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75" r:id="rId3"/>
    <p:sldMasterId id="2147483692" r:id="rId4"/>
  </p:sldMasterIdLst>
  <p:notesMasterIdLst>
    <p:notesMasterId r:id="rId20"/>
  </p:notesMasterIdLst>
  <p:handoutMasterIdLst>
    <p:handoutMasterId r:id="rId21"/>
  </p:handoutMasterIdLst>
  <p:sldIdLst>
    <p:sldId id="307" r:id="rId5"/>
    <p:sldId id="360" r:id="rId6"/>
    <p:sldId id="258" r:id="rId7"/>
    <p:sldId id="334" r:id="rId8"/>
    <p:sldId id="342" r:id="rId9"/>
    <p:sldId id="322" r:id="rId10"/>
    <p:sldId id="353" r:id="rId11"/>
    <p:sldId id="331" r:id="rId12"/>
    <p:sldId id="324" r:id="rId13"/>
    <p:sldId id="332" r:id="rId14"/>
    <p:sldId id="357" r:id="rId15"/>
    <p:sldId id="356" r:id="rId16"/>
    <p:sldId id="359" r:id="rId17"/>
    <p:sldId id="358" r:id="rId18"/>
    <p:sldId id="328" r:id="rId1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userDrawn="1">
          <p15:clr>
            <a:srgbClr val="A4A3A4"/>
          </p15:clr>
        </p15:guide>
        <p15:guide id="2" pos="3840" userDrawn="1">
          <p15:clr>
            <a:srgbClr val="A4A3A4"/>
          </p15:clr>
        </p15:guide>
        <p15:guide id="3" orient="horz" pos="845" userDrawn="1">
          <p15:clr>
            <a:srgbClr val="A4A3A4"/>
          </p15:clr>
        </p15:guide>
        <p15:guide id="4" pos="710" userDrawn="1">
          <p15:clr>
            <a:srgbClr val="A4A3A4"/>
          </p15:clr>
        </p15:guide>
        <p15:guide id="5" pos="4793" userDrawn="1">
          <p15:clr>
            <a:srgbClr val="A4A3A4"/>
          </p15:clr>
        </p15:guide>
        <p15:guide id="6" orient="horz" pos="3566" userDrawn="1">
          <p15:clr>
            <a:srgbClr val="A4A3A4"/>
          </p15:clr>
        </p15:guide>
        <p15:guide id="7" pos="529" userDrawn="1">
          <p15:clr>
            <a:srgbClr val="A4A3A4"/>
          </p15:clr>
        </p15:guide>
        <p15:guide id="8" pos="2638" userDrawn="1">
          <p15:clr>
            <a:srgbClr val="A4A3A4"/>
          </p15:clr>
        </p15:guide>
        <p15:guide id="9" orient="horz" pos="2954" userDrawn="1">
          <p15:clr>
            <a:srgbClr val="A4A3A4"/>
          </p15:clr>
        </p15:guide>
        <p15:guide id="10" pos="2887" userDrawn="1">
          <p15:clr>
            <a:srgbClr val="A4A3A4"/>
          </p15:clr>
        </p15:guide>
        <p15:guide id="11"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ström Claes" initials="EC" lastIdx="8" clrIdx="0">
    <p:extLst>
      <p:ext uri="{19B8F6BF-5375-455C-9EA6-DF929625EA0E}">
        <p15:presenceInfo xmlns:p15="http://schemas.microsoft.com/office/powerpoint/2012/main" userId="Ekström Cla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2" autoAdjust="0"/>
    <p:restoredTop sz="57399" autoAdjust="0"/>
  </p:normalViewPr>
  <p:slideViewPr>
    <p:cSldViewPr snapToGrid="0" snapToObjects="1" showGuides="1">
      <p:cViewPr varScale="1">
        <p:scale>
          <a:sx n="39" d="100"/>
          <a:sy n="39" d="100"/>
        </p:scale>
        <p:origin x="1608" y="42"/>
      </p:cViewPr>
      <p:guideLst>
        <p:guide orient="horz" pos="3385"/>
        <p:guide pos="3840"/>
        <p:guide orient="horz" pos="845"/>
        <p:guide pos="710"/>
        <p:guide pos="4793"/>
        <p:guide orient="horz" pos="3566"/>
        <p:guide pos="529"/>
        <p:guide pos="2638"/>
        <p:guide orient="horz" pos="2954"/>
        <p:guide pos="2887"/>
        <p:guide orient="horz" pos="216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0T10:46:36.475" idx="2">
    <p:pos x="10" y="10"/>
    <p:text>Få in den kulturstad Linköping är med dess kulturhistoria. Som exempel har vi G:a Linköping. Ha bilder på detta.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29T16:41:04.982" idx="8">
    <p:pos x="10" y="10"/>
    <p:text>Växling från slide 9 till 10 tar väldigt lång tid. Det är något i bilden som gör växlingen trög. Vänligen justera.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4B7355-DB93-48F1-810B-C74F4C930032}" type="datetimeFigureOut">
              <a:rPr lang="sv-SE" smtClean="0"/>
              <a:t>2020-04-06</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450D35-8A7A-4091-9AF7-45B1586D10B8}" type="slidenum">
              <a:rPr lang="sv-SE" smtClean="0"/>
              <a:t>‹#›</a:t>
            </a:fld>
            <a:endParaRPr lang="sv-SE"/>
          </a:p>
        </p:txBody>
      </p:sp>
    </p:spTree>
    <p:extLst>
      <p:ext uri="{BB962C8B-B14F-4D97-AF65-F5344CB8AC3E}">
        <p14:creationId xmlns:p14="http://schemas.microsoft.com/office/powerpoint/2010/main" val="989393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3457B7-F148-BC4E-B972-24961E112B6B}" type="datetimeFigureOut">
              <a:rPr lang="sv-SE" smtClean="0"/>
              <a:t>2020-04-06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08EACF-9DE5-1B4F-956E-AB605CC496A6}" type="slidenum">
              <a:rPr lang="sv-SE" smtClean="0"/>
              <a:t>‹#›</a:t>
            </a:fld>
            <a:endParaRPr lang="sv-SE"/>
          </a:p>
        </p:txBody>
      </p:sp>
    </p:spTree>
    <p:extLst>
      <p:ext uri="{BB962C8B-B14F-4D97-AF65-F5344CB8AC3E}">
        <p14:creationId xmlns:p14="http://schemas.microsoft.com/office/powerpoint/2010/main" val="414970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EA08EACF-9DE5-1B4F-956E-AB605CC496A6}" type="slidenum">
              <a:rPr lang="sv-SE" smtClean="0"/>
              <a:t>1</a:t>
            </a:fld>
            <a:endParaRPr lang="sv-SE"/>
          </a:p>
        </p:txBody>
      </p:sp>
    </p:spTree>
    <p:extLst>
      <p:ext uri="{BB962C8B-B14F-4D97-AF65-F5344CB8AC3E}">
        <p14:creationId xmlns:p14="http://schemas.microsoft.com/office/powerpoint/2010/main" val="175391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perfect logistical location together with </a:t>
            </a:r>
            <a:r>
              <a:rPr lang="en-GB" sz="1200" kern="1200" dirty="0" err="1" smtClean="0">
                <a:solidFill>
                  <a:schemeClr val="tx1"/>
                </a:solidFill>
                <a:effectLst/>
                <a:latin typeface="+mn-lt"/>
                <a:ea typeface="+mn-ea"/>
                <a:cs typeface="+mn-cs"/>
              </a:rPr>
              <a:t>Norrköping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With excellent transport: It is easy to get to Linköping and leave</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Here you will find the motor way E4, Linköping City Airport, high-speed trains and the future even faster high-speed train </a:t>
            </a:r>
            <a:r>
              <a:rPr lang="en-GB" sz="1200" kern="1200" dirty="0" err="1" smtClean="0">
                <a:solidFill>
                  <a:schemeClr val="tx1"/>
                </a:solidFill>
                <a:effectLst/>
                <a:latin typeface="+mn-lt"/>
                <a:ea typeface="+mn-ea"/>
                <a:cs typeface="+mn-cs"/>
              </a:rPr>
              <a:t>Ostlänken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The high-speed train can take you to Stockholm in 1.40 hours and you can get to Amsterdam by air in the same time and then further out in the world.</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With </a:t>
            </a:r>
            <a:r>
              <a:rPr lang="en-GB" sz="1200" kern="1200" dirty="0" err="1" smtClean="0">
                <a:solidFill>
                  <a:schemeClr val="tx1"/>
                </a:solidFill>
                <a:effectLst/>
                <a:latin typeface="+mn-lt"/>
                <a:ea typeface="+mn-ea"/>
                <a:cs typeface="+mn-cs"/>
              </a:rPr>
              <a:t>Ostlänken</a:t>
            </a:r>
            <a:r>
              <a:rPr lang="en-GB" sz="1200" kern="1200" dirty="0" smtClean="0">
                <a:solidFill>
                  <a:schemeClr val="tx1"/>
                </a:solidFill>
                <a:effectLst/>
                <a:latin typeface="+mn-lt"/>
                <a:ea typeface="+mn-ea"/>
                <a:cs typeface="+mn-cs"/>
              </a:rPr>
              <a:t>, travel time from Linköping to Stockholm will be 1 hour.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Half of Sweden's population and ¼ of the country's industrial production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found within a radius of 250 km. </a:t>
            </a:r>
          </a:p>
          <a:p>
            <a:pPr marL="0" lvl="0" indent="0">
              <a:buFont typeface="+mj-lt"/>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t>10</a:t>
            </a:fld>
            <a:endParaRPr lang="sv-SE"/>
          </a:p>
        </p:txBody>
      </p:sp>
    </p:spTree>
    <p:extLst>
      <p:ext uri="{BB962C8B-B14F-4D97-AF65-F5344CB8AC3E}">
        <p14:creationId xmlns:p14="http://schemas.microsoft.com/office/powerpoint/2010/main" val="277403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lvl="0" indent="-228600">
              <a:buFont typeface="Arial" panose="020B0604020202020204" pitchFamily="34" charset="0"/>
              <a:buChar char="•"/>
            </a:pPr>
            <a:r>
              <a:rPr lang="en-GB" sz="1200" kern="1200" dirty="0">
                <a:solidFill>
                  <a:schemeClr val="tx1"/>
                </a:solidFill>
                <a:effectLst/>
                <a:latin typeface="+mn-lt"/>
                <a:ea typeface="+mn-ea"/>
                <a:cs typeface="+mn-cs"/>
              </a:rPr>
              <a:t>Linköping is in a great location. It is close to </a:t>
            </a:r>
            <a:r>
              <a:rPr lang="en-GB" sz="1200" kern="1200" dirty="0" err="1">
                <a:solidFill>
                  <a:schemeClr val="tx1"/>
                </a:solidFill>
                <a:effectLst/>
                <a:latin typeface="+mn-lt"/>
                <a:ea typeface="+mn-ea"/>
                <a:cs typeface="+mn-cs"/>
              </a:rPr>
              <a:t>Östergötland's</a:t>
            </a:r>
            <a:r>
              <a:rPr lang="en-GB" sz="1200" kern="1200" dirty="0">
                <a:solidFill>
                  <a:schemeClr val="tx1"/>
                </a:solidFill>
                <a:effectLst/>
                <a:latin typeface="+mn-lt"/>
                <a:ea typeface="+mn-ea"/>
                <a:cs typeface="+mn-cs"/>
              </a:rPr>
              <a:t> archipelagos and beautiful lakes with many bathing areas and boating opportunities. You can get to St. Anna's archipelago in an hour by car, and you can get to Varamobaden </a:t>
            </a:r>
            <a:r>
              <a:rPr lang="en-GB" sz="1200" kern="1200" dirty="0" smtClean="0">
                <a:solidFill>
                  <a:schemeClr val="tx1"/>
                </a:solidFill>
                <a:effectLst/>
                <a:latin typeface="+mn-lt"/>
                <a:ea typeface="+mn-ea"/>
                <a:cs typeface="+mn-cs"/>
              </a:rPr>
              <a:t>at</a:t>
            </a:r>
            <a:r>
              <a:rPr lang="en-GB" sz="1200" kern="1200" baseline="0" dirty="0" smtClean="0">
                <a:solidFill>
                  <a:schemeClr val="tx1"/>
                </a:solidFill>
                <a:effectLst/>
                <a:latin typeface="+mn-lt"/>
                <a:ea typeface="+mn-ea"/>
                <a:cs typeface="+mn-cs"/>
              </a:rPr>
              <a:t> lake </a:t>
            </a:r>
            <a:r>
              <a:rPr lang="en-GB" sz="1200" kern="1200" baseline="0" dirty="0" err="1" smtClean="0">
                <a:solidFill>
                  <a:schemeClr val="tx1"/>
                </a:solidFill>
                <a:effectLst/>
                <a:latin typeface="+mn-lt"/>
                <a:ea typeface="+mn-ea"/>
                <a:cs typeface="+mn-cs"/>
              </a:rPr>
              <a:t>Vättern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 </a:t>
            </a:r>
            <a:r>
              <a:rPr lang="en-GB" sz="1200" kern="1200" dirty="0">
                <a:solidFill>
                  <a:schemeClr val="tx1"/>
                </a:solidFill>
                <a:effectLst/>
                <a:latin typeface="+mn-lt"/>
                <a:ea typeface="+mn-ea"/>
                <a:cs typeface="+mn-cs"/>
              </a:rPr>
              <a:t>a 5 km long sandy </a:t>
            </a:r>
            <a:r>
              <a:rPr lang="en-GB" sz="1200" kern="1200" dirty="0" smtClean="0">
                <a:solidFill>
                  <a:schemeClr val="tx1"/>
                </a:solidFill>
                <a:effectLst/>
                <a:latin typeface="+mn-lt"/>
                <a:ea typeface="+mn-ea"/>
                <a:cs typeface="+mn-cs"/>
              </a:rPr>
              <a:t>beach</a:t>
            </a:r>
            <a:r>
              <a:rPr lang="en-GB" sz="1200" kern="1200" baseline="0" dirty="0" smtClean="0">
                <a:solidFill>
                  <a:schemeClr val="tx1"/>
                </a:solidFill>
                <a:effectLst/>
                <a:latin typeface="+mn-lt"/>
                <a:ea typeface="+mn-ea"/>
                <a:cs typeface="+mn-cs"/>
              </a:rPr>
              <a:t> within an hour. </a:t>
            </a:r>
            <a:endParaRPr lang="sv-SE"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kern="1200" dirty="0">
                <a:solidFill>
                  <a:schemeClr val="tx1"/>
                </a:solidFill>
                <a:effectLst/>
                <a:latin typeface="+mn-lt"/>
                <a:ea typeface="+mn-ea"/>
                <a:cs typeface="+mn-cs"/>
              </a:rPr>
              <a:t>One of Sweden's most popular attractions, </a:t>
            </a:r>
            <a:r>
              <a:rPr lang="en-GB" sz="1200" kern="1200" dirty="0" err="1" smtClean="0">
                <a:solidFill>
                  <a:schemeClr val="tx1"/>
                </a:solidFill>
                <a:effectLst/>
                <a:latin typeface="+mn-lt"/>
                <a:ea typeface="+mn-ea"/>
                <a:cs typeface="+mn-cs"/>
              </a:rPr>
              <a:t>Göta</a:t>
            </a:r>
            <a:r>
              <a:rPr lang="en-GB" sz="1200" kern="1200" dirty="0" smtClean="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Kanal</a:t>
            </a:r>
            <a:r>
              <a:rPr lang="en-GB" sz="1200" kern="1200" dirty="0">
                <a:solidFill>
                  <a:schemeClr val="tx1"/>
                </a:solidFill>
                <a:effectLst/>
                <a:latin typeface="+mn-lt"/>
                <a:ea typeface="+mn-ea"/>
                <a:cs typeface="+mn-cs"/>
              </a:rPr>
              <a:t>, starts at Bergs </a:t>
            </a:r>
            <a:r>
              <a:rPr lang="en-GB" sz="1200" kern="1200" dirty="0" err="1">
                <a:solidFill>
                  <a:schemeClr val="tx1"/>
                </a:solidFill>
                <a:effectLst/>
                <a:latin typeface="+mn-lt"/>
                <a:ea typeface="+mn-ea"/>
                <a:cs typeface="+mn-cs"/>
              </a:rPr>
              <a:t>slussar</a:t>
            </a:r>
            <a:r>
              <a:rPr lang="en-GB" sz="1200" kern="1200" dirty="0">
                <a:solidFill>
                  <a:schemeClr val="tx1"/>
                </a:solidFill>
                <a:effectLst/>
                <a:latin typeface="+mn-lt"/>
                <a:ea typeface="+mn-ea"/>
                <a:cs typeface="+mn-cs"/>
              </a:rPr>
              <a:t> (Berg’s locks) ten minutes from the city centre. It is connected with </a:t>
            </a:r>
            <a:r>
              <a:rPr lang="en-GB" sz="1200" kern="1200" dirty="0" err="1">
                <a:solidFill>
                  <a:schemeClr val="tx1"/>
                </a:solidFill>
                <a:effectLst/>
                <a:latin typeface="+mn-lt"/>
                <a:ea typeface="+mn-ea"/>
                <a:cs typeface="+mn-cs"/>
              </a:rPr>
              <a:t>Kinda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Kanal</a:t>
            </a:r>
            <a:r>
              <a:rPr lang="en-GB" sz="1200" kern="1200" dirty="0">
                <a:solidFill>
                  <a:schemeClr val="tx1"/>
                </a:solidFill>
                <a:effectLst/>
                <a:latin typeface="+mn-lt"/>
                <a:ea typeface="+mn-ea"/>
                <a:cs typeface="+mn-cs"/>
              </a:rPr>
              <a:t> that runs from lake </a:t>
            </a:r>
            <a:r>
              <a:rPr lang="en-GB" sz="1200" kern="1200" dirty="0" err="1">
                <a:solidFill>
                  <a:schemeClr val="tx1"/>
                </a:solidFill>
                <a:effectLst/>
                <a:latin typeface="+mn-lt"/>
                <a:ea typeface="+mn-ea"/>
                <a:cs typeface="+mn-cs"/>
              </a:rPr>
              <a:t>Åsunden</a:t>
            </a:r>
            <a:r>
              <a:rPr lang="en-GB" sz="1200" kern="1200" dirty="0">
                <a:solidFill>
                  <a:schemeClr val="tx1"/>
                </a:solidFill>
                <a:effectLst/>
                <a:latin typeface="+mn-lt"/>
                <a:ea typeface="+mn-ea"/>
                <a:cs typeface="+mn-cs"/>
              </a:rPr>
              <a:t> in southern </a:t>
            </a:r>
            <a:r>
              <a:rPr lang="en-GB" sz="1200" kern="1200" dirty="0" err="1">
                <a:solidFill>
                  <a:schemeClr val="tx1"/>
                </a:solidFill>
                <a:effectLst/>
                <a:latin typeface="+mn-lt"/>
                <a:ea typeface="+mn-ea"/>
                <a:cs typeface="+mn-cs"/>
              </a:rPr>
              <a:t>Östergötland</a:t>
            </a:r>
            <a:r>
              <a:rPr lang="en-GB" sz="1200" kern="1200" dirty="0">
                <a:solidFill>
                  <a:schemeClr val="tx1"/>
                </a:solidFill>
                <a:effectLst/>
                <a:latin typeface="+mn-lt"/>
                <a:ea typeface="+mn-ea"/>
                <a:cs typeface="+mn-cs"/>
              </a:rPr>
              <a:t> through Linköping to </a:t>
            </a:r>
            <a:r>
              <a:rPr lang="en-GB" sz="1200" kern="1200" dirty="0" err="1">
                <a:solidFill>
                  <a:schemeClr val="tx1"/>
                </a:solidFill>
                <a:effectLst/>
                <a:latin typeface="+mn-lt"/>
                <a:ea typeface="+mn-ea"/>
                <a:cs typeface="+mn-cs"/>
              </a:rPr>
              <a:t>Roxen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Göta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Kanal</a:t>
            </a:r>
            <a:r>
              <a:rPr lang="en-GB" sz="1200" kern="1200" dirty="0">
                <a:solidFill>
                  <a:schemeClr val="tx1"/>
                </a:solidFill>
                <a:effectLst/>
                <a:latin typeface="+mn-lt"/>
                <a:ea typeface="+mn-ea"/>
                <a:cs typeface="+mn-cs"/>
              </a:rPr>
              <a:t> is one of Sweden's largest tourist destinations. </a:t>
            </a:r>
            <a:endParaRPr lang="sv-SE"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kern="1200" dirty="0">
                <a:solidFill>
                  <a:schemeClr val="tx1"/>
                </a:solidFill>
                <a:effectLst/>
                <a:latin typeface="+mn-lt"/>
                <a:ea typeface="+mn-ea"/>
                <a:cs typeface="+mn-cs"/>
              </a:rPr>
              <a:t>From Linköping and further south, you’ll find the unique </a:t>
            </a:r>
            <a:r>
              <a:rPr lang="en-GB" sz="1200" kern="1200" dirty="0" err="1">
                <a:solidFill>
                  <a:schemeClr val="tx1"/>
                </a:solidFill>
                <a:effectLst/>
                <a:latin typeface="+mn-lt"/>
                <a:ea typeface="+mn-ea"/>
                <a:cs typeface="+mn-cs"/>
              </a:rPr>
              <a:t>Eklandskapet</a:t>
            </a:r>
            <a:r>
              <a:rPr lang="en-GB" sz="1200" kern="1200" dirty="0">
                <a:solidFill>
                  <a:schemeClr val="tx1"/>
                </a:solidFill>
                <a:effectLst/>
                <a:latin typeface="+mn-lt"/>
                <a:ea typeface="+mn-ea"/>
                <a:cs typeface="+mn-cs"/>
              </a:rPr>
              <a:t> (Oak Landscape). It’s the most important area in Europe for the biodiversity associated with the oak. The oaks and other temperate deciduous trees thrive in </a:t>
            </a:r>
            <a:r>
              <a:rPr lang="en-GB" sz="1200" kern="1200" dirty="0" err="1">
                <a:solidFill>
                  <a:schemeClr val="tx1"/>
                </a:solidFill>
                <a:effectLst/>
                <a:latin typeface="+mn-lt"/>
                <a:ea typeface="+mn-ea"/>
                <a:cs typeface="+mn-cs"/>
              </a:rPr>
              <a:t>Östergötland</a:t>
            </a:r>
            <a:r>
              <a:rPr lang="en-GB" sz="1200" kern="1200" dirty="0">
                <a:solidFill>
                  <a:schemeClr val="tx1"/>
                </a:solidFill>
                <a:effectLst/>
                <a:latin typeface="+mn-lt"/>
                <a:ea typeface="+mn-ea"/>
                <a:cs typeface="+mn-cs"/>
              </a:rPr>
              <a:t> thanks to the many fertile valleys. All of Eklandskapet (Oak Landscape) is a unique beauty experience</a:t>
            </a:r>
            <a:r>
              <a:rPr lang="en-GB" sz="1200" kern="1200" dirty="0" smtClean="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marL="228600" indent="-228600">
              <a:buFont typeface="Arial" panose="020B0604020202020204" pitchFamily="34" charset="0"/>
              <a:buChar char="•"/>
            </a:pPr>
            <a:r>
              <a:rPr lang="en-GB" sz="1200" kern="1200" dirty="0">
                <a:solidFill>
                  <a:schemeClr val="tx1"/>
                </a:solidFill>
                <a:effectLst/>
                <a:latin typeface="+mn-lt"/>
                <a:ea typeface="+mn-ea"/>
                <a:cs typeface="+mn-cs"/>
              </a:rPr>
              <a:t>It’s easy to have a good time and play here</a:t>
            </a:r>
            <a:endParaRPr lang="sv-SE" sz="1200" kern="1200" dirty="0">
              <a:solidFill>
                <a:schemeClr val="tx1"/>
              </a:solidFill>
              <a:effectLst/>
              <a:latin typeface="+mn-lt"/>
              <a:ea typeface="+mn-ea"/>
              <a:cs typeface="+mn-cs"/>
            </a:endParaRPr>
          </a:p>
          <a:p>
            <a:pPr marL="228600" indent="-228600">
              <a:buFont typeface="+mj-lt"/>
              <a:buAutoNum type="arabicPeriod"/>
            </a:pPr>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11</a:t>
            </a:fld>
            <a:endParaRPr lang="sv-SE"/>
          </a:p>
        </p:txBody>
      </p:sp>
    </p:spTree>
    <p:extLst>
      <p:ext uri="{BB962C8B-B14F-4D97-AF65-F5344CB8AC3E}">
        <p14:creationId xmlns:p14="http://schemas.microsoft.com/office/powerpoint/2010/main" val="37673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Strong contributor to our success in Linköping. The university, businesses and politics work together in the city's best interests.</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new innovative neighbourhoods Vallastaden and </a:t>
            </a:r>
            <a:r>
              <a:rPr lang="en-GB" sz="1200" kern="1200" dirty="0" err="1" smtClean="0">
                <a:solidFill>
                  <a:schemeClr val="tx1"/>
                </a:solidFill>
                <a:effectLst/>
                <a:latin typeface="+mn-lt"/>
                <a:ea typeface="+mn-ea"/>
                <a:cs typeface="+mn-cs"/>
              </a:rPr>
              <a:t>Ebbe</a:t>
            </a:r>
            <a:r>
              <a:rPr lang="en-GB" sz="1200" kern="1200" dirty="0" smtClean="0">
                <a:solidFill>
                  <a:schemeClr val="tx1"/>
                </a:solidFill>
                <a:effectLst/>
                <a:latin typeface="+mn-lt"/>
                <a:ea typeface="+mn-ea"/>
                <a:cs typeface="+mn-cs"/>
              </a:rPr>
              <a:t> Park are evidence of this.</a:t>
            </a:r>
          </a:p>
          <a:p>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Companies help companies and there are also</a:t>
            </a:r>
            <a:r>
              <a:rPr lang="en-GB" sz="1200" kern="1200" baseline="0" dirty="0" smtClean="0">
                <a:solidFill>
                  <a:schemeClr val="tx1"/>
                </a:solidFill>
                <a:effectLst/>
                <a:latin typeface="+mn-lt"/>
                <a:ea typeface="+mn-ea"/>
                <a:cs typeface="+mn-cs"/>
              </a:rPr>
              <a:t> many </a:t>
            </a:r>
            <a:r>
              <a:rPr lang="en-GB" sz="1200" kern="1200" dirty="0" smtClean="0">
                <a:solidFill>
                  <a:schemeClr val="tx1"/>
                </a:solidFill>
                <a:effectLst/>
                <a:latin typeface="+mn-lt"/>
                <a:ea typeface="+mn-ea"/>
                <a:cs typeface="+mn-cs"/>
              </a:rPr>
              <a:t>different advisors available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Lead, </a:t>
            </a:r>
            <a:r>
              <a:rPr lang="en-GB" sz="1200" kern="1200" dirty="0" err="1" smtClean="0">
                <a:solidFill>
                  <a:schemeClr val="tx1"/>
                </a:solidFill>
                <a:effectLst/>
                <a:latin typeface="+mn-lt"/>
                <a:ea typeface="+mn-ea"/>
                <a:cs typeface="+mn-cs"/>
              </a:rPr>
              <a:t>Nyföretagarcentrum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Almi</a:t>
            </a:r>
            <a:r>
              <a:rPr lang="en-GB" sz="1200" kern="1200" dirty="0" smtClean="0">
                <a:solidFill>
                  <a:schemeClr val="tx1"/>
                </a:solidFill>
                <a:effectLst/>
                <a:latin typeface="+mn-lt"/>
                <a:ea typeface="+mn-ea"/>
                <a:cs typeface="+mn-cs"/>
              </a:rPr>
              <a:t> and others.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330424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With the three areas of strength as a basis, our position </a:t>
            </a:r>
            <a:r>
              <a:rPr lang="en-GB" sz="1200" kern="1200" dirty="0" smtClean="0">
                <a:solidFill>
                  <a:schemeClr val="tx1"/>
                </a:solidFill>
                <a:effectLst/>
                <a:latin typeface="+mn-lt"/>
                <a:ea typeface="+mn-ea"/>
                <a:cs typeface="+mn-cs"/>
              </a:rPr>
              <a:t>is </a:t>
            </a:r>
            <a:r>
              <a:rPr lang="en-GB" sz="1200" kern="1200" dirty="0">
                <a:solidFill>
                  <a:schemeClr val="tx1"/>
                </a:solidFill>
                <a:effectLst/>
                <a:latin typeface="+mn-lt"/>
                <a:ea typeface="+mn-ea"/>
                <a:cs typeface="+mn-cs"/>
              </a:rPr>
              <a:t>(i.e. how we differ from other places):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Linköping – </a:t>
            </a:r>
            <a:r>
              <a:rPr lang="en-GB" sz="1200" kern="1200" dirty="0" smtClean="0">
                <a:solidFill>
                  <a:schemeClr val="tx1"/>
                </a:solidFill>
                <a:effectLst/>
                <a:latin typeface="+mn-lt"/>
                <a:ea typeface="+mn-ea"/>
                <a:cs typeface="+mn-cs"/>
              </a:rPr>
              <a:t>Future</a:t>
            </a:r>
            <a:r>
              <a:rPr lang="en-GB" sz="1200" kern="1200" baseline="0" dirty="0" smtClean="0">
                <a:solidFill>
                  <a:schemeClr val="tx1"/>
                </a:solidFill>
                <a:effectLst/>
                <a:latin typeface="+mn-lt"/>
                <a:ea typeface="+mn-ea"/>
                <a:cs typeface="+mn-cs"/>
              </a:rPr>
              <a:t> Now</a:t>
            </a:r>
            <a:endParaRPr lang="en-GB"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indent="0">
              <a:buNone/>
            </a:pPr>
            <a:r>
              <a:rPr lang="en-GB" sz="1200" kern="1200" dirty="0" smtClean="0">
                <a:solidFill>
                  <a:schemeClr val="tx1"/>
                </a:solidFill>
                <a:effectLst/>
                <a:latin typeface="+mn-lt"/>
                <a:ea typeface="+mn-ea"/>
                <a:cs typeface="+mn-cs"/>
              </a:rPr>
              <a:t>1. There </a:t>
            </a:r>
            <a:r>
              <a:rPr lang="en-GB" sz="1200" kern="1200" dirty="0">
                <a:solidFill>
                  <a:schemeClr val="tx1"/>
                </a:solidFill>
                <a:effectLst/>
                <a:latin typeface="+mn-lt"/>
                <a:ea typeface="+mn-ea"/>
                <a:cs typeface="+mn-cs"/>
              </a:rPr>
              <a:t>is cutting-edge technology, successful companies and a world-class university here. </a:t>
            </a:r>
            <a:r>
              <a:rPr lang="en-GB" sz="1200" kern="1200" dirty="0" smtClean="0">
                <a:solidFill>
                  <a:schemeClr val="tx1"/>
                </a:solidFill>
                <a:effectLst/>
                <a:latin typeface="+mn-lt"/>
                <a:ea typeface="+mn-ea"/>
                <a:cs typeface="+mn-cs"/>
              </a:rPr>
              <a:t>From here come</a:t>
            </a:r>
            <a:r>
              <a:rPr lang="en-GB" sz="1200" kern="1200" baseline="0" dirty="0" smtClean="0">
                <a:solidFill>
                  <a:schemeClr val="tx1"/>
                </a:solidFill>
                <a:effectLst/>
                <a:latin typeface="+mn-lt"/>
                <a:ea typeface="+mn-ea"/>
                <a:cs typeface="+mn-cs"/>
              </a:rPr>
              <a:t>s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new </a:t>
            </a:r>
            <a:r>
              <a:rPr lang="en-GB" sz="1200" kern="1200" dirty="0" err="1">
                <a:solidFill>
                  <a:schemeClr val="tx1"/>
                </a:solidFill>
                <a:effectLst/>
                <a:latin typeface="+mn-lt"/>
                <a:ea typeface="+mn-ea"/>
                <a:cs typeface="+mn-cs"/>
              </a:rPr>
              <a:t>groundbreaking</a:t>
            </a:r>
            <a:r>
              <a:rPr lang="en-GB" sz="1200" kern="1200" dirty="0">
                <a:solidFill>
                  <a:schemeClr val="tx1"/>
                </a:solidFill>
                <a:effectLst/>
                <a:latin typeface="+mn-lt"/>
                <a:ea typeface="+mn-ea"/>
                <a:cs typeface="+mn-cs"/>
              </a:rPr>
              <a:t> innovations</a:t>
            </a:r>
          </a:p>
          <a:p>
            <a:pPr marL="228600" indent="-228600">
              <a:buAutoNum type="arabicPeriod"/>
            </a:pP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An appealing place where you have the opportunity to shape and realise your future according to your ideas.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241412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The position shows how we are going to distinguish ourselves and be perceived. The position gives the brand promise a meaning and what we promise to deliver to our target audiences. </a:t>
            </a:r>
          </a:p>
          <a:p>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‘Linköping – where ideas come</a:t>
            </a:r>
            <a:r>
              <a:rPr lang="en-GB" sz="1200" kern="1200" baseline="0" dirty="0" smtClean="0">
                <a:solidFill>
                  <a:schemeClr val="tx1"/>
                </a:solidFill>
                <a:effectLst/>
                <a:latin typeface="+mn-lt"/>
                <a:ea typeface="+mn-ea"/>
                <a:cs typeface="+mn-cs"/>
              </a:rPr>
              <a:t> to life</a:t>
            </a:r>
            <a:r>
              <a:rPr lang="en-GB"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Ideas from our areas of expertise will become new innovations, new companies.</a:t>
            </a:r>
          </a:p>
          <a:p>
            <a:endParaRPr lang="sv-S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Ideas of how you want to shape your life can become a reality in Linköping.</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308108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15</a:t>
            </a:fld>
            <a:endParaRPr lang="sv-SE"/>
          </a:p>
        </p:txBody>
      </p:sp>
    </p:spTree>
    <p:extLst>
      <p:ext uri="{BB962C8B-B14F-4D97-AF65-F5344CB8AC3E}">
        <p14:creationId xmlns:p14="http://schemas.microsoft.com/office/powerpoint/2010/main" val="284586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Why has Linköping Municipality developed a brand platform?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Unfortunately, many places are similar. We want more people to move here, work, study or start a business here and we need the workforce.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Both public and private entities need to hire more people.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it’s a good time to think about what it is that distinguishes us from other competing cities or places. It should be by far the most important strengths and benefits that we want the outside world to associate with Linköping.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you've come up with some answers, write them down in a platform, as we call it. Then it becomes a tool in everyday life and the brand platform becomes a guiding star for communication.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285473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latin typeface="Arial" panose="020B0604020202020204" pitchFamily="34" charset="0"/>
              <a:ea typeface="Helvetica Neue" panose="02000503000000020004" pitchFamily="2" charset="0"/>
              <a:cs typeface="Arial" panose="020B0604020202020204" pitchFamily="34" charset="0"/>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3</a:t>
            </a:fld>
            <a:endParaRPr lang="sv-SE"/>
          </a:p>
        </p:txBody>
      </p:sp>
    </p:spTree>
    <p:extLst>
      <p:ext uri="{BB962C8B-B14F-4D97-AF65-F5344CB8AC3E}">
        <p14:creationId xmlns:p14="http://schemas.microsoft.com/office/powerpoint/2010/main" val="130995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basis for differentiating</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Linköping from other cities is high</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tech. It is the essence of this place: </a:t>
            </a:r>
          </a:p>
          <a:p>
            <a:pPr marL="742950" lvl="1" indent="-285750">
              <a:lnSpc>
                <a:spcPct val="107000"/>
              </a:lnSpc>
              <a:spcAft>
                <a:spcPts val="800"/>
              </a:spcAft>
              <a:buFont typeface="Arial" panose="020B0604020202020204" pitchFamily="34" charset="0"/>
              <a:buChar char="•"/>
              <a:tabLst>
                <a:tab pos="914400" algn="l"/>
              </a:tabLs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GSM was the basis for mobile communication, and important parts were developed by</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Ericsson in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Linköping.</a:t>
            </a:r>
            <a:r>
              <a:rPr lang="en-GB" sz="1200" b="0" i="0" kern="1200" dirty="0" smtClean="0">
                <a:solidFill>
                  <a:schemeClr val="tx1"/>
                </a:solidFill>
                <a:effectLst/>
                <a:latin typeface="+mn-lt"/>
                <a:ea typeface="+mn-ea"/>
                <a:cs typeface="+mn-cs"/>
              </a:rPr>
              <a:t> Now, Ericsson is at the forefront of 5G research and development</a:t>
            </a:r>
            <a:endParaRPr lang="en-GB"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Digital image analysis with the development of the Digital Autopsy Table at CMIV (Centre for Medical Imaging and Visualisation) at Linköping</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University Hospital.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Streaming media, the foundation of Netflix, HBO</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baseline="0" dirty="0" err="1" smtClean="0">
                <a:effectLst/>
                <a:latin typeface="Calibri" panose="020F0502020204030204" pitchFamily="34" charset="0"/>
                <a:ea typeface="Calibri" panose="020F0502020204030204" pitchFamily="34" charset="0"/>
                <a:cs typeface="Times New Roman" panose="02020603050405020304" pitchFamily="18" charset="0"/>
              </a:rPr>
              <a:t>etc</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approved crypto phone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(SECTRA)</a:t>
            </a:r>
          </a:p>
          <a:p>
            <a:pP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innovations will continue …</a:t>
            </a:r>
          </a:p>
          <a:p>
            <a:pPr lv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t>4</a:t>
            </a:fld>
            <a:endParaRPr lang="sv-SE"/>
          </a:p>
        </p:txBody>
      </p:sp>
    </p:spTree>
    <p:extLst>
      <p:ext uri="{BB962C8B-B14F-4D97-AF65-F5344CB8AC3E}">
        <p14:creationId xmlns:p14="http://schemas.microsoft.com/office/powerpoint/2010/main" val="1964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Because we are leaders in several high technology areas. They are characterised by a rapid pace of innovation: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Aeronautics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Vehicle safety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Internet of things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and mobile communication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Technology for a sustainable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Around the core of technology, the business community is developed and diversified (a diversity equivalent to a big city)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 mainly in growing industries.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provides opportunities for career variation and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most ambitious goal in Sweden where we in the municipality work hard to achieve carbon neutrality in 2025.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Tekniska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Verken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play an important role in this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Linköping University has world-class education and research. The University is also a driving force for new ideas as the basis for new companies. There are also, many interesting research areas, such 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Agtech</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2030 innovation environment for tomorrow's agriculture, where sensors, digital technology, AI and the Internet of Things will be used. Linköping has high competence in this area.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WASP – largest research initiative in Sweden. It is an investment in basic research, education and recruitment in autonomous systems and software development located at Chalmers, KTH,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Umeå</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Lund and Linköping University, with Linköping University as the host. WASP is the largest single research initiative in Sweden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Linköping University Hospital (US) is one of the best university hospitals in Sweden (has been named the best 3 times in the last 5 years). Several clinics have results in the international top class. Is the national unit for advanced burns, patients in need of gender reassignment are treated from all over the Nordic region. </a:t>
            </a: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t>5</a:t>
            </a:fld>
            <a:endParaRPr lang="sv-SE"/>
          </a:p>
        </p:txBody>
      </p:sp>
    </p:spTree>
    <p:extLst>
      <p:ext uri="{BB962C8B-B14F-4D97-AF65-F5344CB8AC3E}">
        <p14:creationId xmlns:p14="http://schemas.microsoft.com/office/powerpoint/2010/main" val="1858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t>6</a:t>
            </a:fld>
            <a:endParaRPr lang="sv-SE"/>
          </a:p>
        </p:txBody>
      </p:sp>
    </p:spTree>
    <p:extLst>
      <p:ext uri="{BB962C8B-B14F-4D97-AF65-F5344CB8AC3E}">
        <p14:creationId xmlns:p14="http://schemas.microsoft.com/office/powerpoint/2010/main" val="276818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pleasant, welcoming (according to </a:t>
            </a:r>
            <a:r>
              <a:rPr lang="en-GB" sz="1200" kern="1200" dirty="0" err="1">
                <a:solidFill>
                  <a:schemeClr val="tx1"/>
                </a:solidFill>
                <a:effectLst/>
                <a:latin typeface="+mn-lt"/>
                <a:ea typeface="+mn-ea"/>
                <a:cs typeface="+mn-cs"/>
              </a:rPr>
              <a:t>Sifo</a:t>
            </a:r>
            <a:r>
              <a:rPr lang="en-GB" sz="1200" kern="1200" dirty="0">
                <a:solidFill>
                  <a:schemeClr val="tx1"/>
                </a:solidFill>
                <a:effectLst/>
                <a:latin typeface="+mn-lt"/>
                <a:ea typeface="+mn-ea"/>
                <a:cs typeface="+mn-cs"/>
              </a:rPr>
              <a:t> 2019) and has been named Sweden's smartest city (</a:t>
            </a:r>
            <a:r>
              <a:rPr lang="en-GB" sz="1200" kern="1200" dirty="0" err="1">
                <a:solidFill>
                  <a:schemeClr val="tx1"/>
                </a:solidFill>
                <a:effectLst/>
                <a:latin typeface="+mn-lt"/>
                <a:ea typeface="+mn-ea"/>
                <a:cs typeface="+mn-cs"/>
              </a:rPr>
              <a:t>Samhällsbarometern</a:t>
            </a:r>
            <a:r>
              <a:rPr lang="en-GB" sz="1200" kern="1200" dirty="0">
                <a:solidFill>
                  <a:schemeClr val="tx1"/>
                </a:solidFill>
                <a:effectLst/>
                <a:latin typeface="+mn-lt"/>
                <a:ea typeface="+mn-ea"/>
                <a:cs typeface="+mn-cs"/>
              </a:rPr>
              <a:t> 2019 made by consulting firm PE Teknik &amp; </a:t>
            </a:r>
            <a:r>
              <a:rPr lang="en-GB" sz="1200" kern="1200" dirty="0" err="1">
                <a:solidFill>
                  <a:schemeClr val="tx1"/>
                </a:solidFill>
                <a:effectLst/>
                <a:latin typeface="+mn-lt"/>
                <a:ea typeface="+mn-ea"/>
                <a:cs typeface="+mn-cs"/>
              </a:rPr>
              <a:t>Arkitektur</a:t>
            </a:r>
            <a:r>
              <a:rPr lang="en-GB"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constant growth is proof that many people like it here. Linköping is a place where you can shape and realise your future according to your ideas. New neighbourhoods such as </a:t>
            </a:r>
            <a:r>
              <a:rPr lang="en-GB" sz="1200" kern="1200" dirty="0" err="1">
                <a:solidFill>
                  <a:schemeClr val="tx1"/>
                </a:solidFill>
                <a:effectLst/>
                <a:latin typeface="+mn-lt"/>
                <a:ea typeface="+mn-ea"/>
                <a:cs typeface="+mn-cs"/>
              </a:rPr>
              <a:t>Vallastaden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Ebbe</a:t>
            </a:r>
            <a:r>
              <a:rPr lang="en-GB" sz="1200" kern="1200" dirty="0">
                <a:solidFill>
                  <a:schemeClr val="tx1"/>
                </a:solidFill>
                <a:effectLst/>
                <a:latin typeface="+mn-lt"/>
                <a:ea typeface="+mn-ea"/>
                <a:cs typeface="+mn-cs"/>
              </a:rPr>
              <a:t> Park, </a:t>
            </a:r>
            <a:r>
              <a:rPr lang="en-GB" sz="1200" kern="1200" dirty="0" err="1">
                <a:solidFill>
                  <a:schemeClr val="tx1"/>
                </a:solidFill>
                <a:effectLst/>
                <a:latin typeface="+mn-lt"/>
                <a:ea typeface="+mn-ea"/>
                <a:cs typeface="+mn-cs"/>
              </a:rPr>
              <a:t>Folkungavallen</a:t>
            </a:r>
            <a:r>
              <a:rPr lang="en-GB" sz="1200" kern="1200" dirty="0">
                <a:solidFill>
                  <a:schemeClr val="tx1"/>
                </a:solidFill>
                <a:effectLst/>
                <a:latin typeface="+mn-lt"/>
                <a:ea typeface="+mn-ea"/>
                <a:cs typeface="+mn-cs"/>
              </a:rPr>
              <a:t> etc. are built in Linköping.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city centre has been named the city centre of the year three times. The prize is awarded by Svenska </a:t>
            </a:r>
            <a:r>
              <a:rPr lang="en-GB" sz="1200" kern="1200" dirty="0" err="1">
                <a:solidFill>
                  <a:schemeClr val="tx1"/>
                </a:solidFill>
                <a:effectLst/>
                <a:latin typeface="+mn-lt"/>
                <a:ea typeface="+mn-ea"/>
                <a:cs typeface="+mn-cs"/>
              </a:rPr>
              <a:t>stadskärnor</a:t>
            </a:r>
            <a:r>
              <a:rPr lang="en-GB" sz="1200" kern="1200" dirty="0">
                <a:solidFill>
                  <a:schemeClr val="tx1"/>
                </a:solidFill>
                <a:effectLst/>
                <a:latin typeface="+mn-lt"/>
                <a:ea typeface="+mn-ea"/>
                <a:cs typeface="+mn-cs"/>
              </a:rPr>
              <a:t> and is given to the city that shows the greatest progress, development and renewal of the city centre. It is based on cooperation between both private and public entities.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Has a rich selection of restaurants, cafés and shopping. Richly varied range of leisure activities with everything that allows you to live your life and build your future </a:t>
            </a:r>
            <a:r>
              <a:rPr lang="en-GB" sz="1200" kern="1200" dirty="0" smtClean="0">
                <a:solidFill>
                  <a:schemeClr val="tx1"/>
                </a:solidFill>
                <a:effectLst/>
                <a:latin typeface="+mn-lt"/>
                <a:ea typeface="+mn-ea"/>
                <a:cs typeface="+mn-cs"/>
              </a:rPr>
              <a:t>here</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Investing in green travel plans and public transport to develop a socially and ecologically sustainable city. Linköping Municipality has a goal of carbon neutrality by 2025. </a:t>
            </a:r>
            <a:r>
              <a:rPr lang="en-GB" sz="1200" kern="1200" dirty="0" err="1">
                <a:solidFill>
                  <a:schemeClr val="tx1"/>
                </a:solidFill>
                <a:effectLst/>
                <a:latin typeface="+mn-lt"/>
                <a:ea typeface="+mn-ea"/>
                <a:cs typeface="+mn-cs"/>
              </a:rPr>
              <a:t>Grön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resplan</a:t>
            </a:r>
            <a:r>
              <a:rPr lang="en-GB" sz="1200" kern="1200" dirty="0">
                <a:solidFill>
                  <a:schemeClr val="tx1"/>
                </a:solidFill>
                <a:effectLst/>
                <a:latin typeface="+mn-lt"/>
                <a:ea typeface="+mn-ea"/>
                <a:cs typeface="+mn-cs"/>
              </a:rPr>
              <a:t> (green itinerary) is an action plan to increase the share of sustainable commuting trips to workplaces, with the aim of reducing </a:t>
            </a:r>
            <a:r>
              <a:rPr lang="en-GB" sz="1200" kern="1200" dirty="0" err="1">
                <a:solidFill>
                  <a:schemeClr val="tx1"/>
                </a:solidFill>
                <a:effectLst/>
                <a:latin typeface="+mn-lt"/>
                <a:ea typeface="+mn-ea"/>
                <a:cs typeface="+mn-cs"/>
              </a:rPr>
              <a:t>carbondioxide</a:t>
            </a:r>
            <a:r>
              <a:rPr lang="en-GB" sz="1200" kern="1200" dirty="0">
                <a:solidFill>
                  <a:schemeClr val="tx1"/>
                </a:solidFill>
                <a:effectLst/>
                <a:latin typeface="+mn-lt"/>
                <a:ea typeface="+mn-ea"/>
                <a:cs typeface="+mn-cs"/>
              </a:rPr>
              <a:t> emissions.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Has good schools, health care and social care. One example is that Linköping is characterised by a large teacher density and high proportion of trained teachers, making the municipality a highly ranked school municipality (</a:t>
            </a:r>
            <a:r>
              <a:rPr lang="en-GB" sz="1200" kern="1200" dirty="0" err="1">
                <a:solidFill>
                  <a:schemeClr val="tx1"/>
                </a:solidFill>
                <a:effectLst/>
                <a:latin typeface="+mn-lt"/>
                <a:ea typeface="+mn-ea"/>
                <a:cs typeface="+mn-cs"/>
              </a:rPr>
              <a:t>Lärarförbundet</a:t>
            </a:r>
            <a:r>
              <a:rPr lang="en-GB" sz="1200" kern="1200" dirty="0">
                <a:solidFill>
                  <a:schemeClr val="tx1"/>
                </a:solidFill>
                <a:effectLst/>
                <a:latin typeface="+mn-lt"/>
                <a:ea typeface="+mn-ea"/>
                <a:cs typeface="+mn-cs"/>
              </a:rPr>
              <a:t> (teacher’s union) 2019). Good care is available nearby through the university hospital, which has been named the best in Sweden three times.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It’s big enough, but not too big, to be able to combine a very interesting labour market with managing the daily puzzle of a family with children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74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work across borders to achieve creative events and meeting places for everyone. For example, the historic cultural building </a:t>
            </a:r>
            <a:r>
              <a:rPr lang="en-GB" sz="1200" kern="1200" dirty="0" err="1" smtClean="0">
                <a:solidFill>
                  <a:schemeClr val="tx1"/>
                </a:solidFill>
                <a:effectLst/>
                <a:latin typeface="+mn-lt"/>
                <a:ea typeface="+mn-ea"/>
                <a:cs typeface="+mn-cs"/>
              </a:rPr>
              <a:t>Skylten</a:t>
            </a:r>
            <a:r>
              <a:rPr lang="en-GB" sz="1200" kern="1200" dirty="0" smtClean="0">
                <a:solidFill>
                  <a:schemeClr val="tx1"/>
                </a:solidFill>
                <a:effectLst/>
                <a:latin typeface="+mn-lt"/>
                <a:ea typeface="+mn-ea"/>
                <a:cs typeface="+mn-cs"/>
              </a:rPr>
              <a:t>, where famous artists such as Lars </a:t>
            </a:r>
            <a:r>
              <a:rPr lang="en-GB" sz="1200" kern="1200" dirty="0" err="1" smtClean="0">
                <a:solidFill>
                  <a:schemeClr val="tx1"/>
                </a:solidFill>
                <a:effectLst/>
                <a:latin typeface="+mn-lt"/>
                <a:ea typeface="+mn-ea"/>
                <a:cs typeface="+mn-cs"/>
              </a:rPr>
              <a:t>Winnerbäck</a:t>
            </a:r>
            <a:r>
              <a:rPr lang="en-GB" sz="1200" kern="1200" dirty="0" smtClean="0">
                <a:solidFill>
                  <a:schemeClr val="tx1"/>
                </a:solidFill>
                <a:effectLst/>
                <a:latin typeface="+mn-lt"/>
                <a:ea typeface="+mn-ea"/>
                <a:cs typeface="+mn-cs"/>
              </a:rPr>
              <a:t> and Louise </a:t>
            </a:r>
            <a:r>
              <a:rPr lang="en-GB" sz="1200" kern="1200" dirty="0" err="1" smtClean="0">
                <a:solidFill>
                  <a:schemeClr val="tx1"/>
                </a:solidFill>
                <a:effectLst/>
                <a:latin typeface="+mn-lt"/>
                <a:ea typeface="+mn-ea"/>
                <a:cs typeface="+mn-cs"/>
              </a:rPr>
              <a:t>Hoffsten</a:t>
            </a:r>
            <a:r>
              <a:rPr lang="en-GB" sz="1200" kern="1200" dirty="0" smtClean="0">
                <a:solidFill>
                  <a:schemeClr val="tx1"/>
                </a:solidFill>
                <a:effectLst/>
                <a:latin typeface="+mn-lt"/>
                <a:ea typeface="+mn-ea"/>
                <a:cs typeface="+mn-cs"/>
              </a:rPr>
              <a:t> started their careers, is part of an event trail from </a:t>
            </a:r>
            <a:r>
              <a:rPr lang="en-GB" sz="1200" kern="1200" dirty="0" err="1" smtClean="0">
                <a:solidFill>
                  <a:schemeClr val="tx1"/>
                </a:solidFill>
                <a:effectLst/>
                <a:latin typeface="+mn-lt"/>
                <a:ea typeface="+mn-ea"/>
                <a:cs typeface="+mn-cs"/>
              </a:rPr>
              <a:t>Gamla</a:t>
            </a:r>
            <a:r>
              <a:rPr lang="en-GB" sz="1200" kern="1200" dirty="0" smtClean="0">
                <a:solidFill>
                  <a:schemeClr val="tx1"/>
                </a:solidFill>
                <a:effectLst/>
                <a:latin typeface="+mn-lt"/>
                <a:ea typeface="+mn-ea"/>
                <a:cs typeface="+mn-cs"/>
              </a:rPr>
              <a:t> Linköping (Old Linköping), across central Linköping with Linköping Concert and Congress Hall to </a:t>
            </a:r>
            <a:r>
              <a:rPr lang="en-GB" sz="1200" kern="1200" dirty="0" err="1" smtClean="0">
                <a:solidFill>
                  <a:schemeClr val="tx1"/>
                </a:solidFill>
                <a:effectLst/>
                <a:latin typeface="+mn-lt"/>
                <a:ea typeface="+mn-ea"/>
                <a:cs typeface="+mn-cs"/>
              </a:rPr>
              <a:t>Stångebro</a:t>
            </a:r>
            <a:r>
              <a:rPr lang="en-GB" sz="1200" kern="1200" dirty="0" smtClean="0">
                <a:solidFill>
                  <a:schemeClr val="tx1"/>
                </a:solidFill>
                <a:effectLst/>
                <a:latin typeface="+mn-lt"/>
                <a:ea typeface="+mn-ea"/>
                <a:cs typeface="+mn-cs"/>
              </a:rPr>
              <a:t>. Many events are held here, such as concerts and street festivals.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Sweden's most equal sports municipality (magazine Sport &amp; </a:t>
            </a:r>
            <a:r>
              <a:rPr lang="en-GB" sz="1200" kern="1200" dirty="0" err="1" smtClean="0">
                <a:solidFill>
                  <a:schemeClr val="tx1"/>
                </a:solidFill>
                <a:effectLst/>
                <a:latin typeface="+mn-lt"/>
                <a:ea typeface="+mn-ea"/>
                <a:cs typeface="+mn-cs"/>
              </a:rPr>
              <a:t>Affärer</a:t>
            </a:r>
            <a:r>
              <a:rPr lang="en-GB" sz="1200" kern="1200" dirty="0" smtClean="0">
                <a:solidFill>
                  <a:schemeClr val="tx1"/>
                </a:solidFill>
                <a:effectLst/>
                <a:latin typeface="+mn-lt"/>
                <a:ea typeface="+mn-ea"/>
                <a:cs typeface="+mn-cs"/>
              </a:rPr>
              <a:t> 2019), we have women and men at the elite level. It’s not a coincidence, but is based on long-term cooperation between the municipality and sports</a:t>
            </a:r>
            <a:r>
              <a:rPr lang="en-GB" sz="1200" kern="1200" baseline="0" dirty="0" smtClean="0">
                <a:solidFill>
                  <a:schemeClr val="tx1"/>
                </a:solidFill>
                <a:effectLst/>
                <a:latin typeface="+mn-lt"/>
                <a:ea typeface="+mn-ea"/>
                <a:cs typeface="+mn-cs"/>
              </a:rPr>
              <a:t> clubs</a:t>
            </a:r>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is a wide range of leisure activities in Linköping. Everything from sports to cultural events.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 different feature is the largest game and </a:t>
            </a:r>
            <a:r>
              <a:rPr lang="en-GB" sz="1200" kern="1200" dirty="0" err="1" smtClean="0">
                <a:solidFill>
                  <a:schemeClr val="tx1"/>
                </a:solidFill>
                <a:effectLst/>
                <a:latin typeface="+mn-lt"/>
                <a:ea typeface="+mn-ea"/>
                <a:cs typeface="+mn-cs"/>
              </a:rPr>
              <a:t>cosplay</a:t>
            </a:r>
            <a:r>
              <a:rPr lang="en-GB" sz="1200" kern="1200" dirty="0" smtClean="0">
                <a:solidFill>
                  <a:schemeClr val="tx1"/>
                </a:solidFill>
                <a:effectLst/>
                <a:latin typeface="+mn-lt"/>
                <a:ea typeface="+mn-ea"/>
                <a:cs typeface="+mn-cs"/>
              </a:rPr>
              <a:t> festival in the Nordic countries – </a:t>
            </a:r>
            <a:r>
              <a:rPr lang="en-GB" sz="1200" kern="1200" dirty="0" err="1" smtClean="0">
                <a:solidFill>
                  <a:schemeClr val="tx1"/>
                </a:solidFill>
                <a:effectLst/>
                <a:latin typeface="+mn-lt"/>
                <a:ea typeface="+mn-ea"/>
                <a:cs typeface="+mn-cs"/>
              </a:rPr>
              <a:t>NärCon</a:t>
            </a:r>
            <a:r>
              <a:rPr lang="en-GB" sz="1200" kern="1200" dirty="0" smtClean="0">
                <a:solidFill>
                  <a:schemeClr val="tx1"/>
                </a:solidFill>
                <a:effectLst/>
                <a:latin typeface="+mn-lt"/>
                <a:ea typeface="+mn-ea"/>
                <a:cs typeface="+mn-cs"/>
              </a:rPr>
              <a:t>. A unique event with lectures, stage shows and games. A meeting place for anyone with nerdy interests. About 10,000 enthusiasts stream to the city every summer and change the cityscape completely. Now, there is also </a:t>
            </a:r>
            <a:r>
              <a:rPr lang="en-GB" sz="1200" kern="1200" dirty="0" err="1" smtClean="0">
                <a:solidFill>
                  <a:schemeClr val="tx1"/>
                </a:solidFill>
                <a:effectLst/>
                <a:latin typeface="+mn-lt"/>
                <a:ea typeface="+mn-ea"/>
                <a:cs typeface="+mn-cs"/>
              </a:rPr>
              <a:t>NärCon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Vinter</a:t>
            </a:r>
            <a:r>
              <a:rPr lang="en-GB" sz="1200" kern="1200" dirty="0" smtClean="0">
                <a:solidFill>
                  <a:schemeClr val="tx1"/>
                </a:solidFill>
                <a:effectLst/>
                <a:latin typeface="+mn-lt"/>
                <a:ea typeface="+mn-ea"/>
                <a:cs typeface="+mn-cs"/>
              </a:rPr>
              <a:t> – the winter edition. </a:t>
            </a:r>
          </a:p>
          <a:p>
            <a:endParaRPr lang="sv-SE" dirty="0" smtClean="0"/>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A08EACF-9DE5-1B4F-956E-AB605CC496A6}" type="slidenum">
              <a:rPr lang="sv-SE" smtClean="0"/>
              <a:t>8</a:t>
            </a:fld>
            <a:endParaRPr lang="sv-SE"/>
          </a:p>
        </p:txBody>
      </p:sp>
    </p:spTree>
    <p:extLst>
      <p:ext uri="{BB962C8B-B14F-4D97-AF65-F5344CB8AC3E}">
        <p14:creationId xmlns:p14="http://schemas.microsoft.com/office/powerpoint/2010/main" val="376152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9</a:t>
            </a:fld>
            <a:endParaRPr lang="sv-SE"/>
          </a:p>
        </p:txBody>
      </p:sp>
    </p:spTree>
    <p:extLst>
      <p:ext uri="{BB962C8B-B14F-4D97-AF65-F5344CB8AC3E}">
        <p14:creationId xmlns:p14="http://schemas.microsoft.com/office/powerpoint/2010/main" val="409126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7200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879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2866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2082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35618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97403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4417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347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3581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CF21C2D3-553F-E84E-93E4-E27A8917F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5547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sv-SE"/>
              <a:t>Klicka på ikonen för att lägga till en bild</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26D364D1-73DF-9B4D-9F5C-B6D4F4D3AE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1805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CF21C2D3-553F-E84E-93E4-E27A8917F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8856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Bildobjekt 5">
            <a:extLst>
              <a:ext uri="{FF2B5EF4-FFF2-40B4-BE49-F238E27FC236}">
                <a16:creationId xmlns:a16="http://schemas.microsoft.com/office/drawing/2014/main" xmlns="" id="{2F804D0C-22F2-244C-BCB9-089DFBEF98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320473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xmlns="" id="{B70574D2-B4F3-2045-AAA9-4F74DCE95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9712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sv-SE"/>
              <a:t>Klicka på ikonen för att lägga till en bild</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F3C713B7-6390-6E4F-94EC-391D341E8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1619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855D3100-F135-DC47-9753-3E0542EB6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54426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20608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41995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0278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0877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4853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32943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sv-SE"/>
              <a:t>Klicka på ikonen för att lägga till en bild</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26D364D1-73DF-9B4D-9F5C-B6D4F4D3AE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19282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01473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230850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6099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CF21C2D3-553F-E84E-93E4-E27A8917F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61418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sv-SE"/>
              <a:t>Klicka på ikonen för att lägga till en bild</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26D364D1-73DF-9B4D-9F5C-B6D4F4D3AE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21530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Bildobjekt 5">
            <a:extLst>
              <a:ext uri="{FF2B5EF4-FFF2-40B4-BE49-F238E27FC236}">
                <a16:creationId xmlns:a16="http://schemas.microsoft.com/office/drawing/2014/main" xmlns="" id="{2F804D0C-22F2-244C-BCB9-089DFBEF98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246733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xmlns="" id="{B70574D2-B4F3-2045-AAA9-4F74DCE95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4913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sv-SE"/>
              <a:t>Klicka på ikonen för att lägga till en bild</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F3C713B7-6390-6E4F-94EC-391D341E8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35586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855D3100-F135-DC47-9753-3E0542EB6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24643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011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Bildobjekt 5">
            <a:extLst>
              <a:ext uri="{FF2B5EF4-FFF2-40B4-BE49-F238E27FC236}">
                <a16:creationId xmlns:a16="http://schemas.microsoft.com/office/drawing/2014/main" xmlns="" id="{2F804D0C-22F2-244C-BCB9-089DFBEF98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228649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7126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44566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7401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313468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45075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95257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39148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07587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xmlns="" id="{B70574D2-B4F3-2045-AAA9-4F74DCE95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2218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sv-SE"/>
              <a:t>Klicka på ikonen för att lägga till en bild</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F3C713B7-6390-6E4F-94EC-391D341E8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9763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a16="http://schemas.microsoft.com/office/drawing/2014/main" xmlns="" id="{855D3100-F135-DC47-9753-3E0542EB6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68283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27975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6750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xmlns="" id="{260498E8-7DBD-1648-95E7-3E2ECB0B9B41}"/>
              </a:ext>
            </a:extLst>
          </p:cNvPr>
          <p:cNvSpPr>
            <a:spLocks noGrp="1"/>
          </p:cNvSpPr>
          <p:nvPr>
            <p:ph type="body" idx="1"/>
          </p:nvPr>
        </p:nvSpPr>
        <p:spPr>
          <a:xfrm>
            <a:off x="863252"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rubrik 6">
            <a:extLst>
              <a:ext uri="{FF2B5EF4-FFF2-40B4-BE49-F238E27FC236}">
                <a16:creationId xmlns:a16="http://schemas.microsoft.com/office/drawing/2014/main" xmlns="" id="{348BEFDA-5A4B-CA4D-801D-20C22CD58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84263324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pos="4021" userDrawn="1">
          <p15:clr>
            <a:srgbClr val="5ACBF0"/>
          </p15:clr>
        </p15:guide>
        <p15:guide id="6" pos="3659" userDrawn="1">
          <p15:clr>
            <a:srgbClr val="5ACBF0"/>
          </p15:clr>
        </p15:guide>
        <p15:guide id="7" pos="2434" userDrawn="1">
          <p15:clr>
            <a:srgbClr val="5ACBF0"/>
          </p15:clr>
        </p15:guide>
        <p15:guide id="8" pos="5223" userDrawn="1">
          <p15:clr>
            <a:srgbClr val="5ACBF0"/>
          </p15:clr>
        </p15:guide>
        <p15:guide id="9" orient="horz" pos="3884"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EF50F3C3-FDF5-B948-B411-E2C994A271C7}"/>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51610" y="6365889"/>
            <a:ext cx="2088000" cy="235646"/>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sv-SE"/>
              <a:t>Redigera format för bakgrundstext
Nivå två
Nivå tre
Nivå fyra
Nivå fem</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rgbClr val="71717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rgbClr val="71717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rgbClr val="71717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a:solidFill>
                    <a:srgbClr val="71717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rgbClr val="71717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rgbClr val="71717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rgbClr val="71717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r>
                <a:rPr lang="en-GB" sz="800" dirty="0">
                  <a:solidFill>
                    <a:srgbClr val="71717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rgbClr val="717171"/>
                  </a:solidFill>
                </a:rPr>
                <a:t>Middle </a:t>
              </a:r>
              <a:br>
                <a:rPr lang="en-GB" sz="800" dirty="0">
                  <a:solidFill>
                    <a:srgbClr val="717171"/>
                  </a:solidFill>
                </a:rPr>
              </a:br>
              <a:r>
                <a:rPr lang="en-GB" sz="800" dirty="0">
                  <a:solidFill>
                    <a:srgbClr val="71717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rgbClr val="71717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rgbClr val="717171"/>
                  </a:solidFill>
                </a:rPr>
                <a:t>Title Top</a:t>
              </a:r>
            </a:p>
          </p:txBody>
        </p:sp>
      </p:grpSp>
    </p:spTree>
    <p:extLst>
      <p:ext uri="{BB962C8B-B14F-4D97-AF65-F5344CB8AC3E}">
        <p14:creationId xmlns:p14="http://schemas.microsoft.com/office/powerpoint/2010/main" val="94501600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EF50F3C3-FDF5-B948-B411-E2C994A271C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1610" y="6365889"/>
            <a:ext cx="2088000" cy="235646"/>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sv-SE"/>
              <a:t>Redigera format för bakgrundstext
Nivå två
Nivå tre
Nivå fyra
Nivå fem</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rgbClr val="71717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rgbClr val="71717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rgbClr val="71717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a:solidFill>
                    <a:srgbClr val="71717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rgbClr val="71717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rgbClr val="71717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rgbClr val="71717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r>
                <a:rPr lang="en-GB" sz="800" dirty="0">
                  <a:solidFill>
                    <a:srgbClr val="71717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rgbClr val="717171"/>
                  </a:solidFill>
                </a:rPr>
                <a:t>Middle </a:t>
              </a:r>
              <a:br>
                <a:rPr lang="en-GB" sz="800" dirty="0">
                  <a:solidFill>
                    <a:srgbClr val="717171"/>
                  </a:solidFill>
                </a:rPr>
              </a:br>
              <a:r>
                <a:rPr lang="en-GB" sz="800" dirty="0">
                  <a:solidFill>
                    <a:srgbClr val="71717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rgbClr val="71717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rgbClr val="717171"/>
                  </a:solidFill>
                </a:rPr>
                <a:t>Title Top</a:t>
              </a:r>
            </a:p>
          </p:txBody>
        </p:sp>
      </p:grpSp>
    </p:spTree>
    <p:extLst>
      <p:ext uri="{BB962C8B-B14F-4D97-AF65-F5344CB8AC3E}">
        <p14:creationId xmlns:p14="http://schemas.microsoft.com/office/powerpoint/2010/main" val="37461887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EF50F3C3-FDF5-B948-B411-E2C994A271C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1610" y="6365889"/>
            <a:ext cx="2088000" cy="235646"/>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sv-SE"/>
              <a:t>Redigera format för bakgrundstext
Nivå två
Nivå tre
Nivå fyra
Nivå fem</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rgbClr val="71717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rgbClr val="71717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rgbClr val="71717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a:solidFill>
                    <a:srgbClr val="71717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rgbClr val="71717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rgbClr val="71717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rgbClr val="71717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r>
                <a:rPr lang="en-GB" sz="800" dirty="0">
                  <a:solidFill>
                    <a:srgbClr val="71717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rgbClr val="717171"/>
                  </a:solidFill>
                </a:rPr>
                <a:t>Middle </a:t>
              </a:r>
              <a:br>
                <a:rPr lang="en-GB" sz="800" dirty="0">
                  <a:solidFill>
                    <a:srgbClr val="717171"/>
                  </a:solidFill>
                </a:rPr>
              </a:br>
              <a:r>
                <a:rPr lang="en-GB" sz="800" dirty="0">
                  <a:solidFill>
                    <a:srgbClr val="71717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rgbClr val="71717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rgbClr val="717171"/>
                  </a:solidFill>
                </a:rPr>
                <a:t>Title Top</a:t>
              </a:r>
            </a:p>
          </p:txBody>
        </p:sp>
      </p:grpSp>
    </p:spTree>
    <p:extLst>
      <p:ext uri="{BB962C8B-B14F-4D97-AF65-F5344CB8AC3E}">
        <p14:creationId xmlns:p14="http://schemas.microsoft.com/office/powerpoint/2010/main" val="8255411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4.wdp"/><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microsoft.com/office/2007/relationships/hdphoto" Target="../media/hdphoto2.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421A2E56-FB43-2D45-AC9F-EDC9C322A6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ktangel 5">
            <a:extLst>
              <a:ext uri="{FF2B5EF4-FFF2-40B4-BE49-F238E27FC236}">
                <a16:creationId xmlns:a16="http://schemas.microsoft.com/office/drawing/2014/main" xmlns="" id="{7A98F1CD-A7D7-6540-AF7D-270248BAA48B}"/>
              </a:ext>
            </a:extLst>
          </p:cNvPr>
          <p:cNvSpPr/>
          <p:nvPr/>
        </p:nvSpPr>
        <p:spPr>
          <a:xfrm>
            <a:off x="-5742" y="0"/>
            <a:ext cx="12197742" cy="6857999"/>
          </a:xfrm>
          <a:prstGeom prst="rect">
            <a:avLst/>
          </a:prstGeom>
          <a:gradFill>
            <a:gsLst>
              <a:gs pos="0">
                <a:srgbClr val="FF588C">
                  <a:alpha val="70000"/>
                </a:srgbClr>
              </a:gs>
              <a:gs pos="99000">
                <a:schemeClr val="accent6">
                  <a:lumMod val="100000"/>
                  <a:alpha val="99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xmlns="" id="{B7A13DB9-688D-574E-8F0B-141F27BC063D}"/>
              </a:ext>
            </a:extLst>
          </p:cNvPr>
          <p:cNvSpPr txBox="1"/>
          <p:nvPr/>
        </p:nvSpPr>
        <p:spPr>
          <a:xfrm>
            <a:off x="844150" y="3823029"/>
            <a:ext cx="4039644" cy="307777"/>
          </a:xfrm>
          <a:prstGeom prst="rect">
            <a:avLst/>
          </a:prstGeom>
          <a:noFill/>
        </p:spPr>
        <p:txBody>
          <a:bodyPr wrap="square" rtlCol="0">
            <a:spAutoFit/>
          </a:bodyPr>
          <a:lstStyle/>
          <a:p>
            <a:r>
              <a:rPr lang="sv-SE" sz="1400" dirty="0">
                <a:solidFill>
                  <a:schemeClr val="bg1"/>
                </a:solidFill>
                <a:latin typeface="Arial" panose="020B0604020202020204" pitchFamily="34" charset="0"/>
                <a:ea typeface="Helvetica Neue Thin" panose="020B0403020202020204" pitchFamily="34" charset="0"/>
                <a:cs typeface="Arial" panose="020B0604020202020204" pitchFamily="34" charset="0"/>
              </a:rPr>
              <a:t>Brand </a:t>
            </a:r>
            <a:r>
              <a:rPr lang="sv-SE" sz="1400" dirty="0" err="1">
                <a:solidFill>
                  <a:schemeClr val="bg1"/>
                </a:solidFill>
                <a:latin typeface="Arial" panose="020B0604020202020204" pitchFamily="34" charset="0"/>
                <a:ea typeface="Helvetica Neue Thin" panose="020B0403020202020204" pitchFamily="34" charset="0"/>
                <a:cs typeface="Arial" panose="020B0604020202020204" pitchFamily="34" charset="0"/>
              </a:rPr>
              <a:t>platform</a:t>
            </a:r>
            <a:endParaRPr lang="sv-SE" sz="1400" dirty="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xmlns="" id="{075A55BE-B4A5-9B45-A180-7800BEE56F85}"/>
              </a:ext>
            </a:extLst>
          </p:cNvPr>
          <p:cNvSpPr txBox="1"/>
          <p:nvPr/>
        </p:nvSpPr>
        <p:spPr>
          <a:xfrm>
            <a:off x="800308" y="4144446"/>
            <a:ext cx="6362491" cy="1446550"/>
          </a:xfrm>
          <a:prstGeom prst="rect">
            <a:avLst/>
          </a:prstGeom>
          <a:noFill/>
        </p:spPr>
        <p:txBody>
          <a:bodyPr wrap="square" rtlCol="0">
            <a:spAutoFit/>
          </a:bodyPr>
          <a:lstStyle/>
          <a:p>
            <a:r>
              <a:rPr lang="sv-SE" sz="8800" b="1" dirty="0">
                <a:solidFill>
                  <a:schemeClr val="bg1"/>
                </a:solidFill>
                <a:latin typeface="Arial" panose="020B0604020202020204" pitchFamily="34" charset="0"/>
                <a:ea typeface="Helvetica Neue" panose="02000503000000020004" pitchFamily="2" charset="0"/>
                <a:cs typeface="Arial" panose="020B0604020202020204" pitchFamily="34" charset="0"/>
              </a:rPr>
              <a:t>Linköping</a:t>
            </a:r>
          </a:p>
        </p:txBody>
      </p:sp>
      <p:sp>
        <p:nvSpPr>
          <p:cNvPr id="10" name="textruta 9">
            <a:extLst>
              <a:ext uri="{FF2B5EF4-FFF2-40B4-BE49-F238E27FC236}">
                <a16:creationId xmlns:a16="http://schemas.microsoft.com/office/drawing/2014/main" xmlns="" id="{A644E2C4-07C2-1A4B-BE66-CF4EA171BB4B}"/>
              </a:ext>
            </a:extLst>
          </p:cNvPr>
          <p:cNvSpPr txBox="1"/>
          <p:nvPr/>
        </p:nvSpPr>
        <p:spPr>
          <a:xfrm>
            <a:off x="884178" y="5694401"/>
            <a:ext cx="8968636" cy="461665"/>
          </a:xfrm>
          <a:prstGeom prst="rect">
            <a:avLst/>
          </a:prstGeom>
          <a:noFill/>
        </p:spPr>
        <p:txBody>
          <a:bodyPr wrap="square" rtlCol="0">
            <a:spAutoFit/>
          </a:bodyPr>
          <a:lstStyle/>
          <a:p>
            <a:r>
              <a:rPr lang="sv-SE" sz="2400" b="1" dirty="0" err="1" smtClean="0">
                <a:solidFill>
                  <a:schemeClr val="bg1"/>
                </a:solidFill>
                <a:latin typeface="Arial" panose="020B0604020202020204" pitchFamily="34" charset="0"/>
                <a:ea typeface="Helvetica Neue" panose="02000503000000020004" pitchFamily="2" charset="0"/>
                <a:cs typeface="Arial" panose="020B0604020202020204" pitchFamily="34" charset="0"/>
              </a:rPr>
              <a:t>Future</a:t>
            </a:r>
            <a:r>
              <a:rPr lang="sv-SE" sz="2400" b="1" dirty="0" smtClean="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sv-SE" sz="2400" b="1" dirty="0" err="1" smtClean="0">
                <a:solidFill>
                  <a:schemeClr val="bg1"/>
                </a:solidFill>
                <a:latin typeface="Arial" panose="020B0604020202020204" pitchFamily="34" charset="0"/>
                <a:ea typeface="Helvetica Neue" panose="02000503000000020004" pitchFamily="2" charset="0"/>
                <a:cs typeface="Arial" panose="020B0604020202020204" pitchFamily="34" charset="0"/>
              </a:rPr>
              <a:t>Now</a:t>
            </a:r>
            <a:endParaRPr lang="sv-SE" sz="24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47084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xmlns="" id="{18EBBCEC-781F-554E-B038-DB0014345D4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03817" y="396256"/>
            <a:ext cx="6303869" cy="6093479"/>
          </a:xfrm>
          <a:prstGeom prst="rect">
            <a:avLst/>
          </a:prstGeom>
          <a:ln w="0">
            <a:solidFill>
              <a:schemeClr val="bg1"/>
            </a:solidFill>
          </a:ln>
        </p:spPr>
      </p:pic>
      <p:sp>
        <p:nvSpPr>
          <p:cNvPr id="8" name="Rektangel 7">
            <a:extLst>
              <a:ext uri="{FF2B5EF4-FFF2-40B4-BE49-F238E27FC236}">
                <a16:creationId xmlns:a16="http://schemas.microsoft.com/office/drawing/2014/main" xmlns="" id="{81B8F9AE-43F6-D846-B2C1-9CFB517DE36E}"/>
              </a:ext>
            </a:extLst>
          </p:cNvPr>
          <p:cNvSpPr/>
          <p:nvPr/>
        </p:nvSpPr>
        <p:spPr>
          <a:xfrm>
            <a:off x="391885" y="396240"/>
            <a:ext cx="11408229" cy="6074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xmlns="" id="{2CA58C18-6CAD-9846-8246-CE52DE0BE2E2}"/>
              </a:ext>
            </a:extLst>
          </p:cNvPr>
          <p:cNvSpPr txBox="1"/>
          <p:nvPr/>
        </p:nvSpPr>
        <p:spPr>
          <a:xfrm>
            <a:off x="1027009" y="1009255"/>
            <a:ext cx="4239258" cy="830997"/>
          </a:xfrm>
          <a:prstGeom prst="rect">
            <a:avLst/>
          </a:prstGeom>
          <a:noFill/>
        </p:spPr>
        <p:txBody>
          <a:bodyPr wrap="square" rtlCol="0">
            <a:spAutoFit/>
          </a:bodyPr>
          <a:lstStyle/>
          <a:p>
            <a:r>
              <a:rPr lang="sv-SE" sz="2400" b="1" dirty="0">
                <a:latin typeface="Arial" panose="020B0604020202020204" pitchFamily="34" charset="0"/>
                <a:ea typeface="Helvetica Neue" panose="02000503000000020004" pitchFamily="2" charset="0"/>
                <a:cs typeface="Arial" panose="020B0604020202020204" pitchFamily="34" charset="0"/>
              </a:rPr>
              <a:t>A </a:t>
            </a:r>
            <a:r>
              <a:rPr lang="sv-SE" sz="2400" b="1" dirty="0" err="1">
                <a:latin typeface="Arial" panose="020B0604020202020204" pitchFamily="34" charset="0"/>
                <a:ea typeface="Helvetica Neue" panose="02000503000000020004" pitchFamily="2" charset="0"/>
                <a:cs typeface="Arial" panose="020B0604020202020204" pitchFamily="34" charset="0"/>
              </a:rPr>
              <a:t>perfect</a:t>
            </a:r>
            <a:r>
              <a:rPr lang="sv-SE" sz="2400" b="1" dirty="0">
                <a:latin typeface="Arial" panose="020B0604020202020204" pitchFamily="34" charset="0"/>
                <a:ea typeface="Helvetica Neue" panose="02000503000000020004" pitchFamily="2" charset="0"/>
                <a:cs typeface="Arial" panose="020B0604020202020204" pitchFamily="34" charset="0"/>
              </a:rPr>
              <a:t> </a:t>
            </a:r>
            <a:r>
              <a:rPr lang="sv-SE" sz="2400" b="1" dirty="0" err="1">
                <a:latin typeface="Arial" panose="020B0604020202020204" pitchFamily="34" charset="0"/>
                <a:ea typeface="Helvetica Neue" panose="02000503000000020004" pitchFamily="2" charset="0"/>
                <a:cs typeface="Arial" panose="020B0604020202020204" pitchFamily="34" charset="0"/>
              </a:rPr>
              <a:t>starting</a:t>
            </a:r>
            <a:r>
              <a:rPr lang="sv-SE" sz="2400" b="1" dirty="0">
                <a:latin typeface="Arial" panose="020B0604020202020204" pitchFamily="34" charset="0"/>
                <a:ea typeface="Helvetica Neue" panose="02000503000000020004" pitchFamily="2" charset="0"/>
                <a:cs typeface="Arial" panose="020B0604020202020204" pitchFamily="34" charset="0"/>
              </a:rPr>
              <a:t> </a:t>
            </a:r>
            <a:r>
              <a:rPr lang="sv-SE" sz="2400" b="1" dirty="0" err="1">
                <a:latin typeface="Arial" panose="020B0604020202020204" pitchFamily="34" charset="0"/>
                <a:ea typeface="Helvetica Neue" panose="02000503000000020004" pitchFamily="2" charset="0"/>
                <a:cs typeface="Arial" panose="020B0604020202020204" pitchFamily="34" charset="0"/>
              </a:rPr>
              <a:t>point</a:t>
            </a:r>
            <a:r>
              <a:rPr lang="sv-SE" sz="2400" b="1" dirty="0">
                <a:latin typeface="Arial" panose="020B0604020202020204" pitchFamily="34" charset="0"/>
                <a:ea typeface="Helvetica Neue" panose="02000503000000020004" pitchFamily="2" charset="0"/>
                <a:cs typeface="Arial" panose="020B0604020202020204" pitchFamily="34" charset="0"/>
              </a:rPr>
              <a:t> to live and </a:t>
            </a:r>
            <a:r>
              <a:rPr lang="sv-SE" sz="2400" b="1" dirty="0" err="1">
                <a:latin typeface="Arial" panose="020B0604020202020204" pitchFamily="34" charset="0"/>
                <a:ea typeface="Helvetica Neue" panose="02000503000000020004" pitchFamily="2" charset="0"/>
                <a:cs typeface="Arial" panose="020B0604020202020204" pitchFamily="34" charset="0"/>
              </a:rPr>
              <a:t>work</a:t>
            </a:r>
            <a:r>
              <a:rPr lang="sv-SE" sz="2400" b="1" dirty="0">
                <a:latin typeface="Arial" panose="020B0604020202020204" pitchFamily="34" charset="0"/>
                <a:ea typeface="Helvetica Neue" panose="02000503000000020004" pitchFamily="2" charset="0"/>
                <a:cs typeface="Arial" panose="020B0604020202020204" pitchFamily="34" charset="0"/>
              </a:rPr>
              <a:t> on</a:t>
            </a:r>
          </a:p>
        </p:txBody>
      </p:sp>
      <p:sp>
        <p:nvSpPr>
          <p:cNvPr id="17" name="textruta 16">
            <a:extLst>
              <a:ext uri="{FF2B5EF4-FFF2-40B4-BE49-F238E27FC236}">
                <a16:creationId xmlns:a16="http://schemas.microsoft.com/office/drawing/2014/main" xmlns="" id="{B3AC5D6E-9644-6F4A-AF9C-63C87656A309}"/>
              </a:ext>
            </a:extLst>
          </p:cNvPr>
          <p:cNvSpPr txBox="1"/>
          <p:nvPr/>
        </p:nvSpPr>
        <p:spPr>
          <a:xfrm>
            <a:off x="1035477" y="2074268"/>
            <a:ext cx="3547636" cy="1877437"/>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GB" sz="1600" dirty="0"/>
              <a:t>A perfect logistical location together with </a:t>
            </a:r>
            <a:r>
              <a:rPr lang="en-GB" sz="1600" dirty="0" err="1"/>
              <a:t>Norrköping</a:t>
            </a:r>
            <a:endParaRPr lang="sv-SE" sz="1600" dirty="0"/>
          </a:p>
          <a:p>
            <a:pPr marL="285750" lvl="0" indent="-285750">
              <a:spcAft>
                <a:spcPts val="1200"/>
              </a:spcAft>
              <a:buFont typeface="Arial" panose="020B0604020202020204" pitchFamily="34" charset="0"/>
              <a:buChar char="•"/>
            </a:pPr>
            <a:r>
              <a:rPr lang="en-GB" sz="1600" dirty="0"/>
              <a:t>Excellent transport – E4, </a:t>
            </a:r>
            <a:br>
              <a:rPr lang="en-GB" sz="1600" dirty="0"/>
            </a:br>
            <a:r>
              <a:rPr lang="en-GB" sz="1600" dirty="0"/>
              <a:t>high-speed trains, airports</a:t>
            </a:r>
            <a:endParaRPr lang="sv-SE" sz="1600" dirty="0"/>
          </a:p>
          <a:p>
            <a:pPr marL="285750" lvl="0" indent="-285750">
              <a:spcAft>
                <a:spcPts val="1200"/>
              </a:spcAft>
              <a:buFont typeface="Arial" panose="020B0604020202020204" pitchFamily="34" charset="0"/>
              <a:buChar char="•"/>
            </a:pPr>
            <a:r>
              <a:rPr lang="en-GB" sz="1600" dirty="0"/>
              <a:t>50% of Sweden's population </a:t>
            </a:r>
            <a:br>
              <a:rPr lang="en-GB" sz="1600" dirty="0"/>
            </a:br>
            <a:r>
              <a:rPr lang="en-GB" sz="1600" dirty="0"/>
              <a:t>lives within a radius of 25,000 km</a:t>
            </a:r>
            <a:endParaRPr lang="sv-SE" sz="1600" dirty="0"/>
          </a:p>
        </p:txBody>
      </p:sp>
    </p:spTree>
    <p:extLst>
      <p:ext uri="{BB962C8B-B14F-4D97-AF65-F5344CB8AC3E}">
        <p14:creationId xmlns:p14="http://schemas.microsoft.com/office/powerpoint/2010/main" val="2095608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xmlns="" id="{9F0A51E1-45A2-7B4A-9E8F-66750CD6496B}"/>
              </a:ext>
            </a:extLst>
          </p:cNvPr>
          <p:cNvSpPr txBox="1"/>
          <p:nvPr/>
        </p:nvSpPr>
        <p:spPr>
          <a:xfrm>
            <a:off x="5701991" y="1000789"/>
            <a:ext cx="4913971" cy="830997"/>
          </a:xfrm>
          <a:prstGeom prst="rect">
            <a:avLst/>
          </a:prstGeom>
          <a:noFill/>
        </p:spPr>
        <p:txBody>
          <a:bodyPr wrap="square" rtlCol="0">
            <a:spAutoFit/>
          </a:bodyPr>
          <a:lstStyle/>
          <a:p>
            <a:r>
              <a:rPr lang="sv-SE" sz="2400" b="1" dirty="0">
                <a:latin typeface="Arial" panose="020B0604020202020204" pitchFamily="34" charset="0"/>
                <a:ea typeface="Helvetica Neue" panose="02000503000000020004" pitchFamily="2" charset="0"/>
                <a:cs typeface="Arial" panose="020B0604020202020204" pitchFamily="34" charset="0"/>
              </a:rPr>
              <a:t>In the </a:t>
            </a:r>
            <a:r>
              <a:rPr lang="sv-SE" sz="2400" b="1" dirty="0" err="1">
                <a:latin typeface="Arial" panose="020B0604020202020204" pitchFamily="34" charset="0"/>
                <a:ea typeface="Helvetica Neue" panose="02000503000000020004" pitchFamily="2" charset="0"/>
                <a:cs typeface="Arial" panose="020B0604020202020204" pitchFamily="34" charset="0"/>
              </a:rPr>
              <a:t>midst</a:t>
            </a:r>
            <a:r>
              <a:rPr lang="sv-SE" sz="2400" b="1" dirty="0">
                <a:latin typeface="Arial" panose="020B0604020202020204" pitchFamily="34" charset="0"/>
                <a:ea typeface="Helvetica Neue" panose="02000503000000020004" pitchFamily="2" charset="0"/>
                <a:cs typeface="Arial" panose="020B0604020202020204" pitchFamily="34" charset="0"/>
              </a:rPr>
              <a:t> </a:t>
            </a:r>
            <a:r>
              <a:rPr lang="sv-SE" sz="2400" b="1" dirty="0" err="1">
                <a:latin typeface="Arial" panose="020B0604020202020204" pitchFamily="34" charset="0"/>
                <a:ea typeface="Helvetica Neue" panose="02000503000000020004" pitchFamily="2" charset="0"/>
                <a:cs typeface="Arial" panose="020B0604020202020204" pitchFamily="34" charset="0"/>
              </a:rPr>
              <a:t>of</a:t>
            </a:r>
            <a:r>
              <a:rPr lang="sv-SE" sz="2400" b="1" dirty="0">
                <a:latin typeface="Arial" panose="020B0604020202020204" pitchFamily="34" charset="0"/>
                <a:ea typeface="Helvetica Neue" panose="02000503000000020004" pitchFamily="2" charset="0"/>
                <a:cs typeface="Arial" panose="020B0604020202020204" pitchFamily="34" charset="0"/>
              </a:rPr>
              <a:t> </a:t>
            </a:r>
            <a:br>
              <a:rPr lang="sv-SE" sz="2400" b="1" dirty="0">
                <a:latin typeface="Arial" panose="020B0604020202020204" pitchFamily="34" charset="0"/>
                <a:ea typeface="Helvetica Neue" panose="02000503000000020004" pitchFamily="2" charset="0"/>
                <a:cs typeface="Arial" panose="020B0604020202020204" pitchFamily="34" charset="0"/>
              </a:rPr>
            </a:br>
            <a:r>
              <a:rPr lang="sv-SE" sz="2400" b="1" dirty="0" err="1">
                <a:latin typeface="Arial" panose="020B0604020202020204" pitchFamily="34" charset="0"/>
                <a:ea typeface="Helvetica Neue" panose="02000503000000020004" pitchFamily="2" charset="0"/>
                <a:cs typeface="Arial" panose="020B0604020202020204" pitchFamily="34" charset="0"/>
              </a:rPr>
              <a:t>wonderful</a:t>
            </a:r>
            <a:r>
              <a:rPr lang="sv-SE" sz="2400" b="1" dirty="0">
                <a:latin typeface="Arial" panose="020B0604020202020204" pitchFamily="34" charset="0"/>
                <a:ea typeface="Helvetica Neue" panose="02000503000000020004" pitchFamily="2" charset="0"/>
                <a:cs typeface="Arial" panose="020B0604020202020204" pitchFamily="34" charset="0"/>
              </a:rPr>
              <a:t> </a:t>
            </a:r>
            <a:r>
              <a:rPr lang="sv-SE" sz="2400" b="1" dirty="0" err="1">
                <a:latin typeface="Arial" panose="020B0604020202020204" pitchFamily="34" charset="0"/>
                <a:ea typeface="Helvetica Neue" panose="02000503000000020004" pitchFamily="2" charset="0"/>
                <a:cs typeface="Arial" panose="020B0604020202020204" pitchFamily="34" charset="0"/>
              </a:rPr>
              <a:t>surroundings</a:t>
            </a:r>
            <a:endParaRPr lang="sv-SE" sz="2400" b="1" dirty="0">
              <a:latin typeface="Arial" panose="020B0604020202020204" pitchFamily="34" charset="0"/>
              <a:ea typeface="Helvetica Neue" panose="02000503000000020004" pitchFamily="2" charset="0"/>
              <a:cs typeface="Arial" panose="020B0604020202020204" pitchFamily="34" charset="0"/>
            </a:endParaRPr>
          </a:p>
        </p:txBody>
      </p:sp>
      <p:sp>
        <p:nvSpPr>
          <p:cNvPr id="9" name="textruta 8">
            <a:extLst>
              <a:ext uri="{FF2B5EF4-FFF2-40B4-BE49-F238E27FC236}">
                <a16:creationId xmlns:a16="http://schemas.microsoft.com/office/drawing/2014/main" xmlns="" id="{78F7D406-1991-7341-B0F8-5C531B74741B}"/>
              </a:ext>
            </a:extLst>
          </p:cNvPr>
          <p:cNvSpPr txBox="1"/>
          <p:nvPr/>
        </p:nvSpPr>
        <p:spPr>
          <a:xfrm>
            <a:off x="5715078" y="2053617"/>
            <a:ext cx="4605715" cy="2862322"/>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GB" sz="1600" dirty="0"/>
              <a:t>Close to </a:t>
            </a:r>
            <a:r>
              <a:rPr lang="en-GB" sz="1600" dirty="0" err="1"/>
              <a:t>Östergötland's</a:t>
            </a:r>
            <a:r>
              <a:rPr lang="en-GB" sz="1600" dirty="0"/>
              <a:t> archipelagos and beautiful lakes with many bathing areas and boating opportunities.</a:t>
            </a:r>
            <a:endParaRPr lang="sv-SE" sz="1600" dirty="0"/>
          </a:p>
          <a:p>
            <a:pPr marL="285750" lvl="0" indent="-285750">
              <a:spcAft>
                <a:spcPts val="1200"/>
              </a:spcAft>
              <a:buFont typeface="Arial" panose="020B0604020202020204" pitchFamily="34" charset="0"/>
              <a:buChar char="•"/>
            </a:pPr>
            <a:r>
              <a:rPr lang="en-GB" sz="1600" dirty="0"/>
              <a:t>Well-known </a:t>
            </a:r>
            <a:r>
              <a:rPr lang="en-GB" sz="1600" dirty="0" err="1"/>
              <a:t>Göta</a:t>
            </a:r>
            <a:r>
              <a:rPr lang="en-GB" sz="1600" dirty="0"/>
              <a:t> </a:t>
            </a:r>
            <a:r>
              <a:rPr lang="en-GB" sz="1600" dirty="0" err="1"/>
              <a:t>Kanal</a:t>
            </a:r>
            <a:r>
              <a:rPr lang="en-GB" sz="1600" dirty="0"/>
              <a:t> with Bergs </a:t>
            </a:r>
            <a:r>
              <a:rPr lang="en-GB" sz="1600" dirty="0" err="1"/>
              <a:t>slussar</a:t>
            </a:r>
            <a:r>
              <a:rPr lang="en-GB" sz="1600" dirty="0"/>
              <a:t> (Berg’s locks) and </a:t>
            </a:r>
            <a:r>
              <a:rPr lang="en-GB" sz="1600" dirty="0" err="1"/>
              <a:t>Kinda</a:t>
            </a:r>
            <a:r>
              <a:rPr lang="en-GB" sz="1600" dirty="0"/>
              <a:t> </a:t>
            </a:r>
            <a:r>
              <a:rPr lang="en-GB" sz="1600" dirty="0" err="1"/>
              <a:t>Kanal</a:t>
            </a:r>
            <a:r>
              <a:rPr lang="en-GB" sz="1600" dirty="0"/>
              <a:t> flows through the city </a:t>
            </a:r>
            <a:endParaRPr lang="sv-SE" sz="1600" dirty="0"/>
          </a:p>
          <a:p>
            <a:pPr marL="285750" lvl="0" indent="-285750">
              <a:spcAft>
                <a:spcPts val="1200"/>
              </a:spcAft>
              <a:buFont typeface="Arial" panose="020B0604020202020204" pitchFamily="34" charset="0"/>
              <a:buChar char="•"/>
            </a:pPr>
            <a:r>
              <a:rPr lang="en-GB" sz="1600" dirty="0" err="1"/>
              <a:t>Eklandskapet</a:t>
            </a:r>
            <a:r>
              <a:rPr lang="en-GB" sz="1600" dirty="0"/>
              <a:t> (Oak Landscape) just south of Linköping is the most important area in Europe for the biodiversity associated with the oak. </a:t>
            </a:r>
            <a:endParaRPr lang="sv-SE" sz="1600" dirty="0"/>
          </a:p>
        </p:txBody>
      </p:sp>
      <p:pic>
        <p:nvPicPr>
          <p:cNvPr id="6" name="Bildobjekt 5">
            <a:extLst>
              <a:ext uri="{FF2B5EF4-FFF2-40B4-BE49-F238E27FC236}">
                <a16:creationId xmlns:a16="http://schemas.microsoft.com/office/drawing/2014/main" xmlns="" id="{2301233A-8FFF-0240-95BA-3A0DF0FC44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83113" cy="3429000"/>
          </a:xfrm>
          <a:prstGeom prst="rect">
            <a:avLst/>
          </a:prstGeom>
        </p:spPr>
      </p:pic>
      <p:sp>
        <p:nvSpPr>
          <p:cNvPr id="10" name="textruta 9">
            <a:extLst>
              <a:ext uri="{FF2B5EF4-FFF2-40B4-BE49-F238E27FC236}">
                <a16:creationId xmlns:a16="http://schemas.microsoft.com/office/drawing/2014/main" xmlns="" id="{A33573F2-FE13-B240-A704-DE29DEB78EA0}"/>
              </a:ext>
            </a:extLst>
          </p:cNvPr>
          <p:cNvSpPr txBox="1"/>
          <p:nvPr/>
        </p:nvSpPr>
        <p:spPr>
          <a:xfrm>
            <a:off x="-16371" y="0"/>
            <a:ext cx="1167349" cy="200055"/>
          </a:xfrm>
          <a:prstGeom prst="rect">
            <a:avLst/>
          </a:prstGeom>
          <a:noFill/>
        </p:spPr>
        <p:txBody>
          <a:bodyPr wrap="square" rtlCol="0">
            <a:spAutoFit/>
          </a:bodyPr>
          <a:lstStyle/>
          <a:p>
            <a:r>
              <a:rPr lang="sv-SE" sz="700" dirty="0">
                <a:solidFill>
                  <a:schemeClr val="bg1"/>
                </a:solidFill>
              </a:rPr>
              <a:t>Foto: Carl Schnell</a:t>
            </a:r>
          </a:p>
        </p:txBody>
      </p:sp>
      <p:pic>
        <p:nvPicPr>
          <p:cNvPr id="7" name="Bildobjekt 6">
            <a:extLst>
              <a:ext uri="{FF2B5EF4-FFF2-40B4-BE49-F238E27FC236}">
                <a16:creationId xmlns:a16="http://schemas.microsoft.com/office/drawing/2014/main" xmlns="" id="{FD1221B8-CE05-7F4D-99F3-FE85A9E87D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29000"/>
            <a:ext cx="4583113" cy="3429000"/>
          </a:xfrm>
          <a:prstGeom prst="rect">
            <a:avLst/>
          </a:prstGeom>
        </p:spPr>
      </p:pic>
      <p:sp>
        <p:nvSpPr>
          <p:cNvPr id="11" name="textruta 10">
            <a:extLst>
              <a:ext uri="{FF2B5EF4-FFF2-40B4-BE49-F238E27FC236}">
                <a16:creationId xmlns:a16="http://schemas.microsoft.com/office/drawing/2014/main" xmlns="" id="{BE3C84E8-D0E7-2840-83E9-A81EB8FAE964}"/>
              </a:ext>
            </a:extLst>
          </p:cNvPr>
          <p:cNvSpPr txBox="1"/>
          <p:nvPr/>
        </p:nvSpPr>
        <p:spPr>
          <a:xfrm>
            <a:off x="0" y="3441536"/>
            <a:ext cx="1604010" cy="200055"/>
          </a:xfrm>
          <a:prstGeom prst="rect">
            <a:avLst/>
          </a:prstGeom>
          <a:noFill/>
        </p:spPr>
        <p:txBody>
          <a:bodyPr wrap="square" rtlCol="0">
            <a:spAutoFit/>
          </a:bodyPr>
          <a:lstStyle/>
          <a:p>
            <a:r>
              <a:rPr lang="sv-SE" sz="700" dirty="0">
                <a:solidFill>
                  <a:schemeClr val="bg1"/>
                </a:solidFill>
              </a:rPr>
              <a:t>Foto: Niclas Albinsson</a:t>
            </a:r>
          </a:p>
        </p:txBody>
      </p:sp>
    </p:spTree>
    <p:extLst>
      <p:ext uri="{BB962C8B-B14F-4D97-AF65-F5344CB8AC3E}">
        <p14:creationId xmlns:p14="http://schemas.microsoft.com/office/powerpoint/2010/main" val="1843344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xmlns="" id="{B58A741F-C312-6B4F-A51A-1133C9FB74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ktangel 10">
            <a:extLst>
              <a:ext uri="{FF2B5EF4-FFF2-40B4-BE49-F238E27FC236}">
                <a16:creationId xmlns:a16="http://schemas.microsoft.com/office/drawing/2014/main" xmlns="" id="{62C45EEB-3D84-BE41-A84B-8BD601342C3A}"/>
              </a:ext>
            </a:extLst>
          </p:cNvPr>
          <p:cNvSpPr/>
          <p:nvPr/>
        </p:nvSpPr>
        <p:spPr>
          <a:xfrm>
            <a:off x="0" y="0"/>
            <a:ext cx="12192000" cy="6857999"/>
          </a:xfrm>
          <a:prstGeom prst="rect">
            <a:avLst/>
          </a:prstGeom>
          <a:gradFill>
            <a:gsLst>
              <a:gs pos="0">
                <a:srgbClr val="FF588C">
                  <a:alpha val="69000"/>
                </a:srgbClr>
              </a:gs>
              <a:gs pos="100000">
                <a:schemeClr val="accent6">
                  <a:alpha val="8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textruta 8">
            <a:extLst>
              <a:ext uri="{FF2B5EF4-FFF2-40B4-BE49-F238E27FC236}">
                <a16:creationId xmlns:a16="http://schemas.microsoft.com/office/drawing/2014/main" xmlns="" id="{AB9A3C4D-69A7-3C4D-9710-420296D91E35}"/>
              </a:ext>
            </a:extLst>
          </p:cNvPr>
          <p:cNvSpPr txBox="1"/>
          <p:nvPr/>
        </p:nvSpPr>
        <p:spPr>
          <a:xfrm>
            <a:off x="307864" y="2767281"/>
            <a:ext cx="11449049" cy="1323439"/>
          </a:xfrm>
          <a:prstGeom prst="rect">
            <a:avLst/>
          </a:prstGeom>
          <a:noFill/>
        </p:spPr>
        <p:txBody>
          <a:bodyPr wrap="square" rtlCol="0">
            <a:spAutoFit/>
          </a:bodyPr>
          <a:lstStyle/>
          <a:p>
            <a:pPr algn="ctr"/>
            <a:r>
              <a:rPr lang="sv-SE" sz="4000" b="1" dirty="0">
                <a:solidFill>
                  <a:srgbClr val="FFFFFF"/>
                </a:solidFill>
                <a:ea typeface="Helvetica Neue" panose="02000503000000020004" pitchFamily="2" charset="0"/>
                <a:cs typeface="Arial" panose="020B0604020202020204" pitchFamily="34" charset="0"/>
              </a:rPr>
              <a:t>Strong </a:t>
            </a:r>
            <a:r>
              <a:rPr lang="sv-SE" sz="4000" b="1" dirty="0" err="1">
                <a:solidFill>
                  <a:srgbClr val="FFFFFF"/>
                </a:solidFill>
                <a:ea typeface="Helvetica Neue" panose="02000503000000020004" pitchFamily="2" charset="0"/>
                <a:cs typeface="Arial" panose="020B0604020202020204" pitchFamily="34" charset="0"/>
              </a:rPr>
              <a:t>collaborative</a:t>
            </a:r>
            <a:r>
              <a:rPr lang="sv-SE" sz="4000" b="1" dirty="0">
                <a:solidFill>
                  <a:srgbClr val="FFFFFF"/>
                </a:solidFill>
                <a:ea typeface="Helvetica Neue" panose="02000503000000020004" pitchFamily="2" charset="0"/>
                <a:cs typeface="Arial" panose="020B0604020202020204" pitchFamily="34" charset="0"/>
              </a:rPr>
              <a:t> </a:t>
            </a:r>
            <a:r>
              <a:rPr lang="sv-SE" sz="4000" b="1" dirty="0" err="1">
                <a:solidFill>
                  <a:srgbClr val="FFFFFF"/>
                </a:solidFill>
                <a:ea typeface="Helvetica Neue" panose="02000503000000020004" pitchFamily="2" charset="0"/>
                <a:cs typeface="Arial" panose="020B0604020202020204" pitchFamily="34" charset="0"/>
              </a:rPr>
              <a:t>climate</a:t>
            </a:r>
            <a:r>
              <a:rPr lang="sv-SE" sz="4000" b="1" dirty="0">
                <a:solidFill>
                  <a:srgbClr val="FFFFFF"/>
                </a:solidFill>
                <a:ea typeface="Helvetica Neue" panose="02000503000000020004" pitchFamily="2" charset="0"/>
                <a:cs typeface="Arial" panose="020B0604020202020204" pitchFamily="34" charset="0"/>
              </a:rPr>
              <a:t/>
            </a:r>
            <a:br>
              <a:rPr lang="sv-SE" sz="4000" b="1" dirty="0">
                <a:solidFill>
                  <a:srgbClr val="FFFFFF"/>
                </a:solidFill>
                <a:ea typeface="Helvetica Neue" panose="02000503000000020004" pitchFamily="2" charset="0"/>
                <a:cs typeface="Arial" panose="020B0604020202020204" pitchFamily="34" charset="0"/>
              </a:rPr>
            </a:br>
            <a:r>
              <a:rPr lang="sv-SE" sz="4000" b="1" dirty="0">
                <a:solidFill>
                  <a:srgbClr val="FFFFFF"/>
                </a:solidFill>
                <a:ea typeface="Helvetica Neue" panose="02000503000000020004" pitchFamily="2" charset="0"/>
                <a:cs typeface="Arial" panose="020B0604020202020204" pitchFamily="34" charset="0"/>
              </a:rPr>
              <a:t>– the Linköping spirit</a:t>
            </a:r>
          </a:p>
        </p:txBody>
      </p:sp>
    </p:spTree>
    <p:extLst>
      <p:ext uri="{BB962C8B-B14F-4D97-AF65-F5344CB8AC3E}">
        <p14:creationId xmlns:p14="http://schemas.microsoft.com/office/powerpoint/2010/main" val="377321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xmlns="" id="{4CFFF735-54D4-3E47-A467-A6BA29F8A734}"/>
              </a:ext>
            </a:extLst>
          </p:cNvPr>
          <p:cNvSpPr/>
          <p:nvPr/>
        </p:nvSpPr>
        <p:spPr>
          <a:xfrm>
            <a:off x="6383338" y="0"/>
            <a:ext cx="5808662" cy="6858000"/>
          </a:xfrm>
          <a:prstGeom prst="rect">
            <a:avLst/>
          </a:prstGeom>
          <a:gradFill>
            <a:gsLst>
              <a:gs pos="0">
                <a:srgbClr val="FF588C"/>
              </a:gs>
              <a:gs pos="10000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5" name="Bildobjekt 14">
            <a:extLst>
              <a:ext uri="{FF2B5EF4-FFF2-40B4-BE49-F238E27FC236}">
                <a16:creationId xmlns:a16="http://schemas.microsoft.com/office/drawing/2014/main" xmlns="" id="{11971474-CE12-7443-A2C9-EBE71F207D1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3000"/>
                    </a14:imgEffect>
                  </a14:imgLayer>
                </a14:imgProps>
              </a:ext>
              <a:ext uri="{28A0092B-C50C-407E-A947-70E740481C1C}">
                <a14:useLocalDpi xmlns:a14="http://schemas.microsoft.com/office/drawing/2010/main"/>
              </a:ext>
            </a:extLst>
          </a:blip>
          <a:srcRect/>
          <a:stretch/>
        </p:blipFill>
        <p:spPr>
          <a:xfrm>
            <a:off x="839787" y="3536950"/>
            <a:ext cx="3346925" cy="2124074"/>
          </a:xfrm>
          <a:prstGeom prst="rect">
            <a:avLst/>
          </a:prstGeom>
        </p:spPr>
      </p:pic>
      <p:pic>
        <p:nvPicPr>
          <p:cNvPr id="16" name="Bildobjekt 15">
            <a:extLst>
              <a:ext uri="{FF2B5EF4-FFF2-40B4-BE49-F238E27FC236}">
                <a16:creationId xmlns:a16="http://schemas.microsoft.com/office/drawing/2014/main" xmlns="" id="{2C72E7D7-A474-2949-856D-3F908CF6E0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59766" y="3536950"/>
            <a:ext cx="3349122" cy="2127870"/>
          </a:xfrm>
          <a:prstGeom prst="rect">
            <a:avLst/>
          </a:prstGeom>
        </p:spPr>
      </p:pic>
      <p:pic>
        <p:nvPicPr>
          <p:cNvPr id="17" name="Bildobjekt 16">
            <a:extLst>
              <a:ext uri="{FF2B5EF4-FFF2-40B4-BE49-F238E27FC236}">
                <a16:creationId xmlns:a16="http://schemas.microsoft.com/office/drawing/2014/main" xmlns="" id="{A2823F57-046F-6E45-9481-BF560E6DD3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63521" y="1341439"/>
            <a:ext cx="3352801" cy="2124074"/>
          </a:xfrm>
          <a:prstGeom prst="rect">
            <a:avLst/>
          </a:prstGeom>
        </p:spPr>
      </p:pic>
      <p:pic>
        <p:nvPicPr>
          <p:cNvPr id="19" name="Bildobjekt 18">
            <a:extLst>
              <a:ext uri="{FF2B5EF4-FFF2-40B4-BE49-F238E27FC236}">
                <a16:creationId xmlns:a16="http://schemas.microsoft.com/office/drawing/2014/main" xmlns="" id="{A2E096D5-E280-FF45-A6CD-1F4AC43D80D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9787" y="1341437"/>
            <a:ext cx="3348037" cy="2124075"/>
          </a:xfrm>
          <a:prstGeom prst="rect">
            <a:avLst/>
          </a:prstGeom>
        </p:spPr>
      </p:pic>
      <p:pic>
        <p:nvPicPr>
          <p:cNvPr id="8" name="Bildobjekt 7">
            <a:extLst>
              <a:ext uri="{FF2B5EF4-FFF2-40B4-BE49-F238E27FC236}">
                <a16:creationId xmlns:a16="http://schemas.microsoft.com/office/drawing/2014/main" xmlns="" id="{A1DCBB65-B7FA-4B42-94DF-908456991F0A}"/>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0000"/>
                    </a14:imgEffect>
                  </a14:imgLayer>
                </a14:imgProps>
              </a:ext>
              <a:ext uri="{28A0092B-C50C-407E-A947-70E740481C1C}">
                <a14:useLocalDpi xmlns:a14="http://schemas.microsoft.com/office/drawing/2010/main"/>
              </a:ext>
            </a:extLst>
          </a:blip>
          <a:srcRect l="-543"/>
          <a:stretch/>
        </p:blipFill>
        <p:spPr>
          <a:xfrm>
            <a:off x="4252332" y="3536951"/>
            <a:ext cx="3356557" cy="2124074"/>
          </a:xfrm>
          <a:prstGeom prst="rect">
            <a:avLst/>
          </a:prstGeom>
        </p:spPr>
      </p:pic>
      <p:sp>
        <p:nvSpPr>
          <p:cNvPr id="9" name="textruta 8">
            <a:extLst>
              <a:ext uri="{FF2B5EF4-FFF2-40B4-BE49-F238E27FC236}">
                <a16:creationId xmlns="" xmlns:a16="http://schemas.microsoft.com/office/drawing/2014/main" id="{D1CB3671-1F3C-2A4A-A5A7-39E67CAC8991}"/>
              </a:ext>
            </a:extLst>
          </p:cNvPr>
          <p:cNvSpPr txBox="1"/>
          <p:nvPr/>
        </p:nvSpPr>
        <p:spPr>
          <a:xfrm>
            <a:off x="8178698" y="1603891"/>
            <a:ext cx="5654039" cy="1384995"/>
          </a:xfrm>
          <a:prstGeom prst="rect">
            <a:avLst/>
          </a:prstGeom>
          <a:noFill/>
        </p:spPr>
        <p:txBody>
          <a:bodyPr wrap="square" rtlCol="0">
            <a:spAutoFit/>
          </a:bodyPr>
          <a:lstStyle/>
          <a:p>
            <a:r>
              <a:rPr lang="sv-SE" sz="4200" b="1" dirty="0" smtClean="0">
                <a:solidFill>
                  <a:srgbClr val="FFFFFF"/>
                </a:solidFill>
                <a:ea typeface="Helvetica Neue" panose="02000503000000020004" pitchFamily="2" charset="0"/>
                <a:cs typeface="Arial" panose="020B0604020202020204" pitchFamily="34" charset="0"/>
              </a:rPr>
              <a:t>Position:</a:t>
            </a:r>
          </a:p>
          <a:p>
            <a:r>
              <a:rPr lang="sv-SE" sz="4200" b="1" dirty="0" err="1" smtClean="0">
                <a:solidFill>
                  <a:srgbClr val="FFFFFF"/>
                </a:solidFill>
                <a:ea typeface="Helvetica Neue" panose="02000503000000020004" pitchFamily="2" charset="0"/>
                <a:cs typeface="Arial" panose="020B0604020202020204" pitchFamily="34" charset="0"/>
              </a:rPr>
              <a:t>Future</a:t>
            </a:r>
            <a:r>
              <a:rPr lang="sv-SE" sz="4200" b="1" dirty="0" smtClean="0">
                <a:solidFill>
                  <a:srgbClr val="FFFFFF"/>
                </a:solidFill>
                <a:ea typeface="Helvetica Neue" panose="02000503000000020004" pitchFamily="2" charset="0"/>
                <a:cs typeface="Arial" panose="020B0604020202020204" pitchFamily="34" charset="0"/>
              </a:rPr>
              <a:t> </a:t>
            </a:r>
            <a:r>
              <a:rPr lang="sv-SE" sz="4200" b="1" dirty="0" err="1" smtClean="0">
                <a:solidFill>
                  <a:srgbClr val="FFFFFF"/>
                </a:solidFill>
                <a:ea typeface="Helvetica Neue" panose="02000503000000020004" pitchFamily="2" charset="0"/>
                <a:cs typeface="Arial" panose="020B0604020202020204" pitchFamily="34" charset="0"/>
              </a:rPr>
              <a:t>Now</a:t>
            </a:r>
            <a:endParaRPr lang="sv-SE" sz="4200" b="1" dirty="0">
              <a:solidFill>
                <a:srgbClr val="FFFFFF"/>
              </a:solidFill>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792185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xmlns="" id="{15305482-1FB2-5947-8C64-CAE5CA2E3B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3338" y="0"/>
            <a:ext cx="5808662" cy="6858000"/>
          </a:xfrm>
          <a:prstGeom prst="rect">
            <a:avLst/>
          </a:prstGeom>
        </p:spPr>
      </p:pic>
      <p:sp>
        <p:nvSpPr>
          <p:cNvPr id="9" name="Rektangel 8">
            <a:extLst>
              <a:ext uri="{FF2B5EF4-FFF2-40B4-BE49-F238E27FC236}">
                <a16:creationId xmlns:a16="http://schemas.microsoft.com/office/drawing/2014/main" xmlns="" id="{7B142DF8-6A1B-4549-8D09-E04148320FDF}"/>
              </a:ext>
            </a:extLst>
          </p:cNvPr>
          <p:cNvSpPr/>
          <p:nvPr/>
        </p:nvSpPr>
        <p:spPr>
          <a:xfrm>
            <a:off x="6383338" y="0"/>
            <a:ext cx="5808662" cy="6857999"/>
          </a:xfrm>
          <a:prstGeom prst="rect">
            <a:avLst/>
          </a:prstGeom>
          <a:gradFill>
            <a:gsLst>
              <a:gs pos="0">
                <a:srgbClr val="FF588C">
                  <a:alpha val="75000"/>
                </a:srgbClr>
              </a:gs>
              <a:gs pos="99000">
                <a:schemeClr val="accent6">
                  <a:lumMod val="100000"/>
                  <a:alpha val="79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textruta 5">
            <a:extLst>
              <a:ext uri="{FF2B5EF4-FFF2-40B4-BE49-F238E27FC236}">
                <a16:creationId xmlns="" xmlns:a16="http://schemas.microsoft.com/office/drawing/2014/main" id="{41E65847-6759-DD4A-B68F-486125325A92}"/>
              </a:ext>
            </a:extLst>
          </p:cNvPr>
          <p:cNvSpPr txBox="1"/>
          <p:nvPr/>
        </p:nvSpPr>
        <p:spPr>
          <a:xfrm>
            <a:off x="1025910" y="2090400"/>
            <a:ext cx="4367184" cy="2123658"/>
          </a:xfrm>
          <a:prstGeom prst="rect">
            <a:avLst/>
          </a:prstGeom>
          <a:noFill/>
        </p:spPr>
        <p:txBody>
          <a:bodyPr wrap="square" rtlCol="0">
            <a:spAutoFit/>
          </a:bodyPr>
          <a:lstStyle/>
          <a:p>
            <a:r>
              <a:rPr lang="sv-SE" sz="4400" b="1" dirty="0" smtClean="0">
                <a:solidFill>
                  <a:srgbClr val="FC5D17"/>
                </a:solidFill>
                <a:ea typeface="Helvetica Neue" panose="02000503000000020004" pitchFamily="2" charset="0"/>
                <a:cs typeface="Arial" panose="020B0604020202020204" pitchFamily="34" charset="0"/>
              </a:rPr>
              <a:t>Brand </a:t>
            </a:r>
            <a:r>
              <a:rPr lang="sv-SE" sz="4400" b="1" dirty="0" err="1" smtClean="0">
                <a:solidFill>
                  <a:srgbClr val="FC5D17"/>
                </a:solidFill>
                <a:ea typeface="Helvetica Neue" panose="02000503000000020004" pitchFamily="2" charset="0"/>
                <a:cs typeface="Arial" panose="020B0604020202020204" pitchFamily="34" charset="0"/>
              </a:rPr>
              <a:t>promise</a:t>
            </a:r>
            <a:r>
              <a:rPr lang="sv-SE" sz="4400" b="1" dirty="0" smtClean="0">
                <a:solidFill>
                  <a:srgbClr val="FC5D17"/>
                </a:solidFill>
                <a:ea typeface="Helvetica Neue" panose="02000503000000020004" pitchFamily="2" charset="0"/>
                <a:cs typeface="Arial" panose="020B0604020202020204" pitchFamily="34" charset="0"/>
              </a:rPr>
              <a:t>:</a:t>
            </a:r>
          </a:p>
          <a:p>
            <a:r>
              <a:rPr lang="sv-SE" sz="4400" b="1" dirty="0" err="1" smtClean="0">
                <a:solidFill>
                  <a:srgbClr val="FC5D17"/>
                </a:solidFill>
                <a:ea typeface="Helvetica Neue" panose="02000503000000020004" pitchFamily="2" charset="0"/>
                <a:cs typeface="Arial" panose="020B0604020202020204" pitchFamily="34" charset="0"/>
              </a:rPr>
              <a:t>Where</a:t>
            </a:r>
            <a:r>
              <a:rPr lang="sv-SE" sz="4400" b="1" dirty="0" smtClean="0">
                <a:solidFill>
                  <a:srgbClr val="FC5D17"/>
                </a:solidFill>
                <a:ea typeface="Helvetica Neue" panose="02000503000000020004" pitchFamily="2" charset="0"/>
                <a:cs typeface="Arial" panose="020B0604020202020204" pitchFamily="34" charset="0"/>
              </a:rPr>
              <a:t> </a:t>
            </a:r>
            <a:r>
              <a:rPr lang="sv-SE" sz="4400" b="1" dirty="0" err="1" smtClean="0">
                <a:solidFill>
                  <a:srgbClr val="FC5D17"/>
                </a:solidFill>
                <a:ea typeface="Helvetica Neue" panose="02000503000000020004" pitchFamily="2" charset="0"/>
                <a:cs typeface="Arial" panose="020B0604020202020204" pitchFamily="34" charset="0"/>
              </a:rPr>
              <a:t>ideas</a:t>
            </a:r>
            <a:r>
              <a:rPr lang="sv-SE" sz="4400" b="1" dirty="0" smtClean="0">
                <a:solidFill>
                  <a:srgbClr val="FC5D17"/>
                </a:solidFill>
                <a:ea typeface="Helvetica Neue" panose="02000503000000020004" pitchFamily="2" charset="0"/>
                <a:cs typeface="Arial" panose="020B0604020202020204" pitchFamily="34" charset="0"/>
              </a:rPr>
              <a:t> come to </a:t>
            </a:r>
            <a:r>
              <a:rPr lang="sv-SE" sz="4400" b="1" dirty="0" err="1" smtClean="0">
                <a:solidFill>
                  <a:srgbClr val="FC5D17"/>
                </a:solidFill>
                <a:ea typeface="Helvetica Neue" panose="02000503000000020004" pitchFamily="2" charset="0"/>
                <a:cs typeface="Arial" panose="020B0604020202020204" pitchFamily="34" charset="0"/>
              </a:rPr>
              <a:t>life</a:t>
            </a:r>
            <a:endParaRPr lang="sv-SE" sz="4400" b="1" dirty="0">
              <a:solidFill>
                <a:srgbClr val="FC5D17"/>
              </a:solidFill>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40019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BDCC70F1-CBC6-0C46-AB07-EDCA34DE80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9939" y="3354659"/>
            <a:ext cx="6224511" cy="3503342"/>
          </a:xfrm>
          <a:prstGeom prst="rect">
            <a:avLst/>
          </a:prstGeom>
        </p:spPr>
      </p:pic>
      <p:pic>
        <p:nvPicPr>
          <p:cNvPr id="14" name="Bildobjekt 13">
            <a:extLst>
              <a:ext uri="{FF2B5EF4-FFF2-40B4-BE49-F238E27FC236}">
                <a16:creationId xmlns:a16="http://schemas.microsoft.com/office/drawing/2014/main" xmlns="" id="{98A4A443-64C2-D942-863A-93A26F1D70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91513" y="3429000"/>
            <a:ext cx="3900487" cy="3429000"/>
          </a:xfrm>
          <a:prstGeom prst="rect">
            <a:avLst/>
          </a:prstGeom>
        </p:spPr>
      </p:pic>
      <p:pic>
        <p:nvPicPr>
          <p:cNvPr id="13" name="Bildobjekt 12">
            <a:extLst>
              <a:ext uri="{FF2B5EF4-FFF2-40B4-BE49-F238E27FC236}">
                <a16:creationId xmlns:a16="http://schemas.microsoft.com/office/drawing/2014/main" xmlns="" id="{AFD8004D-5284-DD46-885B-FD4419D8D5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53840" y="0"/>
            <a:ext cx="5138160" cy="3429000"/>
          </a:xfrm>
          <a:prstGeom prst="rect">
            <a:avLst/>
          </a:prstGeom>
        </p:spPr>
      </p:pic>
      <p:pic>
        <p:nvPicPr>
          <p:cNvPr id="15" name="Bildobjekt 14">
            <a:extLst>
              <a:ext uri="{FF2B5EF4-FFF2-40B4-BE49-F238E27FC236}">
                <a16:creationId xmlns:a16="http://schemas.microsoft.com/office/drawing/2014/main" xmlns="" id="{421357EF-4033-594F-83B5-376E624927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15942" y="0"/>
            <a:ext cx="2475571" cy="3392487"/>
          </a:xfrm>
          <a:prstGeom prst="rect">
            <a:avLst/>
          </a:prstGeom>
        </p:spPr>
      </p:pic>
      <p:pic>
        <p:nvPicPr>
          <p:cNvPr id="24" name="Bildobjekt 23">
            <a:extLst>
              <a:ext uri="{FF2B5EF4-FFF2-40B4-BE49-F238E27FC236}">
                <a16:creationId xmlns:a16="http://schemas.microsoft.com/office/drawing/2014/main" xmlns="" id="{F994692E-F669-544C-852B-E6F8E3B5765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0"/>
            <a:ext cx="5895277" cy="3465512"/>
          </a:xfrm>
          <a:prstGeom prst="rect">
            <a:avLst/>
          </a:prstGeom>
        </p:spPr>
      </p:pic>
      <p:pic>
        <p:nvPicPr>
          <p:cNvPr id="16" name="Bildobjekt 15">
            <a:extLst>
              <a:ext uri="{FF2B5EF4-FFF2-40B4-BE49-F238E27FC236}">
                <a16:creationId xmlns:a16="http://schemas.microsoft.com/office/drawing/2014/main" xmlns="" id="{8DF27246-292A-EA43-B0F8-0CF755540D9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3465513"/>
            <a:ext cx="2438399" cy="3392487"/>
          </a:xfrm>
          <a:prstGeom prst="rect">
            <a:avLst/>
          </a:prstGeom>
        </p:spPr>
      </p:pic>
      <p:sp>
        <p:nvSpPr>
          <p:cNvPr id="22" name="textruta 21">
            <a:extLst>
              <a:ext uri="{FF2B5EF4-FFF2-40B4-BE49-F238E27FC236}">
                <a16:creationId xmlns:a16="http://schemas.microsoft.com/office/drawing/2014/main" xmlns=""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a16="http://schemas.microsoft.com/office/drawing/2014/main" xmlns="" id="{1026DF20-763C-A04B-9EC6-2440ABF97910}"/>
              </a:ext>
            </a:extLst>
          </p:cNvPr>
          <p:cNvSpPr/>
          <p:nvPr/>
        </p:nvSpPr>
        <p:spPr>
          <a:xfrm>
            <a:off x="0" y="0"/>
            <a:ext cx="12192000" cy="6861016"/>
          </a:xfrm>
          <a:prstGeom prst="rect">
            <a:avLst/>
          </a:prstGeom>
          <a:gradFill>
            <a:gsLst>
              <a:gs pos="0">
                <a:srgbClr val="FF588C">
                  <a:alpha val="44000"/>
                </a:srgbClr>
              </a:gs>
              <a:gs pos="99000">
                <a:schemeClr val="accent6">
                  <a:lumMod val="100000"/>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extruta 16">
            <a:extLst>
              <a:ext uri="{FF2B5EF4-FFF2-40B4-BE49-F238E27FC236}">
                <a16:creationId xmlns:a16="http://schemas.microsoft.com/office/drawing/2014/main" xmlns="" id="{1EDC1225-3691-ED40-B50A-04773873368D}"/>
              </a:ext>
            </a:extLst>
          </p:cNvPr>
          <p:cNvSpPr txBox="1"/>
          <p:nvPr/>
        </p:nvSpPr>
        <p:spPr>
          <a:xfrm>
            <a:off x="0" y="2680683"/>
            <a:ext cx="12209224" cy="1569660"/>
          </a:xfrm>
          <a:prstGeom prst="rect">
            <a:avLst/>
          </a:prstGeom>
          <a:noFill/>
        </p:spPr>
        <p:txBody>
          <a:bodyPr wrap="square" rtlCol="0">
            <a:spAutoFit/>
          </a:bodyPr>
          <a:lstStyle/>
          <a:p>
            <a:pPr algn="ctr"/>
            <a:r>
              <a:rPr lang="sv-SE" sz="9600" b="1" dirty="0" err="1" smtClean="0">
                <a:solidFill>
                  <a:schemeClr val="bg1"/>
                </a:solidFill>
                <a:latin typeface="Arial" panose="020B0604020202020204" pitchFamily="34" charset="0"/>
                <a:ea typeface="Helvetica Neue" panose="02000503000000020004" pitchFamily="2" charset="0"/>
                <a:cs typeface="Arial" panose="020B0604020202020204" pitchFamily="34" charset="0"/>
              </a:rPr>
              <a:t>Thanks</a:t>
            </a:r>
            <a:r>
              <a:rPr lang="sv-SE" sz="9600" b="1" dirty="0" smtClean="0">
                <a:solidFill>
                  <a:schemeClr val="bg1"/>
                </a:solidFill>
                <a:latin typeface="Arial" panose="020B0604020202020204" pitchFamily="34" charset="0"/>
                <a:ea typeface="Helvetica Neue" panose="02000503000000020004" pitchFamily="2" charset="0"/>
                <a:cs typeface="Arial" panose="020B0604020202020204" pitchFamily="34" charset="0"/>
              </a:rPr>
              <a:t>!</a:t>
            </a:r>
            <a:endParaRPr lang="sv-SE" sz="96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11" name="textruta 10"/>
          <p:cNvSpPr txBox="1"/>
          <p:nvPr/>
        </p:nvSpPr>
        <p:spPr>
          <a:xfrm>
            <a:off x="1600200" y="419100"/>
            <a:ext cx="184731" cy="369332"/>
          </a:xfrm>
          <a:prstGeom prst="rect">
            <a:avLst/>
          </a:prstGeom>
          <a:noFill/>
        </p:spPr>
        <p:txBody>
          <a:bodyPr wrap="none" rtlCol="0">
            <a:spAutoFit/>
          </a:bodyPr>
          <a:lstStyle/>
          <a:p>
            <a:endParaRPr lang="sv-SE" dirty="0">
              <a:solidFill>
                <a:schemeClr val="bg1"/>
              </a:solidFill>
            </a:endParaRPr>
          </a:p>
        </p:txBody>
      </p:sp>
    </p:spTree>
    <p:extLst>
      <p:ext uri="{BB962C8B-B14F-4D97-AF65-F5344CB8AC3E}">
        <p14:creationId xmlns:p14="http://schemas.microsoft.com/office/powerpoint/2010/main" val="1192521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xmlns="" id="{564718B6-B297-204C-ADC3-A3ACF9A0CB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7" name="Rektangel 16">
            <a:extLst>
              <a:ext uri="{FF2B5EF4-FFF2-40B4-BE49-F238E27FC236}">
                <a16:creationId xmlns:a16="http://schemas.microsoft.com/office/drawing/2014/main" xmlns="" id="{3B6FB92E-9A7B-2B4E-977E-F64FCB12DA5F}"/>
              </a:ext>
            </a:extLst>
          </p:cNvPr>
          <p:cNvSpPr/>
          <p:nvPr/>
        </p:nvSpPr>
        <p:spPr>
          <a:xfrm>
            <a:off x="0" y="0"/>
            <a:ext cx="12192000" cy="6858000"/>
          </a:xfrm>
          <a:prstGeom prst="rect">
            <a:avLst/>
          </a:prstGeom>
          <a:solidFill>
            <a:schemeClr val="bg2">
              <a:lumMod val="2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a:extLst>
              <a:ext uri="{FF2B5EF4-FFF2-40B4-BE49-F238E27FC236}">
                <a16:creationId xmlns:a16="http://schemas.microsoft.com/office/drawing/2014/main" xmlns="" id="{8449512B-148C-5A44-9F4A-C8512D1AF2A8}"/>
              </a:ext>
            </a:extLst>
          </p:cNvPr>
          <p:cNvSpPr/>
          <p:nvPr/>
        </p:nvSpPr>
        <p:spPr>
          <a:xfrm>
            <a:off x="0" y="-69669"/>
            <a:ext cx="12192000" cy="6927669"/>
          </a:xfrm>
          <a:prstGeom prst="rect">
            <a:avLst/>
          </a:prstGeom>
          <a:gradFill>
            <a:gsLst>
              <a:gs pos="0">
                <a:srgbClr val="FF588C">
                  <a:alpha val="49000"/>
                </a:srgbClr>
              </a:gs>
              <a:gs pos="100000">
                <a:schemeClr val="accent6">
                  <a:alpha val="89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textruta 4">
            <a:extLst>
              <a:ext uri="{FF2B5EF4-FFF2-40B4-BE49-F238E27FC236}">
                <a16:creationId xmlns:a16="http://schemas.microsoft.com/office/drawing/2014/main" xmlns="" id="{41E65847-6759-DD4A-B68F-486125325A92}"/>
              </a:ext>
            </a:extLst>
          </p:cNvPr>
          <p:cNvSpPr txBox="1"/>
          <p:nvPr/>
        </p:nvSpPr>
        <p:spPr>
          <a:xfrm>
            <a:off x="2484399" y="1408938"/>
            <a:ext cx="7687207" cy="286657"/>
          </a:xfrm>
          <a:prstGeom prst="rect">
            <a:avLst/>
          </a:prstGeom>
          <a:noFill/>
        </p:spPr>
        <p:txBody>
          <a:bodyPr wrap="square" rtlCol="0">
            <a:noAutofit/>
          </a:bodyPr>
          <a:lstStyle/>
          <a:p>
            <a:r>
              <a:rPr lang="sv-SE" sz="2580" b="1" dirty="0">
                <a:solidFill>
                  <a:srgbClr val="FFFFFF"/>
                </a:solidFill>
                <a:ea typeface="Helvetica Neue" panose="02000503000000020004" pitchFamily="2" charset="0"/>
                <a:cs typeface="Arial" panose="020B0604020202020204" pitchFamily="34" charset="0"/>
              </a:rPr>
              <a:t>The brand </a:t>
            </a:r>
            <a:r>
              <a:rPr lang="sv-SE" sz="2580" b="1" dirty="0" err="1">
                <a:solidFill>
                  <a:srgbClr val="FFFFFF"/>
                </a:solidFill>
                <a:ea typeface="Helvetica Neue" panose="02000503000000020004" pitchFamily="2" charset="0"/>
                <a:cs typeface="Arial" panose="020B0604020202020204" pitchFamily="34" charset="0"/>
              </a:rPr>
              <a:t>platform</a:t>
            </a:r>
            <a:r>
              <a:rPr lang="sv-SE" sz="2580" b="1" dirty="0">
                <a:solidFill>
                  <a:srgbClr val="FFFFFF"/>
                </a:solidFill>
                <a:ea typeface="Helvetica Neue" panose="02000503000000020004" pitchFamily="2" charset="0"/>
                <a:cs typeface="Arial" panose="020B0604020202020204" pitchFamily="34" charset="0"/>
              </a:rPr>
              <a:t> is </a:t>
            </a:r>
            <a:r>
              <a:rPr lang="sv-SE" sz="2580" b="1" dirty="0" err="1">
                <a:solidFill>
                  <a:srgbClr val="FFFFFF"/>
                </a:solidFill>
                <a:ea typeface="Helvetica Neue" panose="02000503000000020004" pitchFamily="2" charset="0"/>
                <a:cs typeface="Arial" panose="020B0604020202020204" pitchFamily="34" charset="0"/>
              </a:rPr>
              <a:t>our</a:t>
            </a:r>
            <a:r>
              <a:rPr lang="sv-SE" sz="2580" b="1" dirty="0">
                <a:solidFill>
                  <a:srgbClr val="FFFFFF"/>
                </a:solidFill>
                <a:ea typeface="Helvetica Neue" panose="02000503000000020004" pitchFamily="2" charset="0"/>
                <a:cs typeface="Arial" panose="020B0604020202020204" pitchFamily="34" charset="0"/>
              </a:rPr>
              <a:t> </a:t>
            </a:r>
            <a:r>
              <a:rPr lang="sv-SE" sz="2580" b="1" dirty="0" err="1">
                <a:solidFill>
                  <a:srgbClr val="FFFFFF"/>
                </a:solidFill>
                <a:ea typeface="Helvetica Neue" panose="02000503000000020004" pitchFamily="2" charset="0"/>
                <a:cs typeface="Arial" panose="020B0604020202020204" pitchFamily="34" charset="0"/>
              </a:rPr>
              <a:t>mutual</a:t>
            </a:r>
            <a:r>
              <a:rPr lang="sv-SE" sz="2580" b="1" dirty="0">
                <a:solidFill>
                  <a:srgbClr val="FFFFFF"/>
                </a:solidFill>
                <a:ea typeface="Helvetica Neue" panose="02000503000000020004" pitchFamily="2" charset="0"/>
                <a:cs typeface="Arial" panose="020B0604020202020204" pitchFamily="34" charset="0"/>
              </a:rPr>
              <a:t> </a:t>
            </a:r>
            <a:r>
              <a:rPr lang="sv-SE" sz="2580" b="1" dirty="0" err="1">
                <a:solidFill>
                  <a:srgbClr val="FFFFFF"/>
                </a:solidFill>
                <a:ea typeface="Helvetica Neue" panose="02000503000000020004" pitchFamily="2" charset="0"/>
                <a:cs typeface="Arial" panose="020B0604020202020204" pitchFamily="34" charset="0"/>
              </a:rPr>
              <a:t>guiding</a:t>
            </a:r>
            <a:r>
              <a:rPr lang="sv-SE" sz="2580" b="1" dirty="0">
                <a:solidFill>
                  <a:srgbClr val="FFFFFF"/>
                </a:solidFill>
                <a:ea typeface="Helvetica Neue" panose="02000503000000020004" pitchFamily="2" charset="0"/>
                <a:cs typeface="Arial" panose="020B0604020202020204" pitchFamily="34" charset="0"/>
              </a:rPr>
              <a:t> star</a:t>
            </a:r>
          </a:p>
        </p:txBody>
      </p:sp>
      <p:sp>
        <p:nvSpPr>
          <p:cNvPr id="10" name="textruta 9">
            <a:extLst>
              <a:ext uri="{FF2B5EF4-FFF2-40B4-BE49-F238E27FC236}">
                <a16:creationId xmlns:a16="http://schemas.microsoft.com/office/drawing/2014/main" xmlns="" id="{023541F6-DE00-A447-9171-49BD1975D4F6}"/>
              </a:ext>
            </a:extLst>
          </p:cNvPr>
          <p:cNvSpPr txBox="1"/>
          <p:nvPr/>
        </p:nvSpPr>
        <p:spPr>
          <a:xfrm>
            <a:off x="2560594" y="1997795"/>
            <a:ext cx="7227570" cy="1551071"/>
          </a:xfrm>
          <a:prstGeom prst="rect">
            <a:avLst/>
          </a:prstGeom>
          <a:noFill/>
        </p:spPr>
        <p:txBody>
          <a:bodyPr wrap="square" rtlCol="0">
            <a:noAutofit/>
          </a:bodyPr>
          <a:lstStyle/>
          <a:p>
            <a:pPr marL="285750" lvl="0" indent="-285750">
              <a:spcAft>
                <a:spcPts val="1200"/>
              </a:spcAft>
              <a:buFont typeface="Arial" panose="020B0604020202020204" pitchFamily="34" charset="0"/>
              <a:buChar char="•"/>
            </a:pPr>
            <a:r>
              <a:rPr lang="en-GB" sz="1400" dirty="0">
                <a:solidFill>
                  <a:schemeClr val="bg1"/>
                </a:solidFill>
              </a:rPr>
              <a:t>It highlights Linköping's main strengths and advantages and sums up what we want the outside world to associate with Linköping. </a:t>
            </a:r>
            <a:endParaRPr lang="sv-SE" sz="1400" dirty="0">
              <a:solidFill>
                <a:schemeClr val="bg1"/>
              </a:solidFill>
            </a:endParaRPr>
          </a:p>
          <a:p>
            <a:pPr marL="285750" lvl="0" indent="-285750">
              <a:spcAft>
                <a:spcPts val="1200"/>
              </a:spcAft>
              <a:buFont typeface="Arial" panose="020B0604020202020204" pitchFamily="34" charset="0"/>
              <a:buChar char="•"/>
            </a:pPr>
            <a:r>
              <a:rPr lang="en-GB" sz="1400" dirty="0">
                <a:solidFill>
                  <a:schemeClr val="bg1"/>
                </a:solidFill>
              </a:rPr>
              <a:t>With a common basis to start from, we can communicate uniformly and clearly, which is the basis for efficient communication. </a:t>
            </a:r>
            <a:endParaRPr lang="sv-SE" sz="1400" dirty="0">
              <a:solidFill>
                <a:schemeClr val="bg1"/>
              </a:solidFill>
            </a:endParaRPr>
          </a:p>
          <a:p>
            <a:pPr marL="285750" lvl="0" indent="-285750">
              <a:spcAft>
                <a:spcPts val="1200"/>
              </a:spcAft>
              <a:buFont typeface="Arial" panose="020B0604020202020204" pitchFamily="34" charset="0"/>
              <a:buChar char="•"/>
            </a:pPr>
            <a:r>
              <a:rPr lang="en-GB" sz="1400" dirty="0">
                <a:solidFill>
                  <a:schemeClr val="bg1"/>
                </a:solidFill>
              </a:rPr>
              <a:t>As a result, we </a:t>
            </a:r>
            <a:r>
              <a:rPr lang="en-GB" sz="1400" i="1" dirty="0">
                <a:solidFill>
                  <a:schemeClr val="bg1"/>
                </a:solidFill>
              </a:rPr>
              <a:t>create a more attractive place for all of us who already live and are active here, more become ambassadors for their city, </a:t>
            </a:r>
            <a:r>
              <a:rPr lang="en-GB" sz="1400" dirty="0">
                <a:solidFill>
                  <a:schemeClr val="bg1"/>
                </a:solidFill>
              </a:rPr>
              <a:t>but also:</a:t>
            </a:r>
            <a:endParaRPr lang="sv-SE" sz="1400" dirty="0">
              <a:solidFill>
                <a:schemeClr val="bg1"/>
              </a:solidFill>
            </a:endParaRPr>
          </a:p>
        </p:txBody>
      </p:sp>
      <p:grpSp>
        <p:nvGrpSpPr>
          <p:cNvPr id="4" name="Grupp 3">
            <a:extLst>
              <a:ext uri="{FF2B5EF4-FFF2-40B4-BE49-F238E27FC236}">
                <a16:creationId xmlns:a16="http://schemas.microsoft.com/office/drawing/2014/main" xmlns="" id="{33F70BEB-6972-C74E-84D2-7D49F477DB24}"/>
              </a:ext>
            </a:extLst>
          </p:cNvPr>
          <p:cNvGrpSpPr/>
          <p:nvPr/>
        </p:nvGrpSpPr>
        <p:grpSpPr>
          <a:xfrm>
            <a:off x="1732947" y="4692925"/>
            <a:ext cx="1735241" cy="688971"/>
            <a:chOff x="1663277" y="4571005"/>
            <a:chExt cx="1735241" cy="688971"/>
          </a:xfrm>
        </p:grpSpPr>
        <p:sp>
          <p:nvSpPr>
            <p:cNvPr id="9" name="Rektangel 8">
              <a:extLst>
                <a:ext uri="{FF2B5EF4-FFF2-40B4-BE49-F238E27FC236}">
                  <a16:creationId xmlns:a16="http://schemas.microsoft.com/office/drawing/2014/main" xmlns="" id="{CD485A6C-0C38-F049-9251-92E9DA68A742}"/>
                </a:ext>
              </a:extLst>
            </p:cNvPr>
            <p:cNvSpPr/>
            <p:nvPr/>
          </p:nvSpPr>
          <p:spPr>
            <a:xfrm>
              <a:off x="1678517" y="4611349"/>
              <a:ext cx="1697141" cy="585610"/>
            </a:xfrm>
            <a:prstGeom prst="rect">
              <a:avLst/>
            </a:prstGeom>
          </p:spPr>
          <p:txBody>
            <a:bodyPr wrap="square">
              <a:spAutoFit/>
            </a:bodyPr>
            <a:lstStyle/>
            <a:p>
              <a:pPr algn="ctr">
                <a:lnSpc>
                  <a:spcPct val="120000"/>
                </a:lnSpc>
              </a:pPr>
              <a:r>
                <a:rPr lang="sv-SE" sz="1400" dirty="0" err="1">
                  <a:solidFill>
                    <a:srgbClr val="FFFFFF"/>
                  </a:solidFill>
                  <a:ea typeface="Helvetica Neue" panose="02000503000000020004" pitchFamily="2" charset="0"/>
                  <a:cs typeface="Arial" panose="020B0604020202020204" pitchFamily="34" charset="0"/>
                </a:rPr>
                <a:t>More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people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want</a:t>
              </a:r>
              <a:r>
                <a:rPr lang="sv-SE" sz="1400" dirty="0">
                  <a:solidFill>
                    <a:srgbClr val="FFFFFF"/>
                  </a:solidFill>
                  <a:ea typeface="Helvetica Neue" panose="02000503000000020004" pitchFamily="2" charset="0"/>
                  <a:cs typeface="Arial" panose="020B0604020202020204" pitchFamily="34" charset="0"/>
                </a:rPr>
                <a:t> to visit </a:t>
              </a:r>
              <a:r>
                <a:rPr lang="sv-SE" sz="1400" dirty="0" err="1">
                  <a:solidFill>
                    <a:srgbClr val="FFFFFF"/>
                  </a:solidFill>
                  <a:ea typeface="Helvetica Neue" panose="02000503000000020004" pitchFamily="2" charset="0"/>
                  <a:cs typeface="Arial" panose="020B0604020202020204" pitchFamily="34" charset="0"/>
                </a:rPr>
                <a:t>us</a:t>
              </a:r>
              <a:endParaRPr lang="sv-SE" sz="1400" dirty="0">
                <a:solidFill>
                  <a:srgbClr val="FFFFFF"/>
                </a:solidFill>
                <a:ea typeface="Helvetica Neue" panose="02000503000000020004" pitchFamily="2" charset="0"/>
                <a:cs typeface="Arial" panose="020B0604020202020204" pitchFamily="34" charset="0"/>
              </a:endParaRPr>
            </a:p>
          </p:txBody>
        </p:sp>
        <p:sp>
          <p:nvSpPr>
            <p:cNvPr id="3" name="Rektangel 2">
              <a:extLst>
                <a:ext uri="{FF2B5EF4-FFF2-40B4-BE49-F238E27FC236}">
                  <a16:creationId xmlns:a16="http://schemas.microsoft.com/office/drawing/2014/main" xmlns="" id="{6872E58D-09D3-6D4E-AF4A-DC983C84CE6E}"/>
                </a:ext>
              </a:extLst>
            </p:cNvPr>
            <p:cNvSpPr/>
            <p:nvPr/>
          </p:nvSpPr>
          <p:spPr>
            <a:xfrm>
              <a:off x="1663277" y="4571005"/>
              <a:ext cx="1735241" cy="68897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solidFill>
                  <a:srgbClr val="FFFFFF"/>
                </a:solidFill>
                <a:cs typeface="Arial" panose="020B0604020202020204" pitchFamily="34" charset="0"/>
              </a:endParaRPr>
            </a:p>
          </p:txBody>
        </p:sp>
      </p:grpSp>
      <p:grpSp>
        <p:nvGrpSpPr>
          <p:cNvPr id="18" name="Grupp 17">
            <a:extLst>
              <a:ext uri="{FF2B5EF4-FFF2-40B4-BE49-F238E27FC236}">
                <a16:creationId xmlns:a16="http://schemas.microsoft.com/office/drawing/2014/main" xmlns="" id="{81C61EE2-C149-C744-B5D9-D9092573DC3A}"/>
              </a:ext>
            </a:extLst>
          </p:cNvPr>
          <p:cNvGrpSpPr/>
          <p:nvPr/>
        </p:nvGrpSpPr>
        <p:grpSpPr>
          <a:xfrm>
            <a:off x="3823733" y="4689475"/>
            <a:ext cx="2089387" cy="684213"/>
            <a:chOff x="3818654" y="4567555"/>
            <a:chExt cx="2089387" cy="684213"/>
          </a:xfrm>
        </p:grpSpPr>
        <p:sp>
          <p:nvSpPr>
            <p:cNvPr id="11" name="Rektangel 10">
              <a:extLst>
                <a:ext uri="{FF2B5EF4-FFF2-40B4-BE49-F238E27FC236}">
                  <a16:creationId xmlns:a16="http://schemas.microsoft.com/office/drawing/2014/main" xmlns="" id="{40720C2B-1C07-7741-AC4A-C65F89DFABB5}"/>
                </a:ext>
              </a:extLst>
            </p:cNvPr>
            <p:cNvSpPr/>
            <p:nvPr/>
          </p:nvSpPr>
          <p:spPr>
            <a:xfrm>
              <a:off x="3841477" y="4611349"/>
              <a:ext cx="2040437" cy="585610"/>
            </a:xfrm>
            <a:prstGeom prst="rect">
              <a:avLst/>
            </a:prstGeom>
          </p:spPr>
          <p:txBody>
            <a:bodyPr wrap="square">
              <a:spAutoFit/>
            </a:bodyPr>
            <a:lstStyle/>
            <a:p>
              <a:pPr algn="ctr">
                <a:lnSpc>
                  <a:spcPct val="120000"/>
                </a:lnSpc>
              </a:pPr>
              <a:r>
                <a:rPr lang="sv-SE" sz="1400" dirty="0" err="1">
                  <a:solidFill>
                    <a:srgbClr val="FFFFFF"/>
                  </a:solidFill>
                  <a:ea typeface="Helvetica Neue" panose="02000503000000020004" pitchFamily="2" charset="0"/>
                  <a:cs typeface="Arial" panose="020B0604020202020204" pitchFamily="34" charset="0"/>
                </a:rPr>
                <a:t>More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people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want</a:t>
              </a:r>
              <a:r>
                <a:rPr lang="sv-SE" sz="1400" dirty="0">
                  <a:solidFill>
                    <a:srgbClr val="FFFFFF"/>
                  </a:solidFill>
                  <a:ea typeface="Helvetica Neue" panose="02000503000000020004" pitchFamily="2" charset="0"/>
                  <a:cs typeface="Arial" panose="020B0604020202020204" pitchFamily="34" charset="0"/>
                </a:rPr>
                <a:t> to start a business </a:t>
              </a:r>
              <a:r>
                <a:rPr lang="sv-SE" sz="1400" dirty="0" err="1">
                  <a:solidFill>
                    <a:srgbClr val="FFFFFF"/>
                  </a:solidFill>
                  <a:ea typeface="Helvetica Neue" panose="02000503000000020004" pitchFamily="2" charset="0"/>
                  <a:cs typeface="Arial" panose="020B0604020202020204" pitchFamily="34" charset="0"/>
                </a:rPr>
                <a:t>here</a:t>
              </a:r>
              <a:endParaRPr lang="sv-SE" sz="1400" dirty="0">
                <a:solidFill>
                  <a:srgbClr val="FFFFFF"/>
                </a:solidFill>
                <a:ea typeface="Helvetica Neue" panose="02000503000000020004" pitchFamily="2" charset="0"/>
                <a:cs typeface="Arial" panose="020B0604020202020204" pitchFamily="34" charset="0"/>
              </a:endParaRPr>
            </a:p>
          </p:txBody>
        </p:sp>
        <p:sp>
          <p:nvSpPr>
            <p:cNvPr id="14" name="Rektangel 13">
              <a:extLst>
                <a:ext uri="{FF2B5EF4-FFF2-40B4-BE49-F238E27FC236}">
                  <a16:creationId xmlns:a16="http://schemas.microsoft.com/office/drawing/2014/main" xmlns="" id="{8D1DF911-0D3B-9A45-9BC9-C9446E347178}"/>
                </a:ext>
              </a:extLst>
            </p:cNvPr>
            <p:cNvSpPr/>
            <p:nvPr/>
          </p:nvSpPr>
          <p:spPr>
            <a:xfrm>
              <a:off x="3818654" y="4567555"/>
              <a:ext cx="2089387" cy="68421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rgbClr val="FFFFFF"/>
                </a:solidFill>
                <a:cs typeface="Arial" panose="020B0604020202020204" pitchFamily="34" charset="0"/>
              </a:endParaRPr>
            </a:p>
          </p:txBody>
        </p:sp>
      </p:grpSp>
      <p:grpSp>
        <p:nvGrpSpPr>
          <p:cNvPr id="19" name="Grupp 18">
            <a:extLst>
              <a:ext uri="{FF2B5EF4-FFF2-40B4-BE49-F238E27FC236}">
                <a16:creationId xmlns:a16="http://schemas.microsoft.com/office/drawing/2014/main" xmlns="" id="{EC6428CD-7AC4-3E4E-B2EE-2EA6E7171473}"/>
              </a:ext>
            </a:extLst>
          </p:cNvPr>
          <p:cNvGrpSpPr/>
          <p:nvPr/>
        </p:nvGrpSpPr>
        <p:grpSpPr>
          <a:xfrm>
            <a:off x="6296297" y="4689475"/>
            <a:ext cx="1828800" cy="684213"/>
            <a:chOff x="6293760" y="4567555"/>
            <a:chExt cx="1828800" cy="684213"/>
          </a:xfrm>
        </p:grpSpPr>
        <p:sp>
          <p:nvSpPr>
            <p:cNvPr id="12" name="Rektangel 11">
              <a:extLst>
                <a:ext uri="{FF2B5EF4-FFF2-40B4-BE49-F238E27FC236}">
                  <a16:creationId xmlns:a16="http://schemas.microsoft.com/office/drawing/2014/main" xmlns="" id="{2107CEEA-7435-5245-88F2-CC9589073549}"/>
                </a:ext>
              </a:extLst>
            </p:cNvPr>
            <p:cNvSpPr/>
            <p:nvPr/>
          </p:nvSpPr>
          <p:spPr>
            <a:xfrm>
              <a:off x="6380802" y="4611349"/>
              <a:ext cx="1635440" cy="585610"/>
            </a:xfrm>
            <a:prstGeom prst="rect">
              <a:avLst/>
            </a:prstGeom>
          </p:spPr>
          <p:txBody>
            <a:bodyPr wrap="square">
              <a:spAutoFit/>
            </a:bodyPr>
            <a:lstStyle/>
            <a:p>
              <a:pPr algn="ctr">
                <a:lnSpc>
                  <a:spcPct val="120000"/>
                </a:lnSpc>
              </a:pPr>
              <a:r>
                <a:rPr lang="sv-SE" sz="1400" dirty="0" err="1">
                  <a:solidFill>
                    <a:srgbClr val="FFFFFF"/>
                  </a:solidFill>
                  <a:ea typeface="Helvetica Neue" panose="02000503000000020004" pitchFamily="2" charset="0"/>
                  <a:cs typeface="Arial" panose="020B0604020202020204" pitchFamily="34" charset="0"/>
                </a:rPr>
                <a:t>More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people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want</a:t>
              </a:r>
              <a:r>
                <a:rPr lang="sv-SE" sz="1400" dirty="0">
                  <a:solidFill>
                    <a:srgbClr val="FFFFFF"/>
                  </a:solidFill>
                  <a:ea typeface="Helvetica Neue" panose="02000503000000020004" pitchFamily="2" charset="0"/>
                  <a:cs typeface="Arial" panose="020B0604020202020204" pitchFamily="34" charset="0"/>
                </a:rPr>
                <a:t> to </a:t>
              </a:r>
              <a:r>
                <a:rPr lang="sv-SE" sz="1400" dirty="0" err="1">
                  <a:solidFill>
                    <a:srgbClr val="FFFFFF"/>
                  </a:solidFill>
                  <a:ea typeface="Helvetica Neue" panose="02000503000000020004" pitchFamily="2" charset="0"/>
                  <a:cs typeface="Arial" panose="020B0604020202020204" pitchFamily="34" charset="0"/>
                </a:rPr>
                <a:t>work</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here</a:t>
              </a:r>
              <a:endParaRPr lang="sv-SE" sz="1400" dirty="0">
                <a:solidFill>
                  <a:srgbClr val="FFFFFF"/>
                </a:solidFill>
                <a:ea typeface="Helvetica Neue" panose="02000503000000020004" pitchFamily="2" charset="0"/>
                <a:cs typeface="Arial" panose="020B0604020202020204" pitchFamily="34" charset="0"/>
              </a:endParaRPr>
            </a:p>
          </p:txBody>
        </p:sp>
        <p:sp>
          <p:nvSpPr>
            <p:cNvPr id="15" name="Rektangel 14">
              <a:extLst>
                <a:ext uri="{FF2B5EF4-FFF2-40B4-BE49-F238E27FC236}">
                  <a16:creationId xmlns:a16="http://schemas.microsoft.com/office/drawing/2014/main" xmlns="" id="{AC80DDFF-CC98-9647-BFFB-8DD12618A071}"/>
                </a:ext>
              </a:extLst>
            </p:cNvPr>
            <p:cNvSpPr/>
            <p:nvPr/>
          </p:nvSpPr>
          <p:spPr>
            <a:xfrm>
              <a:off x="6293760" y="4567555"/>
              <a:ext cx="1828800" cy="68421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rgbClr val="FFFFFF"/>
                </a:solidFill>
                <a:cs typeface="Arial" panose="020B0604020202020204" pitchFamily="34" charset="0"/>
              </a:endParaRPr>
            </a:p>
          </p:txBody>
        </p:sp>
      </p:grpSp>
      <p:grpSp>
        <p:nvGrpSpPr>
          <p:cNvPr id="20" name="Grupp 19">
            <a:extLst>
              <a:ext uri="{FF2B5EF4-FFF2-40B4-BE49-F238E27FC236}">
                <a16:creationId xmlns:a16="http://schemas.microsoft.com/office/drawing/2014/main" xmlns="" id="{3D350B80-7B4F-934A-942E-E794ABA82ECD}"/>
              </a:ext>
            </a:extLst>
          </p:cNvPr>
          <p:cNvGrpSpPr/>
          <p:nvPr/>
        </p:nvGrpSpPr>
        <p:grpSpPr>
          <a:xfrm>
            <a:off x="8474474" y="4689475"/>
            <a:ext cx="1993229" cy="684213"/>
            <a:chOff x="8428754" y="4567555"/>
            <a:chExt cx="1993229" cy="684213"/>
          </a:xfrm>
        </p:grpSpPr>
        <p:sp>
          <p:nvSpPr>
            <p:cNvPr id="13" name="Rektangel 12">
              <a:extLst>
                <a:ext uri="{FF2B5EF4-FFF2-40B4-BE49-F238E27FC236}">
                  <a16:creationId xmlns:a16="http://schemas.microsoft.com/office/drawing/2014/main" xmlns="" id="{38875492-39AB-FB48-A95B-0EC45717A8A1}"/>
                </a:ext>
              </a:extLst>
            </p:cNvPr>
            <p:cNvSpPr/>
            <p:nvPr/>
          </p:nvSpPr>
          <p:spPr>
            <a:xfrm>
              <a:off x="8454364" y="4611349"/>
              <a:ext cx="1967619" cy="585610"/>
            </a:xfrm>
            <a:prstGeom prst="rect">
              <a:avLst/>
            </a:prstGeom>
          </p:spPr>
          <p:txBody>
            <a:bodyPr wrap="square">
              <a:spAutoFit/>
            </a:bodyPr>
            <a:lstStyle/>
            <a:p>
              <a:pPr algn="ctr">
                <a:lnSpc>
                  <a:spcPct val="120000"/>
                </a:lnSpc>
              </a:pPr>
              <a:r>
                <a:rPr lang="sv-SE" sz="1400" dirty="0" err="1">
                  <a:solidFill>
                    <a:srgbClr val="FFFFFF"/>
                  </a:solidFill>
                  <a:ea typeface="Helvetica Neue" panose="02000503000000020004" pitchFamily="2" charset="0"/>
                  <a:cs typeface="Arial" panose="020B0604020202020204" pitchFamily="34" charset="0"/>
                </a:rPr>
                <a:t>More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people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want</a:t>
              </a:r>
              <a:r>
                <a:rPr lang="sv-SE" sz="1400" dirty="0">
                  <a:solidFill>
                    <a:srgbClr val="FFFFFF"/>
                  </a:solidFill>
                  <a:ea typeface="Helvetica Neue" panose="02000503000000020004" pitchFamily="2" charset="0"/>
                  <a:cs typeface="Arial" panose="020B0604020202020204" pitchFamily="34" charset="0"/>
                </a:rPr>
                <a:t> to </a:t>
              </a:r>
              <a:r>
                <a:rPr lang="sv-SE" sz="1400" dirty="0" err="1">
                  <a:solidFill>
                    <a:srgbClr val="FFFFFF"/>
                  </a:solidFill>
                  <a:ea typeface="Helvetica Neue" panose="02000503000000020004" pitchFamily="2" charset="0"/>
                  <a:cs typeface="Arial" panose="020B0604020202020204" pitchFamily="34" charset="0"/>
                </a:rPr>
                <a:t>move</a:t>
              </a:r>
              <a:r>
                <a:rPr lang="sv-SE" sz="1400" dirty="0">
                  <a:solidFill>
                    <a:srgbClr val="FFFFFF"/>
                  </a:solidFill>
                  <a:ea typeface="Helvetica Neue" panose="02000503000000020004" pitchFamily="2" charset="0"/>
                  <a:cs typeface="Arial" panose="020B0604020202020204" pitchFamily="34" charset="0"/>
                </a:rPr>
                <a:t> </a:t>
              </a:r>
              <a:r>
                <a:rPr lang="sv-SE" sz="1400" dirty="0" err="1">
                  <a:solidFill>
                    <a:srgbClr val="FFFFFF"/>
                  </a:solidFill>
                  <a:ea typeface="Helvetica Neue" panose="02000503000000020004" pitchFamily="2" charset="0"/>
                  <a:cs typeface="Arial" panose="020B0604020202020204" pitchFamily="34" charset="0"/>
                </a:rPr>
                <a:t>here</a:t>
              </a:r>
              <a:r>
                <a:rPr lang="sv-SE" sz="1400" dirty="0">
                  <a:solidFill>
                    <a:srgbClr val="FFFFFF"/>
                  </a:solidFill>
                  <a:ea typeface="Helvetica Neue" panose="02000503000000020004" pitchFamily="2" charset="0"/>
                  <a:cs typeface="Arial" panose="020B0604020202020204" pitchFamily="34" charset="0"/>
                </a:rPr>
                <a:t> for </a:t>
              </a:r>
              <a:r>
                <a:rPr lang="sv-SE" sz="1400" dirty="0" err="1">
                  <a:solidFill>
                    <a:srgbClr val="FFFFFF"/>
                  </a:solidFill>
                  <a:ea typeface="Helvetica Neue" panose="02000503000000020004" pitchFamily="2" charset="0"/>
                  <a:cs typeface="Arial" panose="020B0604020202020204" pitchFamily="34" charset="0"/>
                </a:rPr>
                <a:t>good</a:t>
              </a:r>
              <a:endParaRPr lang="sv-SE" sz="1400" dirty="0">
                <a:solidFill>
                  <a:srgbClr val="FFFFFF"/>
                </a:solidFill>
                <a:ea typeface="Helvetica Neue" panose="02000503000000020004" pitchFamily="2" charset="0"/>
                <a:cs typeface="Arial" panose="020B0604020202020204" pitchFamily="34" charset="0"/>
              </a:endParaRPr>
            </a:p>
          </p:txBody>
        </p:sp>
        <p:sp>
          <p:nvSpPr>
            <p:cNvPr id="16" name="Rektangel 15">
              <a:extLst>
                <a:ext uri="{FF2B5EF4-FFF2-40B4-BE49-F238E27FC236}">
                  <a16:creationId xmlns:a16="http://schemas.microsoft.com/office/drawing/2014/main" xmlns="" id="{711E63F2-2315-F743-A31A-2AFAC92F2497}"/>
                </a:ext>
              </a:extLst>
            </p:cNvPr>
            <p:cNvSpPr/>
            <p:nvPr/>
          </p:nvSpPr>
          <p:spPr>
            <a:xfrm>
              <a:off x="8428754" y="4567555"/>
              <a:ext cx="1993229" cy="68421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rgbClr val="FFFFFF"/>
                </a:solidFill>
                <a:cs typeface="Arial" panose="020B0604020202020204" pitchFamily="34" charset="0"/>
              </a:endParaRPr>
            </a:p>
          </p:txBody>
        </p:sp>
      </p:grpSp>
    </p:spTree>
    <p:extLst>
      <p:ext uri="{BB962C8B-B14F-4D97-AF65-F5344CB8AC3E}">
        <p14:creationId xmlns:p14="http://schemas.microsoft.com/office/powerpoint/2010/main" val="334692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xmlns="" id="{14BB3B61-8476-3B44-B0EE-A170A5EA65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814060" cy="6858000"/>
          </a:xfrm>
          <a:prstGeom prst="rect">
            <a:avLst/>
          </a:prstGeom>
        </p:spPr>
      </p:pic>
      <p:sp>
        <p:nvSpPr>
          <p:cNvPr id="5" name="textruta 4">
            <a:extLst>
              <a:ext uri="{FF2B5EF4-FFF2-40B4-BE49-F238E27FC236}">
                <a16:creationId xmlns:a16="http://schemas.microsoft.com/office/drawing/2014/main" xmlns="" id="{41E65847-6759-DD4A-B68F-486125325A92}"/>
              </a:ext>
            </a:extLst>
          </p:cNvPr>
          <p:cNvSpPr txBox="1"/>
          <p:nvPr/>
        </p:nvSpPr>
        <p:spPr>
          <a:xfrm>
            <a:off x="5943471" y="2935543"/>
            <a:ext cx="6174257" cy="830997"/>
          </a:xfrm>
          <a:prstGeom prst="rect">
            <a:avLst/>
          </a:prstGeom>
          <a:noFill/>
        </p:spPr>
        <p:txBody>
          <a:bodyPr wrap="square" rtlCol="0">
            <a:noAutofit/>
          </a:bodyPr>
          <a:lstStyle/>
          <a:p>
            <a:r>
              <a:rPr lang="sv-SE" sz="3600" b="1" dirty="0" err="1">
                <a:latin typeface="Arial" panose="020B0604020202020204" pitchFamily="34" charset="0"/>
                <a:ea typeface="Helvetica Neue" panose="02000503000000020004" pitchFamily="2" charset="0"/>
                <a:cs typeface="Arial" panose="020B0604020202020204" pitchFamily="34" charset="0"/>
              </a:rPr>
              <a:t>We</a:t>
            </a:r>
            <a:r>
              <a:rPr lang="sv-SE" sz="3600" b="1" dirty="0">
                <a:latin typeface="Arial" panose="020B0604020202020204" pitchFamily="34" charset="0"/>
                <a:ea typeface="Helvetica Neue" panose="02000503000000020004" pitchFamily="2" charset="0"/>
                <a:cs typeface="Arial" panose="020B0604020202020204" pitchFamily="34" charset="0"/>
              </a:rPr>
              <a:t> </a:t>
            </a:r>
            <a:r>
              <a:rPr lang="sv-SE" sz="3600" b="1" dirty="0" err="1">
                <a:latin typeface="Arial" panose="020B0604020202020204" pitchFamily="34" charset="0"/>
                <a:ea typeface="Helvetica Neue" panose="02000503000000020004" pitchFamily="2" charset="0"/>
                <a:cs typeface="Arial" panose="020B0604020202020204" pitchFamily="34" charset="0"/>
              </a:rPr>
              <a:t>develop</a:t>
            </a:r>
            <a:r>
              <a:rPr lang="sv-SE" sz="3600" b="1" dirty="0">
                <a:latin typeface="Arial" panose="020B0604020202020204" pitchFamily="34" charset="0"/>
                <a:ea typeface="Helvetica Neue" panose="02000503000000020004" pitchFamily="2" charset="0"/>
                <a:cs typeface="Arial" panose="020B0604020202020204" pitchFamily="34" charset="0"/>
              </a:rPr>
              <a:t> Linköping as </a:t>
            </a:r>
            <a:r>
              <a:rPr lang="sv-SE" sz="3600" b="1" dirty="0" smtClean="0">
                <a:latin typeface="Arial" panose="020B0604020202020204" pitchFamily="34" charset="0"/>
                <a:ea typeface="Helvetica Neue" panose="02000503000000020004" pitchFamily="2" charset="0"/>
                <a:cs typeface="Arial" panose="020B0604020202020204" pitchFamily="34" charset="0"/>
              </a:rPr>
              <a:t>an </a:t>
            </a:r>
            <a:r>
              <a:rPr lang="sv-SE" sz="3600" b="1" dirty="0" err="1" smtClean="0">
                <a:latin typeface="Arial" panose="020B0604020202020204" pitchFamily="34" charset="0"/>
                <a:ea typeface="Helvetica Neue" panose="02000503000000020004" pitchFamily="2" charset="0"/>
                <a:cs typeface="Arial" panose="020B0604020202020204" pitchFamily="34" charset="0"/>
              </a:rPr>
              <a:t>attractive</a:t>
            </a:r>
            <a:r>
              <a:rPr lang="sv-SE" sz="3600" b="1" dirty="0" smtClean="0">
                <a:latin typeface="Arial" panose="020B0604020202020204" pitchFamily="34" charset="0"/>
                <a:ea typeface="Helvetica Neue" panose="02000503000000020004" pitchFamily="2" charset="0"/>
                <a:cs typeface="Arial" panose="020B0604020202020204" pitchFamily="34" charset="0"/>
              </a:rPr>
              <a:t> </a:t>
            </a:r>
            <a:r>
              <a:rPr lang="sv-SE" sz="3600" b="1" dirty="0" err="1" smtClean="0">
                <a:latin typeface="Arial" panose="020B0604020202020204" pitchFamily="34" charset="0"/>
                <a:ea typeface="Helvetica Neue" panose="02000503000000020004" pitchFamily="2" charset="0"/>
                <a:cs typeface="Arial" panose="020B0604020202020204" pitchFamily="34" charset="0"/>
              </a:rPr>
              <a:t>place</a:t>
            </a:r>
            <a:r>
              <a:rPr lang="sv-SE" sz="3600" b="1" dirty="0" smtClean="0">
                <a:latin typeface="Arial" panose="020B0604020202020204" pitchFamily="34" charset="0"/>
                <a:ea typeface="Helvetica Neue" panose="02000503000000020004" pitchFamily="2" charset="0"/>
                <a:cs typeface="Arial" panose="020B0604020202020204" pitchFamily="34" charset="0"/>
              </a:rPr>
              <a:t> </a:t>
            </a:r>
            <a:r>
              <a:rPr lang="sv-SE" sz="3600" b="1" dirty="0" err="1" smtClean="0">
                <a:latin typeface="Arial" panose="020B0604020202020204" pitchFamily="34" charset="0"/>
                <a:ea typeface="Helvetica Neue" panose="02000503000000020004" pitchFamily="2" charset="0"/>
                <a:cs typeface="Arial" panose="020B0604020202020204" pitchFamily="34" charset="0"/>
              </a:rPr>
              <a:t>together</a:t>
            </a:r>
            <a:endParaRPr lang="sv-SE" sz="3600" b="1" dirty="0">
              <a:latin typeface="Arial" panose="020B0604020202020204" pitchFamily="34" charset="0"/>
              <a:ea typeface="Helvetica Neue" panose="02000503000000020004" pitchFamily="2" charset="0"/>
              <a:cs typeface="Arial" panose="020B0604020202020204" pitchFamily="34" charset="0"/>
            </a:endParaRPr>
          </a:p>
          <a:p>
            <a:endParaRPr lang="sv-SE" sz="3600" b="1" dirty="0">
              <a:latin typeface="Arial" panose="020B0604020202020204" pitchFamily="34" charset="0"/>
              <a:ea typeface="Helvetica Neue" panose="02000503000000020004" pitchFamily="2" charset="0"/>
              <a:cs typeface="Arial" panose="020B0604020202020204" pitchFamily="34" charset="0"/>
            </a:endParaRPr>
          </a:p>
        </p:txBody>
      </p:sp>
      <p:sp>
        <p:nvSpPr>
          <p:cNvPr id="17" name="Rektangel 16">
            <a:extLst>
              <a:ext uri="{FF2B5EF4-FFF2-40B4-BE49-F238E27FC236}">
                <a16:creationId xmlns:a16="http://schemas.microsoft.com/office/drawing/2014/main" xmlns="" id="{AF5AA5FB-2F01-D440-99F9-7CDE13D4347E}"/>
              </a:ext>
            </a:extLst>
          </p:cNvPr>
          <p:cNvSpPr/>
          <p:nvPr/>
        </p:nvSpPr>
        <p:spPr>
          <a:xfrm>
            <a:off x="-5397" y="0"/>
            <a:ext cx="5814060" cy="6857999"/>
          </a:xfrm>
          <a:prstGeom prst="rect">
            <a:avLst/>
          </a:prstGeom>
          <a:gradFill>
            <a:gsLst>
              <a:gs pos="0">
                <a:srgbClr val="FF588C">
                  <a:alpha val="50000"/>
                </a:srgbClr>
              </a:gs>
              <a:gs pos="99000">
                <a:schemeClr val="accent6">
                  <a:lumMod val="100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xmlns="" id="{37D5277B-A09F-794C-B5CA-774D7F2A4FB4}"/>
              </a:ext>
            </a:extLst>
          </p:cNvPr>
          <p:cNvSpPr/>
          <p:nvPr/>
        </p:nvSpPr>
        <p:spPr>
          <a:xfrm>
            <a:off x="482601" y="474134"/>
            <a:ext cx="5418666" cy="59266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210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xmlns="" id="{03401763-F9B4-7A40-9AEF-20693AEB04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2380" y="3429000"/>
            <a:ext cx="5819133" cy="3429000"/>
          </a:xfrm>
          <a:prstGeom prst="rect">
            <a:avLst/>
          </a:prstGeom>
        </p:spPr>
      </p:pic>
      <p:pic>
        <p:nvPicPr>
          <p:cNvPr id="18" name="Bildobjekt 17">
            <a:extLst>
              <a:ext uri="{FF2B5EF4-FFF2-40B4-BE49-F238E27FC236}">
                <a16:creationId xmlns:a16="http://schemas.microsoft.com/office/drawing/2014/main" xmlns="" id="{7ED1C3A7-2F29-4249-8B34-97AE4EDB3EF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 contrast="12000"/>
                    </a14:imgEffect>
                  </a14:imgLayer>
                </a14:imgProps>
              </a:ext>
              <a:ext uri="{28A0092B-C50C-407E-A947-70E740481C1C}">
                <a14:useLocalDpi xmlns:a14="http://schemas.microsoft.com/office/drawing/2010/main"/>
              </a:ext>
            </a:extLst>
          </a:blip>
          <a:srcRect/>
          <a:stretch/>
        </p:blipFill>
        <p:spPr>
          <a:xfrm>
            <a:off x="8291513" y="3429000"/>
            <a:ext cx="3908768" cy="3429000"/>
          </a:xfrm>
          <a:prstGeom prst="rect">
            <a:avLst/>
          </a:prstGeom>
        </p:spPr>
      </p:pic>
      <p:pic>
        <p:nvPicPr>
          <p:cNvPr id="19" name="Bildobjekt 18">
            <a:extLst>
              <a:ext uri="{FF2B5EF4-FFF2-40B4-BE49-F238E27FC236}">
                <a16:creationId xmlns:a16="http://schemas.microsoft.com/office/drawing/2014/main" xmlns="" id="{C70CD0E3-F813-DF46-86E4-482DFD8EB3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91513" y="0"/>
            <a:ext cx="3900487" cy="3429000"/>
          </a:xfrm>
          <a:prstGeom prst="rect">
            <a:avLst/>
          </a:prstGeom>
        </p:spPr>
      </p:pic>
      <p:pic>
        <p:nvPicPr>
          <p:cNvPr id="15" name="Bildobjekt 14">
            <a:extLst>
              <a:ext uri="{FF2B5EF4-FFF2-40B4-BE49-F238E27FC236}">
                <a16:creationId xmlns:a16="http://schemas.microsoft.com/office/drawing/2014/main" xmlns="" id="{421357EF-4033-594F-83B5-376E624927D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3429000"/>
            <a:ext cx="2497873" cy="3429000"/>
          </a:xfrm>
          <a:prstGeom prst="rect">
            <a:avLst/>
          </a:prstGeom>
        </p:spPr>
      </p:pic>
      <p:pic>
        <p:nvPicPr>
          <p:cNvPr id="24" name="Bildobjekt 23">
            <a:extLst>
              <a:ext uri="{FF2B5EF4-FFF2-40B4-BE49-F238E27FC236}">
                <a16:creationId xmlns:a16="http://schemas.microsoft.com/office/drawing/2014/main" xmlns="" id="{F994692E-F669-544C-852B-E6F8E3B5765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 y="0"/>
            <a:ext cx="5875717" cy="3429000"/>
          </a:xfrm>
          <a:prstGeom prst="rect">
            <a:avLst/>
          </a:prstGeom>
        </p:spPr>
      </p:pic>
      <p:pic>
        <p:nvPicPr>
          <p:cNvPr id="16" name="Bildobjekt 15">
            <a:extLst>
              <a:ext uri="{FF2B5EF4-FFF2-40B4-BE49-F238E27FC236}">
                <a16:creationId xmlns:a16="http://schemas.microsoft.com/office/drawing/2014/main" xmlns="" id="{8DF27246-292A-EA43-B0F8-0CF755540D9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23531" y="0"/>
            <a:ext cx="2464766" cy="3429000"/>
          </a:xfrm>
          <a:prstGeom prst="rect">
            <a:avLst/>
          </a:prstGeom>
        </p:spPr>
      </p:pic>
      <p:sp>
        <p:nvSpPr>
          <p:cNvPr id="22" name="textruta 21">
            <a:extLst>
              <a:ext uri="{FF2B5EF4-FFF2-40B4-BE49-F238E27FC236}">
                <a16:creationId xmlns:a16="http://schemas.microsoft.com/office/drawing/2014/main" xmlns=""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a16="http://schemas.microsoft.com/office/drawing/2014/main" xmlns="" id="{1026DF20-763C-A04B-9EC6-2440ABF97910}"/>
              </a:ext>
            </a:extLst>
          </p:cNvPr>
          <p:cNvSpPr/>
          <p:nvPr/>
        </p:nvSpPr>
        <p:spPr>
          <a:xfrm>
            <a:off x="1" y="0"/>
            <a:ext cx="8291512" cy="6857999"/>
          </a:xfrm>
          <a:prstGeom prst="rect">
            <a:avLst/>
          </a:prstGeom>
          <a:gradFill>
            <a:gsLst>
              <a:gs pos="0">
                <a:srgbClr val="FF588C">
                  <a:alpha val="66000"/>
                </a:srgbClr>
              </a:gs>
              <a:gs pos="99000">
                <a:schemeClr val="accent6">
                  <a:lumMod val="100000"/>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xmlns="" id="{109598AC-6EBF-AF49-B47D-98F816699CBD}"/>
              </a:ext>
            </a:extLst>
          </p:cNvPr>
          <p:cNvSpPr txBox="1"/>
          <p:nvPr/>
        </p:nvSpPr>
        <p:spPr>
          <a:xfrm>
            <a:off x="2933096" y="4920854"/>
            <a:ext cx="5136847" cy="1323439"/>
          </a:xfrm>
          <a:prstGeom prst="rect">
            <a:avLst/>
          </a:prstGeom>
          <a:noFill/>
        </p:spPr>
        <p:txBody>
          <a:bodyPr wrap="square" rtlCol="0">
            <a:spAutoFit/>
          </a:bodyPr>
          <a:lstStyle/>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The </a:t>
            </a:r>
            <a:r>
              <a:rPr lang="sv-SE" sz="4000" b="1" dirty="0" err="1">
                <a:solidFill>
                  <a:schemeClr val="bg1"/>
                </a:solidFill>
                <a:latin typeface="Arial" panose="020B0604020202020204" pitchFamily="34" charset="0"/>
                <a:ea typeface="Helvetica Neue" panose="02000503000000020004" pitchFamily="2" charset="0"/>
                <a:cs typeface="Arial" panose="020B0604020202020204" pitchFamily="34" charset="0"/>
              </a:rPr>
              <a:t>groundbreaking</a:t>
            </a:r>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 innovations</a:t>
            </a:r>
          </a:p>
        </p:txBody>
      </p:sp>
      <p:sp>
        <p:nvSpPr>
          <p:cNvPr id="12" name="textruta 11">
            <a:extLst>
              <a:ext uri="{FF2B5EF4-FFF2-40B4-BE49-F238E27FC236}">
                <a16:creationId xmlns:a16="http://schemas.microsoft.com/office/drawing/2014/main" xmlns="" id="{5F3638BE-24AF-3B47-9916-E0A1CBEE08FA}"/>
              </a:ext>
            </a:extLst>
          </p:cNvPr>
          <p:cNvSpPr txBox="1"/>
          <p:nvPr/>
        </p:nvSpPr>
        <p:spPr>
          <a:xfrm>
            <a:off x="-3928532" y="3955656"/>
            <a:ext cx="10422465" cy="3770263"/>
          </a:xfrm>
          <a:prstGeom prst="rect">
            <a:avLst/>
          </a:prstGeom>
          <a:noFill/>
        </p:spPr>
        <p:txBody>
          <a:bodyPr wrap="square" rtlCol="0">
            <a:spAutoFit/>
          </a:bodyPr>
          <a:lstStyle/>
          <a:p>
            <a:pPr algn="ctr"/>
            <a:r>
              <a:rPr lang="sv-SE" sz="23900" b="1" dirty="0">
                <a:solidFill>
                  <a:schemeClr val="bg1"/>
                </a:solidFill>
                <a:latin typeface="Arial" panose="020B0604020202020204" pitchFamily="34" charset="0"/>
                <a:ea typeface="Helvetica Neue" panose="02000503000000020004" pitchFamily="2" charset="0"/>
                <a:cs typeface="Arial" panose="020B0604020202020204" pitchFamily="34" charset="0"/>
              </a:rPr>
              <a:t>01</a:t>
            </a:r>
          </a:p>
        </p:txBody>
      </p:sp>
    </p:spTree>
    <p:extLst>
      <p:ext uri="{BB962C8B-B14F-4D97-AF65-F5344CB8AC3E}">
        <p14:creationId xmlns:p14="http://schemas.microsoft.com/office/powerpoint/2010/main" val="1154882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xmlns="" id="{41E65847-6759-DD4A-B68F-486125325A92}"/>
              </a:ext>
            </a:extLst>
          </p:cNvPr>
          <p:cNvSpPr txBox="1"/>
          <p:nvPr/>
        </p:nvSpPr>
        <p:spPr>
          <a:xfrm>
            <a:off x="745830" y="997024"/>
            <a:ext cx="4348684" cy="346855"/>
          </a:xfrm>
          <a:prstGeom prst="rect">
            <a:avLst/>
          </a:prstGeom>
          <a:noFill/>
        </p:spPr>
        <p:txBody>
          <a:bodyPr wrap="square" rtlCol="0">
            <a:noAutofit/>
          </a:bodyPr>
          <a:lstStyle/>
          <a:p>
            <a:r>
              <a:rPr lang="sv-SE" sz="2400" b="1" dirty="0">
                <a:solidFill>
                  <a:schemeClr val="accent6"/>
                </a:solidFill>
                <a:latin typeface="Arial" panose="020B0604020202020204" pitchFamily="34" charset="0"/>
                <a:ea typeface="Helvetica Neue" panose="02000503000000020004" pitchFamily="2" charset="0"/>
                <a:cs typeface="Arial" panose="020B0604020202020204" pitchFamily="34" charset="0"/>
              </a:rPr>
              <a:t>Technologies and innovations for the </a:t>
            </a:r>
            <a:r>
              <a:rPr lang="sv-SE" sz="2400" b="1" dirty="0" err="1">
                <a:solidFill>
                  <a:schemeClr val="accent6"/>
                </a:solidFill>
                <a:latin typeface="Arial" panose="020B0604020202020204" pitchFamily="34" charset="0"/>
                <a:ea typeface="Helvetica Neue" panose="02000503000000020004" pitchFamily="2" charset="0"/>
                <a:cs typeface="Arial" panose="020B0604020202020204" pitchFamily="34" charset="0"/>
              </a:rPr>
              <a:t>future</a:t>
            </a:r>
            <a:endParaRPr lang="sv-SE" sz="2400" b="1" dirty="0">
              <a:solidFill>
                <a:schemeClr val="accent6"/>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ruta 1">
            <a:extLst>
              <a:ext uri="{FF2B5EF4-FFF2-40B4-BE49-F238E27FC236}">
                <a16:creationId xmlns:a16="http://schemas.microsoft.com/office/drawing/2014/main" xmlns="" id="{ED5BB5FC-5247-924E-A3C7-769C8B2CE836}"/>
              </a:ext>
            </a:extLst>
          </p:cNvPr>
          <p:cNvSpPr txBox="1"/>
          <p:nvPr/>
        </p:nvSpPr>
        <p:spPr>
          <a:xfrm>
            <a:off x="745829" y="2106903"/>
            <a:ext cx="5637509" cy="3477875"/>
          </a:xfrm>
          <a:prstGeom prst="rect">
            <a:avLst/>
          </a:prstGeom>
          <a:noFill/>
        </p:spPr>
        <p:txBody>
          <a:bodyPr wrap="square" numCol="1" spcCol="360000" rtlCol="0">
            <a:spAutoFit/>
          </a:bodyPr>
          <a:lstStyle/>
          <a:p>
            <a:pPr marL="285750" lvl="0" indent="-285750">
              <a:spcAft>
                <a:spcPts val="1200"/>
              </a:spcAft>
              <a:buFont typeface="Arial" panose="020B0604020202020204" pitchFamily="34" charset="0"/>
              <a:buChar char="•"/>
            </a:pPr>
            <a:r>
              <a:rPr lang="en-GB" sz="1600" dirty="0"/>
              <a:t>Linköping has high technology and innovation in its DNA. </a:t>
            </a:r>
            <a:endParaRPr lang="sv-SE" sz="1600" dirty="0"/>
          </a:p>
          <a:p>
            <a:pPr marL="285750" indent="-285750">
              <a:spcAft>
                <a:spcPts val="1200"/>
              </a:spcAft>
              <a:buFont typeface="Arial" panose="020B0604020202020204" pitchFamily="34" charset="0"/>
              <a:buChar char="•"/>
            </a:pPr>
            <a:r>
              <a:rPr lang="en-GB" sz="1600" dirty="0"/>
              <a:t>A strong and broad business community, which </a:t>
            </a:r>
            <a:r>
              <a:rPr lang="en-US" sz="1600" dirty="0"/>
              <a:t>leads to interesting career opportunities </a:t>
            </a:r>
            <a:endParaRPr lang="sv-SE" sz="1600" dirty="0"/>
          </a:p>
          <a:p>
            <a:pPr marL="285750" lvl="0" indent="-285750">
              <a:spcAft>
                <a:spcPts val="1200"/>
              </a:spcAft>
              <a:buFont typeface="Arial" panose="020B0604020202020204" pitchFamily="34" charset="0"/>
              <a:buChar char="•"/>
            </a:pPr>
            <a:r>
              <a:rPr lang="en-GB" sz="1600" dirty="0"/>
              <a:t>Carbon neutrality 2025</a:t>
            </a:r>
            <a:endParaRPr lang="sv-SE" sz="1600" dirty="0"/>
          </a:p>
          <a:p>
            <a:pPr marL="285750" lvl="0" indent="-285750">
              <a:spcAft>
                <a:spcPts val="1200"/>
              </a:spcAft>
              <a:buFont typeface="Arial" panose="020B0604020202020204" pitchFamily="34" charset="0"/>
              <a:buChar char="•"/>
            </a:pPr>
            <a:r>
              <a:rPr lang="en-GB" sz="1600" dirty="0"/>
              <a:t>Linköping University with world-class education and research</a:t>
            </a:r>
            <a:endParaRPr lang="sv-SE" sz="1600" dirty="0"/>
          </a:p>
          <a:p>
            <a:pPr marL="742950" lvl="1" indent="-285750">
              <a:spcAft>
                <a:spcPts val="1200"/>
              </a:spcAft>
              <a:buSzPct val="60000"/>
              <a:buFont typeface="Courier New" panose="02070309020205020404" pitchFamily="49" charset="0"/>
              <a:buChar char="o"/>
            </a:pPr>
            <a:r>
              <a:rPr lang="en-GB" sz="1600" dirty="0" err="1"/>
              <a:t>Agtech</a:t>
            </a:r>
            <a:r>
              <a:rPr lang="en-GB" sz="1600" dirty="0"/>
              <a:t> 2030</a:t>
            </a:r>
            <a:endParaRPr lang="sv-SE" sz="1600" dirty="0"/>
          </a:p>
          <a:p>
            <a:pPr marL="742950" lvl="1" indent="-285750">
              <a:spcAft>
                <a:spcPts val="1200"/>
              </a:spcAft>
              <a:buSzPct val="60000"/>
              <a:buFont typeface="Courier New" panose="02070309020205020404" pitchFamily="49" charset="0"/>
              <a:buChar char="o"/>
            </a:pPr>
            <a:r>
              <a:rPr lang="en-GB" sz="1600" dirty="0"/>
              <a:t>WASP</a:t>
            </a:r>
            <a:endParaRPr lang="sv-SE" sz="1600" dirty="0"/>
          </a:p>
          <a:p>
            <a:pPr marL="285750" lvl="0" indent="-285750">
              <a:spcAft>
                <a:spcPts val="1200"/>
              </a:spcAft>
              <a:buFont typeface="Arial" panose="020B0604020202020204" pitchFamily="34" charset="0"/>
              <a:buChar char="•"/>
            </a:pPr>
            <a:r>
              <a:rPr lang="en-GB" sz="1600" dirty="0"/>
              <a:t>Linköping University Hospital is a leader in several care disciplines and is ranked among the best in the country</a:t>
            </a:r>
            <a:endParaRPr lang="sv-SE" sz="1600" dirty="0"/>
          </a:p>
        </p:txBody>
      </p:sp>
      <p:pic>
        <p:nvPicPr>
          <p:cNvPr id="6" name="Bildobjekt 5">
            <a:extLst>
              <a:ext uri="{FF2B5EF4-FFF2-40B4-BE49-F238E27FC236}">
                <a16:creationId xmlns:a16="http://schemas.microsoft.com/office/drawing/2014/main" xmlns="" id="{2A3350DF-D226-A044-8E1A-AEB6FB2FFC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8888" y="3428380"/>
            <a:ext cx="4583112" cy="3429620"/>
          </a:xfrm>
          <a:prstGeom prst="rect">
            <a:avLst/>
          </a:prstGeom>
        </p:spPr>
      </p:pic>
      <p:pic>
        <p:nvPicPr>
          <p:cNvPr id="7" name="Bildobjekt 6">
            <a:extLst>
              <a:ext uri="{FF2B5EF4-FFF2-40B4-BE49-F238E27FC236}">
                <a16:creationId xmlns:a16="http://schemas.microsoft.com/office/drawing/2014/main" xmlns="" id="{DBAAD5F7-9072-E843-82B9-C2A1D00F65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08889" y="0"/>
            <a:ext cx="4583111" cy="3429000"/>
          </a:xfrm>
          <a:prstGeom prst="rect">
            <a:avLst/>
          </a:prstGeom>
        </p:spPr>
      </p:pic>
      <p:sp>
        <p:nvSpPr>
          <p:cNvPr id="8" name="Rektangel 7">
            <a:extLst>
              <a:ext uri="{FF2B5EF4-FFF2-40B4-BE49-F238E27FC236}">
                <a16:creationId xmlns:a16="http://schemas.microsoft.com/office/drawing/2014/main" xmlns="" id="{E6491EE8-7D74-8244-BA5F-39FC4810C737}"/>
              </a:ext>
            </a:extLst>
          </p:cNvPr>
          <p:cNvSpPr/>
          <p:nvPr/>
        </p:nvSpPr>
        <p:spPr>
          <a:xfrm>
            <a:off x="7608888" y="3175819"/>
            <a:ext cx="1242648" cy="200055"/>
          </a:xfrm>
          <a:prstGeom prst="rect">
            <a:avLst/>
          </a:prstGeom>
        </p:spPr>
        <p:txBody>
          <a:bodyPr wrap="none">
            <a:spAutoFit/>
          </a:bodyPr>
          <a:lstStyle/>
          <a:p>
            <a:r>
              <a:rPr lang="sv-SE" sz="700" dirty="0">
                <a:solidFill>
                  <a:schemeClr val="bg1"/>
                </a:solidFill>
              </a:rPr>
              <a:t>Foto: Pressbild Väderstad</a:t>
            </a:r>
          </a:p>
        </p:txBody>
      </p:sp>
    </p:spTree>
    <p:extLst>
      <p:ext uri="{BB962C8B-B14F-4D97-AF65-F5344CB8AC3E}">
        <p14:creationId xmlns:p14="http://schemas.microsoft.com/office/powerpoint/2010/main" val="328210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xmlns="" id="{98A4A443-64C2-D942-863A-93A26F1D7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1513" y="0"/>
            <a:ext cx="3900487" cy="6882161"/>
          </a:xfrm>
          <a:prstGeom prst="rect">
            <a:avLst/>
          </a:prstGeom>
        </p:spPr>
      </p:pic>
      <p:pic>
        <p:nvPicPr>
          <p:cNvPr id="11" name="Bildobjekt 10">
            <a:extLst>
              <a:ext uri="{FF2B5EF4-FFF2-40B4-BE49-F238E27FC236}">
                <a16:creationId xmlns:a16="http://schemas.microsoft.com/office/drawing/2014/main" xmlns="" id="{68AAD427-0B26-AF48-B780-A071AEA911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42"/>
          <a:stretch/>
        </p:blipFill>
        <p:spPr>
          <a:xfrm>
            <a:off x="5211337" y="3429000"/>
            <a:ext cx="3087610" cy="3429000"/>
          </a:xfrm>
          <a:prstGeom prst="rect">
            <a:avLst/>
          </a:prstGeom>
        </p:spPr>
      </p:pic>
      <p:pic>
        <p:nvPicPr>
          <p:cNvPr id="13" name="Bildobjekt 12">
            <a:extLst>
              <a:ext uri="{FF2B5EF4-FFF2-40B4-BE49-F238E27FC236}">
                <a16:creationId xmlns:a16="http://schemas.microsoft.com/office/drawing/2014/main" xmlns="" id="{AFD8004D-5284-DD46-885B-FD4419D8D5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429000"/>
            <a:ext cx="5221366" cy="3429000"/>
          </a:xfrm>
          <a:prstGeom prst="rect">
            <a:avLst/>
          </a:prstGeom>
        </p:spPr>
      </p:pic>
      <p:pic>
        <p:nvPicPr>
          <p:cNvPr id="15" name="Bildobjekt 14">
            <a:extLst>
              <a:ext uri="{FF2B5EF4-FFF2-40B4-BE49-F238E27FC236}">
                <a16:creationId xmlns:a16="http://schemas.microsoft.com/office/drawing/2014/main" xmlns="" id="{421357EF-4033-594F-83B5-376E624927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28"/>
          <a:stretch/>
        </p:blipFill>
        <p:spPr>
          <a:xfrm>
            <a:off x="2438401" y="-1"/>
            <a:ext cx="5853112" cy="3429001"/>
          </a:xfrm>
          <a:prstGeom prst="rect">
            <a:avLst/>
          </a:prstGeom>
        </p:spPr>
      </p:pic>
      <p:pic>
        <p:nvPicPr>
          <p:cNvPr id="24" name="Bildobjekt 23">
            <a:extLst>
              <a:ext uri="{FF2B5EF4-FFF2-40B4-BE49-F238E27FC236}">
                <a16:creationId xmlns:a16="http://schemas.microsoft.com/office/drawing/2014/main" xmlns="" id="{F994692E-F669-544C-852B-E6F8E3B5765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0"/>
            <a:ext cx="2475571" cy="3429000"/>
          </a:xfrm>
          <a:prstGeom prst="rect">
            <a:avLst/>
          </a:prstGeom>
        </p:spPr>
      </p:pic>
      <p:sp>
        <p:nvSpPr>
          <p:cNvPr id="22" name="textruta 21">
            <a:extLst>
              <a:ext uri="{FF2B5EF4-FFF2-40B4-BE49-F238E27FC236}">
                <a16:creationId xmlns:a16="http://schemas.microsoft.com/office/drawing/2014/main" xmlns=""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a16="http://schemas.microsoft.com/office/drawing/2014/main" xmlns="" id="{1026DF20-763C-A04B-9EC6-2440ABF97910}"/>
              </a:ext>
            </a:extLst>
          </p:cNvPr>
          <p:cNvSpPr/>
          <p:nvPr/>
        </p:nvSpPr>
        <p:spPr>
          <a:xfrm>
            <a:off x="0" y="0"/>
            <a:ext cx="8291513" cy="6857999"/>
          </a:xfrm>
          <a:prstGeom prst="rect">
            <a:avLst/>
          </a:prstGeom>
          <a:gradFill>
            <a:gsLst>
              <a:gs pos="0">
                <a:srgbClr val="FF588C">
                  <a:alpha val="66000"/>
                </a:srgbClr>
              </a:gs>
              <a:gs pos="99000">
                <a:schemeClr val="accent6">
                  <a:lumMod val="100000"/>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xmlns="" id="{109598AC-6EBF-AF49-B47D-98F816699CBD}"/>
              </a:ext>
            </a:extLst>
          </p:cNvPr>
          <p:cNvSpPr txBox="1"/>
          <p:nvPr/>
        </p:nvSpPr>
        <p:spPr>
          <a:xfrm>
            <a:off x="3310467" y="4920854"/>
            <a:ext cx="4785318" cy="1323439"/>
          </a:xfrm>
          <a:prstGeom prst="rect">
            <a:avLst/>
          </a:prstGeom>
          <a:noFill/>
        </p:spPr>
        <p:txBody>
          <a:bodyPr wrap="square" rtlCol="0">
            <a:spAutoFit/>
          </a:bodyPr>
          <a:lstStyle/>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The </a:t>
            </a:r>
            <a:b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sv-SE" sz="4000" b="1" dirty="0" err="1">
                <a:solidFill>
                  <a:schemeClr val="bg1"/>
                </a:solidFill>
                <a:latin typeface="Arial" panose="020B0604020202020204" pitchFamily="34" charset="0"/>
                <a:ea typeface="Helvetica Neue" panose="02000503000000020004" pitchFamily="2" charset="0"/>
                <a:cs typeface="Arial" panose="020B0604020202020204" pitchFamily="34" charset="0"/>
              </a:rPr>
              <a:t>life-friendly</a:t>
            </a:r>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 city</a:t>
            </a:r>
          </a:p>
        </p:txBody>
      </p:sp>
      <p:sp>
        <p:nvSpPr>
          <p:cNvPr id="12" name="textruta 11">
            <a:extLst>
              <a:ext uri="{FF2B5EF4-FFF2-40B4-BE49-F238E27FC236}">
                <a16:creationId xmlns:a16="http://schemas.microsoft.com/office/drawing/2014/main" xmlns="" id="{5F3638BE-24AF-3B47-9916-E0A1CBEE08FA}"/>
              </a:ext>
            </a:extLst>
          </p:cNvPr>
          <p:cNvSpPr txBox="1"/>
          <p:nvPr/>
        </p:nvSpPr>
        <p:spPr>
          <a:xfrm>
            <a:off x="-3928532" y="3955656"/>
            <a:ext cx="10422465" cy="3770263"/>
          </a:xfrm>
          <a:prstGeom prst="rect">
            <a:avLst/>
          </a:prstGeom>
          <a:noFill/>
        </p:spPr>
        <p:txBody>
          <a:bodyPr wrap="square" rtlCol="0">
            <a:spAutoFit/>
          </a:bodyPr>
          <a:lstStyle/>
          <a:p>
            <a:pPr algn="ctr"/>
            <a:r>
              <a:rPr lang="sv-SE" sz="23900" b="1" dirty="0">
                <a:solidFill>
                  <a:schemeClr val="bg1"/>
                </a:solidFill>
                <a:latin typeface="Arial" panose="020B0604020202020204" pitchFamily="34" charset="0"/>
                <a:ea typeface="Helvetica Neue" panose="02000503000000020004" pitchFamily="2" charset="0"/>
                <a:cs typeface="Arial" panose="020B0604020202020204" pitchFamily="34" charset="0"/>
              </a:rPr>
              <a:t>02</a:t>
            </a:r>
          </a:p>
        </p:txBody>
      </p:sp>
    </p:spTree>
    <p:extLst>
      <p:ext uri="{BB962C8B-B14F-4D97-AF65-F5344CB8AC3E}">
        <p14:creationId xmlns:p14="http://schemas.microsoft.com/office/powerpoint/2010/main" val="314276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xmlns="" id="{438F1DF5-685B-EC4E-AF2C-5CA70D7487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863975" cy="6858000"/>
          </a:xfrm>
          <a:prstGeom prst="rect">
            <a:avLst/>
          </a:prstGeom>
        </p:spPr>
      </p:pic>
      <p:pic>
        <p:nvPicPr>
          <p:cNvPr id="9" name="Bildobjekt 8">
            <a:extLst>
              <a:ext uri="{FF2B5EF4-FFF2-40B4-BE49-F238E27FC236}">
                <a16:creationId xmlns:a16="http://schemas.microsoft.com/office/drawing/2014/main" xmlns="" id="{2B476849-AC49-9146-B50F-F4268AD9EA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0959" y="0"/>
            <a:ext cx="8321041" cy="3429000"/>
          </a:xfrm>
          <a:prstGeom prst="rect">
            <a:avLst/>
          </a:prstGeom>
        </p:spPr>
      </p:pic>
      <p:sp>
        <p:nvSpPr>
          <p:cNvPr id="8" name="Rektangel 7">
            <a:extLst>
              <a:ext uri="{FF2B5EF4-FFF2-40B4-BE49-F238E27FC236}">
                <a16:creationId xmlns:a16="http://schemas.microsoft.com/office/drawing/2014/main" xmlns="" id="{FADC2F5C-F8AA-F74A-8B41-45D32536B300}"/>
              </a:ext>
            </a:extLst>
          </p:cNvPr>
          <p:cNvSpPr/>
          <p:nvPr/>
        </p:nvSpPr>
        <p:spPr>
          <a:xfrm>
            <a:off x="1" y="0"/>
            <a:ext cx="3870960" cy="3429000"/>
          </a:xfrm>
          <a:prstGeom prst="rect">
            <a:avLst/>
          </a:prstGeom>
          <a:gradFill>
            <a:gsLst>
              <a:gs pos="0">
                <a:srgbClr val="FF588C">
                  <a:alpha val="84000"/>
                </a:srgbClr>
              </a:gs>
              <a:gs pos="100000">
                <a:schemeClr val="accent6">
                  <a:alpha val="9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textruta 4">
            <a:extLst>
              <a:ext uri="{FF2B5EF4-FFF2-40B4-BE49-F238E27FC236}">
                <a16:creationId xmlns:a16="http://schemas.microsoft.com/office/drawing/2014/main" xmlns="" id="{41E65847-6759-DD4A-B68F-486125325A92}"/>
              </a:ext>
            </a:extLst>
          </p:cNvPr>
          <p:cNvSpPr txBox="1"/>
          <p:nvPr/>
        </p:nvSpPr>
        <p:spPr>
          <a:xfrm>
            <a:off x="703492" y="1001118"/>
            <a:ext cx="2527390" cy="1200329"/>
          </a:xfrm>
          <a:prstGeom prst="rect">
            <a:avLst/>
          </a:prstGeom>
          <a:noFill/>
        </p:spPr>
        <p:txBody>
          <a:bodyPr wrap="square" rtlCol="0">
            <a:spAutoFit/>
          </a:bodyPr>
          <a:lstStyle/>
          <a:p>
            <a:r>
              <a:rPr lang="sv-SE" sz="2400" b="1" dirty="0">
                <a:solidFill>
                  <a:srgbClr val="FFFFFF"/>
                </a:solidFill>
                <a:ea typeface="Helvetica Neue" panose="02000503000000020004" pitchFamily="2" charset="0"/>
                <a:cs typeface="Arial" panose="020B0604020202020204" pitchFamily="34" charset="0"/>
              </a:rPr>
              <a:t>A </a:t>
            </a:r>
            <a:r>
              <a:rPr lang="sv-SE" sz="2400" b="1" dirty="0" err="1">
                <a:solidFill>
                  <a:srgbClr val="FFFFFF"/>
                </a:solidFill>
                <a:ea typeface="Helvetica Neue" panose="02000503000000020004" pitchFamily="2" charset="0"/>
                <a:cs typeface="Arial" panose="020B0604020202020204" pitchFamily="34" charset="0"/>
              </a:rPr>
              <a:t>life-friendly</a:t>
            </a:r>
            <a:r>
              <a:rPr lang="sv-SE" sz="2400" b="1" dirty="0">
                <a:solidFill>
                  <a:srgbClr val="FFFFFF"/>
                </a:solidFill>
                <a:ea typeface="Helvetica Neue" panose="02000503000000020004" pitchFamily="2" charset="0"/>
                <a:cs typeface="Arial" panose="020B0604020202020204" pitchFamily="34" charset="0"/>
              </a:rPr>
              <a:t>, </a:t>
            </a:r>
            <a:r>
              <a:rPr lang="sv-SE" sz="2400" b="1" dirty="0" err="1">
                <a:solidFill>
                  <a:srgbClr val="FFFFFF"/>
                </a:solidFill>
                <a:ea typeface="Helvetica Neue" panose="02000503000000020004" pitchFamily="2" charset="0"/>
                <a:cs typeface="Arial" panose="020B0604020202020204" pitchFamily="34" charset="0"/>
              </a:rPr>
              <a:t>sustainable</a:t>
            </a:r>
            <a:r>
              <a:rPr lang="sv-SE" sz="2400" b="1" dirty="0">
                <a:solidFill>
                  <a:srgbClr val="FFFFFF"/>
                </a:solidFill>
                <a:ea typeface="Helvetica Neue" panose="02000503000000020004" pitchFamily="2" charset="0"/>
                <a:cs typeface="Arial" panose="020B0604020202020204" pitchFamily="34" charset="0"/>
              </a:rPr>
              <a:t> and </a:t>
            </a:r>
            <a:r>
              <a:rPr lang="sv-SE" sz="2400" b="1" dirty="0" err="1">
                <a:solidFill>
                  <a:srgbClr val="FFFFFF"/>
                </a:solidFill>
                <a:ea typeface="Helvetica Neue" panose="02000503000000020004" pitchFamily="2" charset="0"/>
                <a:cs typeface="Arial" panose="020B0604020202020204" pitchFamily="34" charset="0"/>
              </a:rPr>
              <a:t>growing</a:t>
            </a:r>
            <a:r>
              <a:rPr lang="sv-SE" sz="2400" b="1" dirty="0">
                <a:solidFill>
                  <a:srgbClr val="FFFFFF"/>
                </a:solidFill>
                <a:ea typeface="Helvetica Neue" panose="02000503000000020004" pitchFamily="2" charset="0"/>
                <a:cs typeface="Arial" panose="020B0604020202020204" pitchFamily="34" charset="0"/>
              </a:rPr>
              <a:t> city</a:t>
            </a:r>
          </a:p>
        </p:txBody>
      </p:sp>
      <p:sp>
        <p:nvSpPr>
          <p:cNvPr id="10" name="textruta 9">
            <a:extLst>
              <a:ext uri="{FF2B5EF4-FFF2-40B4-BE49-F238E27FC236}">
                <a16:creationId xmlns:a16="http://schemas.microsoft.com/office/drawing/2014/main" xmlns="" id="{023541F6-DE00-A447-9171-49BD1975D4F6}"/>
              </a:ext>
            </a:extLst>
          </p:cNvPr>
          <p:cNvSpPr txBox="1"/>
          <p:nvPr/>
        </p:nvSpPr>
        <p:spPr>
          <a:xfrm>
            <a:off x="4583113" y="3712911"/>
            <a:ext cx="6881320" cy="3077766"/>
          </a:xfrm>
          <a:prstGeom prst="rect">
            <a:avLst/>
          </a:prstGeom>
          <a:noFill/>
        </p:spPr>
        <p:txBody>
          <a:bodyPr wrap="square" rtlCol="0">
            <a:spAutoFit/>
          </a:bodyPr>
          <a:lstStyle/>
          <a:p>
            <a:pPr marL="285750" lvl="0" indent="-285750">
              <a:spcAft>
                <a:spcPts val="1000"/>
              </a:spcAft>
              <a:buFont typeface="Arial" panose="020B0604020202020204" pitchFamily="34" charset="0"/>
              <a:buChar char="•"/>
            </a:pPr>
            <a:r>
              <a:rPr lang="en-GB" sz="1600" dirty="0"/>
              <a:t>A welcoming place</a:t>
            </a:r>
            <a:endParaRPr lang="sv-SE" sz="1600" dirty="0"/>
          </a:p>
          <a:p>
            <a:pPr marL="285750" lvl="0" indent="-285750">
              <a:spcAft>
                <a:spcPts val="1000"/>
              </a:spcAft>
              <a:buFont typeface="Arial" panose="020B0604020202020204" pitchFamily="34" charset="0"/>
              <a:buChar char="•"/>
            </a:pPr>
            <a:r>
              <a:rPr lang="en-GB" sz="1600" dirty="0"/>
              <a:t>Linköping is growing with new residents, companies and exciting neighbourhoods</a:t>
            </a:r>
            <a:endParaRPr lang="sv-SE" sz="1600" dirty="0"/>
          </a:p>
          <a:p>
            <a:pPr marL="285750" lvl="0" indent="-285750">
              <a:spcAft>
                <a:spcPts val="1000"/>
              </a:spcAft>
              <a:buFont typeface="Arial" panose="020B0604020202020204" pitchFamily="34" charset="0"/>
              <a:buChar char="•"/>
            </a:pPr>
            <a:r>
              <a:rPr lang="en-GB" sz="1600" dirty="0"/>
              <a:t>The city centre has been named the city centre of the year three times</a:t>
            </a:r>
            <a:endParaRPr lang="sv-SE" sz="1600" dirty="0"/>
          </a:p>
          <a:p>
            <a:pPr marL="285750" lvl="0" indent="-285750">
              <a:spcAft>
                <a:spcPts val="1000"/>
              </a:spcAft>
              <a:buFont typeface="Arial" panose="020B0604020202020204" pitchFamily="34" charset="0"/>
              <a:buChar char="•"/>
            </a:pPr>
            <a:r>
              <a:rPr lang="en-GB" sz="1600" dirty="0"/>
              <a:t>Rich selection of restaurants, cafés, shopping</a:t>
            </a:r>
            <a:endParaRPr lang="sv-SE" sz="1600" dirty="0"/>
          </a:p>
          <a:p>
            <a:pPr marL="285750" lvl="0" indent="-285750">
              <a:spcAft>
                <a:spcPts val="1000"/>
              </a:spcAft>
              <a:buFont typeface="Arial" panose="020B0604020202020204" pitchFamily="34" charset="0"/>
              <a:buChar char="•"/>
            </a:pPr>
            <a:r>
              <a:rPr lang="en-GB" sz="1600" dirty="0"/>
              <a:t>Investing in developing a socially and ecologically sustainable city with investments in green travel plans and expanded public transport</a:t>
            </a:r>
            <a:endParaRPr lang="sv-SE" sz="1600" dirty="0"/>
          </a:p>
          <a:p>
            <a:pPr marL="285750" lvl="0" indent="-285750">
              <a:spcAft>
                <a:spcPts val="1000"/>
              </a:spcAft>
              <a:buFont typeface="Arial" panose="020B0604020202020204" pitchFamily="34" charset="0"/>
              <a:buChar char="•"/>
            </a:pPr>
            <a:r>
              <a:rPr lang="en-GB" sz="1600" dirty="0"/>
              <a:t>Good schools, health care and social care</a:t>
            </a:r>
            <a:endParaRPr lang="sv-SE" sz="1600" dirty="0"/>
          </a:p>
          <a:p>
            <a:pPr marL="285750" lvl="0" indent="-285750">
              <a:spcAft>
                <a:spcPts val="1000"/>
              </a:spcAft>
              <a:buFont typeface="Arial" panose="020B0604020202020204" pitchFamily="34" charset="0"/>
              <a:buChar char="•"/>
            </a:pPr>
            <a:r>
              <a:rPr lang="en-GB" sz="1600" dirty="0"/>
              <a:t>Easier for families with children to manage the puzzle of everyday life</a:t>
            </a:r>
            <a:endParaRPr lang="sv-SE" sz="1600" dirty="0"/>
          </a:p>
        </p:txBody>
      </p:sp>
      <p:sp>
        <p:nvSpPr>
          <p:cNvPr id="2" name="Rektangel 1">
            <a:extLst>
              <a:ext uri="{FF2B5EF4-FFF2-40B4-BE49-F238E27FC236}">
                <a16:creationId xmlns:a16="http://schemas.microsoft.com/office/drawing/2014/main" xmlns="" id="{E8104DE1-A8E2-8D41-96CB-1DE133A01099}"/>
              </a:ext>
            </a:extLst>
          </p:cNvPr>
          <p:cNvSpPr/>
          <p:nvPr/>
        </p:nvSpPr>
        <p:spPr>
          <a:xfrm>
            <a:off x="3863975" y="0"/>
            <a:ext cx="1891865" cy="200055"/>
          </a:xfrm>
          <a:prstGeom prst="rect">
            <a:avLst/>
          </a:prstGeom>
        </p:spPr>
        <p:txBody>
          <a:bodyPr wrap="none">
            <a:spAutoFit/>
          </a:bodyPr>
          <a:lstStyle/>
          <a:p>
            <a:r>
              <a:rPr lang="sv-SE" sz="700" dirty="0">
                <a:solidFill>
                  <a:schemeClr val="bg1"/>
                </a:solidFill>
              </a:rPr>
              <a:t>Foto: Kenny Bengtsson/Folio, Gettyimages</a:t>
            </a:r>
          </a:p>
        </p:txBody>
      </p:sp>
    </p:spTree>
    <p:extLst>
      <p:ext uri="{BB962C8B-B14F-4D97-AF65-F5344CB8AC3E}">
        <p14:creationId xmlns:p14="http://schemas.microsoft.com/office/powerpoint/2010/main" val="380681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xmlns="" id="{9F0A51E1-45A2-7B4A-9E8F-66750CD6496B}"/>
              </a:ext>
            </a:extLst>
          </p:cNvPr>
          <p:cNvSpPr txBox="1"/>
          <p:nvPr/>
        </p:nvSpPr>
        <p:spPr>
          <a:xfrm>
            <a:off x="5701992" y="1000789"/>
            <a:ext cx="4338992" cy="830997"/>
          </a:xfrm>
          <a:prstGeom prst="rect">
            <a:avLst/>
          </a:prstGeom>
          <a:noFill/>
        </p:spPr>
        <p:txBody>
          <a:bodyPr wrap="square" rtlCol="0">
            <a:spAutoFit/>
          </a:bodyPr>
          <a:lstStyle/>
          <a:p>
            <a:r>
              <a:rPr lang="sv-SE" sz="2400" b="1" dirty="0" err="1">
                <a:latin typeface="Arial" panose="020B0604020202020204" pitchFamily="34" charset="0"/>
                <a:ea typeface="Helvetica Neue" panose="02000503000000020004" pitchFamily="2" charset="0"/>
                <a:cs typeface="Arial" panose="020B0604020202020204" pitchFamily="34" charset="0"/>
              </a:rPr>
              <a:t>Creativity</a:t>
            </a:r>
            <a:r>
              <a:rPr lang="sv-SE" sz="2400" b="1" dirty="0">
                <a:latin typeface="Arial" panose="020B0604020202020204" pitchFamily="34" charset="0"/>
                <a:ea typeface="Helvetica Neue" panose="02000503000000020004" pitchFamily="2" charset="0"/>
                <a:cs typeface="Arial" panose="020B0604020202020204" pitchFamily="34" charset="0"/>
              </a:rPr>
              <a:t> and </a:t>
            </a:r>
            <a:r>
              <a:rPr lang="sv-SE" sz="2400" b="1" dirty="0" err="1">
                <a:latin typeface="Arial" panose="020B0604020202020204" pitchFamily="34" charset="0"/>
                <a:ea typeface="Helvetica Neue" panose="02000503000000020004" pitchFamily="2" charset="0"/>
                <a:cs typeface="Arial" panose="020B0604020202020204" pitchFamily="34" charset="0"/>
              </a:rPr>
              <a:t>exciting</a:t>
            </a:r>
            <a:r>
              <a:rPr lang="sv-SE" sz="2400" b="1" dirty="0">
                <a:latin typeface="Arial" panose="020B0604020202020204" pitchFamily="34" charset="0"/>
                <a:ea typeface="Helvetica Neue" panose="02000503000000020004" pitchFamily="2" charset="0"/>
                <a:cs typeface="Arial" panose="020B0604020202020204" pitchFamily="34" charset="0"/>
              </a:rPr>
              <a:t> meeting </a:t>
            </a:r>
            <a:r>
              <a:rPr lang="sv-SE" sz="2400" b="1" dirty="0" err="1">
                <a:latin typeface="Arial" panose="020B0604020202020204" pitchFamily="34" charset="0"/>
                <a:ea typeface="Helvetica Neue" panose="02000503000000020004" pitchFamily="2" charset="0"/>
                <a:cs typeface="Arial" panose="020B0604020202020204" pitchFamily="34" charset="0"/>
              </a:rPr>
              <a:t>places</a:t>
            </a:r>
            <a:endParaRPr lang="sv-SE" sz="2400" b="1" dirty="0">
              <a:latin typeface="Arial" panose="020B0604020202020204" pitchFamily="34" charset="0"/>
              <a:ea typeface="Helvetica Neue" panose="02000503000000020004" pitchFamily="2" charset="0"/>
              <a:cs typeface="Arial" panose="020B0604020202020204" pitchFamily="34" charset="0"/>
            </a:endParaRPr>
          </a:p>
        </p:txBody>
      </p:sp>
      <p:sp>
        <p:nvSpPr>
          <p:cNvPr id="9" name="textruta 8">
            <a:extLst>
              <a:ext uri="{FF2B5EF4-FFF2-40B4-BE49-F238E27FC236}">
                <a16:creationId xmlns:a16="http://schemas.microsoft.com/office/drawing/2014/main" xmlns="" id="{78F7D406-1991-7341-B0F8-5C531B74741B}"/>
              </a:ext>
            </a:extLst>
          </p:cNvPr>
          <p:cNvSpPr txBox="1"/>
          <p:nvPr/>
        </p:nvSpPr>
        <p:spPr>
          <a:xfrm>
            <a:off x="5715078" y="2077877"/>
            <a:ext cx="5326733" cy="3724096"/>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GB" sz="1600" dirty="0"/>
              <a:t>Cultural and event routes from </a:t>
            </a:r>
            <a:r>
              <a:rPr lang="en-GB" sz="1600" dirty="0" err="1"/>
              <a:t>Gamla</a:t>
            </a:r>
            <a:r>
              <a:rPr lang="en-GB" sz="1600" dirty="0"/>
              <a:t> Linköping (Old Linköping) through the inner city's Concert </a:t>
            </a:r>
            <a:br>
              <a:rPr lang="en-GB" sz="1600" dirty="0"/>
            </a:br>
            <a:r>
              <a:rPr lang="en-GB" sz="1600" dirty="0"/>
              <a:t>and Congress </a:t>
            </a:r>
            <a:r>
              <a:rPr lang="en-GB" sz="1600" dirty="0" smtClean="0"/>
              <a:t>Hall to </a:t>
            </a:r>
            <a:r>
              <a:rPr lang="en-GB" sz="1600" dirty="0" err="1"/>
              <a:t>Stångebro</a:t>
            </a:r>
            <a:r>
              <a:rPr lang="en-GB" sz="1600" dirty="0"/>
              <a:t> with many events </a:t>
            </a:r>
            <a:endParaRPr lang="sv-SE" sz="1600" dirty="0"/>
          </a:p>
          <a:p>
            <a:pPr marL="285750" lvl="0" indent="-285750">
              <a:spcAft>
                <a:spcPts val="1200"/>
              </a:spcAft>
              <a:buFont typeface="Arial" panose="020B0604020202020204" pitchFamily="34" charset="0"/>
              <a:buChar char="•"/>
            </a:pPr>
            <a:r>
              <a:rPr lang="en-GB" sz="1600" dirty="0"/>
              <a:t>Creative meeting places such as </a:t>
            </a:r>
            <a:r>
              <a:rPr lang="en-GB" sz="1600" dirty="0" err="1"/>
              <a:t>Skylten</a:t>
            </a:r>
            <a:r>
              <a:rPr lang="en-GB" sz="1600" dirty="0"/>
              <a:t> with artists and musicians</a:t>
            </a:r>
            <a:endParaRPr lang="sv-SE" sz="1600" dirty="0"/>
          </a:p>
          <a:p>
            <a:pPr marL="285750" lvl="0" indent="-285750">
              <a:spcAft>
                <a:spcPts val="1200"/>
              </a:spcAft>
              <a:buFont typeface="Arial" panose="020B0604020202020204" pitchFamily="34" charset="0"/>
              <a:buChar char="•"/>
            </a:pPr>
            <a:r>
              <a:rPr lang="en-GB" sz="1600" dirty="0"/>
              <a:t>Sweden's most equal sports municipality </a:t>
            </a:r>
            <a:endParaRPr lang="sv-SE" sz="1600" dirty="0"/>
          </a:p>
          <a:p>
            <a:pPr marL="285750" lvl="0" indent="-285750">
              <a:spcAft>
                <a:spcPts val="1200"/>
              </a:spcAft>
              <a:buFont typeface="Arial" panose="020B0604020202020204" pitchFamily="34" charset="0"/>
              <a:buChar char="•"/>
            </a:pPr>
            <a:r>
              <a:rPr lang="en-GB" sz="1600" dirty="0"/>
              <a:t>Sports range with men and women at the elite </a:t>
            </a:r>
            <a:r>
              <a:rPr lang="en-GB" sz="1600" dirty="0" smtClean="0"/>
              <a:t>level</a:t>
            </a:r>
          </a:p>
          <a:p>
            <a:pPr marL="285750" lvl="0" indent="-285750">
              <a:spcAft>
                <a:spcPts val="1200"/>
              </a:spcAft>
              <a:buFont typeface="Arial" panose="020B0604020202020204" pitchFamily="34" charset="0"/>
              <a:buChar char="•"/>
            </a:pPr>
            <a:r>
              <a:rPr lang="en-GB" sz="1600" dirty="0" smtClean="0"/>
              <a:t>Wide </a:t>
            </a:r>
            <a:r>
              <a:rPr lang="en-GB" sz="1600" dirty="0"/>
              <a:t>range of leisure </a:t>
            </a:r>
            <a:r>
              <a:rPr lang="en-GB" sz="1600" dirty="0" smtClean="0"/>
              <a:t>activities</a:t>
            </a:r>
            <a:endParaRPr lang="sv-SE" sz="1600" dirty="0"/>
          </a:p>
          <a:p>
            <a:pPr marL="285750" indent="-285750">
              <a:spcAft>
                <a:spcPts val="1200"/>
              </a:spcAft>
              <a:buFont typeface="Arial" panose="020B0604020202020204" pitchFamily="34" charset="0"/>
              <a:buChar char="•"/>
            </a:pPr>
            <a:r>
              <a:rPr lang="en-GB" sz="1600" dirty="0"/>
              <a:t>A Geeks’ Paradise with the biggest </a:t>
            </a:r>
            <a:r>
              <a:rPr lang="en-GB" sz="1600" dirty="0" err="1"/>
              <a:t>Cosplay</a:t>
            </a:r>
            <a:r>
              <a:rPr lang="en-GB" sz="1600" dirty="0"/>
              <a:t> festival in the Nordic countries, </a:t>
            </a:r>
            <a:r>
              <a:rPr lang="en-GB" sz="1600" dirty="0" err="1"/>
              <a:t>NärCon</a:t>
            </a:r>
            <a:r>
              <a:rPr lang="en-GB" sz="1600" dirty="0"/>
              <a:t> Summer and winter</a:t>
            </a:r>
          </a:p>
          <a:p>
            <a:pPr marL="285750" lvl="0" indent="-285750">
              <a:spcAft>
                <a:spcPts val="1200"/>
              </a:spcAft>
              <a:buFont typeface="Arial" panose="020B0604020202020204" pitchFamily="34" charset="0"/>
              <a:buChar char="•"/>
            </a:pPr>
            <a:endParaRPr lang="sv-SE" sz="1600" dirty="0"/>
          </a:p>
        </p:txBody>
      </p:sp>
      <p:pic>
        <p:nvPicPr>
          <p:cNvPr id="6" name="Bildobjekt 5">
            <a:extLst>
              <a:ext uri="{FF2B5EF4-FFF2-40B4-BE49-F238E27FC236}">
                <a16:creationId xmlns:a16="http://schemas.microsoft.com/office/drawing/2014/main" xmlns="" id="{2301233A-8FFF-0240-95BA-3A0DF0FC44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8"/>
          <a:stretch/>
        </p:blipFill>
        <p:spPr>
          <a:xfrm>
            <a:off x="0" y="0"/>
            <a:ext cx="4583113" cy="3429000"/>
          </a:xfrm>
          <a:prstGeom prst="rect">
            <a:avLst/>
          </a:prstGeom>
        </p:spPr>
      </p:pic>
      <p:pic>
        <p:nvPicPr>
          <p:cNvPr id="7" name="Bildobjekt 6">
            <a:extLst>
              <a:ext uri="{FF2B5EF4-FFF2-40B4-BE49-F238E27FC236}">
                <a16:creationId xmlns:a16="http://schemas.microsoft.com/office/drawing/2014/main" xmlns="" id="{B7038B8A-142F-694A-8D1C-E9B51CA648F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7000"/>
                    </a14:imgEffect>
                  </a14:imgLayer>
                </a14:imgProps>
              </a:ext>
              <a:ext uri="{28A0092B-C50C-407E-A947-70E740481C1C}">
                <a14:useLocalDpi xmlns:a14="http://schemas.microsoft.com/office/drawing/2010/main"/>
              </a:ext>
            </a:extLst>
          </a:blip>
          <a:srcRect/>
          <a:stretch/>
        </p:blipFill>
        <p:spPr>
          <a:xfrm>
            <a:off x="0" y="3429000"/>
            <a:ext cx="4583113" cy="3429000"/>
          </a:xfrm>
          <a:prstGeom prst="rect">
            <a:avLst/>
          </a:prstGeom>
        </p:spPr>
      </p:pic>
    </p:spTree>
    <p:extLst>
      <p:ext uri="{BB962C8B-B14F-4D97-AF65-F5344CB8AC3E}">
        <p14:creationId xmlns:p14="http://schemas.microsoft.com/office/powerpoint/2010/main" val="3502321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xmlns="" id="{98A4A443-64C2-D942-863A-93A26F1D7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1513" y="0"/>
            <a:ext cx="3900488" cy="3538653"/>
          </a:xfrm>
          <a:prstGeom prst="rect">
            <a:avLst/>
          </a:prstGeom>
        </p:spPr>
      </p:pic>
      <p:pic>
        <p:nvPicPr>
          <p:cNvPr id="13" name="Bildobjekt 12">
            <a:extLst>
              <a:ext uri="{FF2B5EF4-FFF2-40B4-BE49-F238E27FC236}">
                <a16:creationId xmlns:a16="http://schemas.microsoft.com/office/drawing/2014/main" xmlns="" id="{AFD8004D-5284-DD46-885B-FD4419D8D5E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b="-213"/>
          <a:stretch/>
        </p:blipFill>
        <p:spPr>
          <a:xfrm>
            <a:off x="2482850" y="0"/>
            <a:ext cx="5808663" cy="3505200"/>
          </a:xfrm>
          <a:prstGeom prst="rect">
            <a:avLst/>
          </a:prstGeom>
        </p:spPr>
      </p:pic>
      <p:pic>
        <p:nvPicPr>
          <p:cNvPr id="24" name="Bildobjekt 23">
            <a:extLst>
              <a:ext uri="{FF2B5EF4-FFF2-40B4-BE49-F238E27FC236}">
                <a16:creationId xmlns:a16="http://schemas.microsoft.com/office/drawing/2014/main" xmlns="" id="{F994692E-F669-544C-852B-E6F8E3B576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0"/>
            <a:ext cx="2483005" cy="3429000"/>
          </a:xfrm>
          <a:prstGeom prst="rect">
            <a:avLst/>
          </a:prstGeom>
        </p:spPr>
      </p:pic>
      <p:pic>
        <p:nvPicPr>
          <p:cNvPr id="16" name="Bildobjekt 15">
            <a:extLst>
              <a:ext uri="{FF2B5EF4-FFF2-40B4-BE49-F238E27FC236}">
                <a16:creationId xmlns:a16="http://schemas.microsoft.com/office/drawing/2014/main" xmlns="" id="{57F60A60-B555-D24B-AD1B-A7F34B4DE02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8"/>
          <a:stretch/>
        </p:blipFill>
        <p:spPr>
          <a:xfrm>
            <a:off x="5808664" y="3429000"/>
            <a:ext cx="2482850" cy="3429618"/>
          </a:xfrm>
          <a:prstGeom prst="rect">
            <a:avLst/>
          </a:prstGeom>
        </p:spPr>
      </p:pic>
      <p:pic>
        <p:nvPicPr>
          <p:cNvPr id="17" name="Bildobjekt 16">
            <a:extLst>
              <a:ext uri="{FF2B5EF4-FFF2-40B4-BE49-F238E27FC236}">
                <a16:creationId xmlns:a16="http://schemas.microsoft.com/office/drawing/2014/main" xmlns="" id="{7CF704B5-05AA-3743-AD17-DB27592C741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91513" y="3429000"/>
            <a:ext cx="3900487" cy="3429000"/>
          </a:xfrm>
          <a:prstGeom prst="rect">
            <a:avLst/>
          </a:prstGeom>
        </p:spPr>
      </p:pic>
      <p:pic>
        <p:nvPicPr>
          <p:cNvPr id="18" name="Bildobjekt 17">
            <a:extLst>
              <a:ext uri="{FF2B5EF4-FFF2-40B4-BE49-F238E27FC236}">
                <a16:creationId xmlns:a16="http://schemas.microsoft.com/office/drawing/2014/main" xmlns="" id="{9E1EB24F-E115-9549-92D1-B582D86F4AD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296"/>
          <a:stretch/>
        </p:blipFill>
        <p:spPr>
          <a:xfrm>
            <a:off x="0" y="3429000"/>
            <a:ext cx="5808663" cy="3429000"/>
          </a:xfrm>
          <a:prstGeom prst="rect">
            <a:avLst/>
          </a:prstGeom>
        </p:spPr>
      </p:pic>
      <p:sp>
        <p:nvSpPr>
          <p:cNvPr id="22" name="textruta 21">
            <a:extLst>
              <a:ext uri="{FF2B5EF4-FFF2-40B4-BE49-F238E27FC236}">
                <a16:creationId xmlns:a16="http://schemas.microsoft.com/office/drawing/2014/main" xmlns=""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a16="http://schemas.microsoft.com/office/drawing/2014/main" xmlns="" id="{1026DF20-763C-A04B-9EC6-2440ABF97910}"/>
              </a:ext>
            </a:extLst>
          </p:cNvPr>
          <p:cNvSpPr/>
          <p:nvPr/>
        </p:nvSpPr>
        <p:spPr>
          <a:xfrm>
            <a:off x="1" y="-95794"/>
            <a:ext cx="8291512" cy="6953793"/>
          </a:xfrm>
          <a:prstGeom prst="rect">
            <a:avLst/>
          </a:prstGeom>
          <a:gradFill>
            <a:gsLst>
              <a:gs pos="0">
                <a:srgbClr val="FF588C">
                  <a:alpha val="66000"/>
                </a:srgbClr>
              </a:gs>
              <a:gs pos="99000">
                <a:schemeClr val="accent6">
                  <a:lumMod val="100000"/>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xmlns="" id="{109598AC-6EBF-AF49-B47D-98F816699CBD}"/>
              </a:ext>
            </a:extLst>
          </p:cNvPr>
          <p:cNvSpPr txBox="1"/>
          <p:nvPr/>
        </p:nvSpPr>
        <p:spPr>
          <a:xfrm>
            <a:off x="3310467" y="5009212"/>
            <a:ext cx="4785318" cy="1323439"/>
          </a:xfrm>
          <a:prstGeom prst="rect">
            <a:avLst/>
          </a:prstGeom>
          <a:noFill/>
        </p:spPr>
        <p:txBody>
          <a:bodyPr wrap="square" rtlCol="0">
            <a:spAutoFit/>
          </a:bodyPr>
          <a:lstStyle/>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The </a:t>
            </a:r>
            <a:r>
              <a:rPr lang="sv-SE" sz="4000" b="1" dirty="0" err="1">
                <a:solidFill>
                  <a:schemeClr val="bg1"/>
                </a:solidFill>
                <a:latin typeface="Arial" panose="020B0604020202020204" pitchFamily="34" charset="0"/>
                <a:ea typeface="Helvetica Neue" panose="02000503000000020004" pitchFamily="2" charset="0"/>
                <a:cs typeface="Arial" panose="020B0604020202020204" pitchFamily="34" charset="0"/>
              </a:rPr>
              <a:t>perfect</a:t>
            </a:r>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sv-SE" sz="4000" b="1" dirty="0" err="1">
                <a:solidFill>
                  <a:schemeClr val="bg1"/>
                </a:solidFill>
                <a:latin typeface="Arial" panose="020B0604020202020204" pitchFamily="34" charset="0"/>
                <a:ea typeface="Helvetica Neue" panose="02000503000000020004" pitchFamily="2" charset="0"/>
                <a:cs typeface="Arial" panose="020B0604020202020204" pitchFamily="34" charset="0"/>
              </a:rPr>
              <a:t>location</a:t>
            </a:r>
            <a:endPar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12" name="textruta 11">
            <a:extLst>
              <a:ext uri="{FF2B5EF4-FFF2-40B4-BE49-F238E27FC236}">
                <a16:creationId xmlns:a16="http://schemas.microsoft.com/office/drawing/2014/main" xmlns="" id="{5F3638BE-24AF-3B47-9916-E0A1CBEE08FA}"/>
              </a:ext>
            </a:extLst>
          </p:cNvPr>
          <p:cNvSpPr txBox="1"/>
          <p:nvPr/>
        </p:nvSpPr>
        <p:spPr>
          <a:xfrm>
            <a:off x="-3928532" y="3955656"/>
            <a:ext cx="10422465" cy="3770263"/>
          </a:xfrm>
          <a:prstGeom prst="rect">
            <a:avLst/>
          </a:prstGeom>
          <a:noFill/>
        </p:spPr>
        <p:txBody>
          <a:bodyPr wrap="square" rtlCol="0">
            <a:spAutoFit/>
          </a:bodyPr>
          <a:lstStyle/>
          <a:p>
            <a:pPr algn="ctr"/>
            <a:r>
              <a:rPr lang="sv-SE" sz="23900" b="1" dirty="0">
                <a:solidFill>
                  <a:schemeClr val="bg1"/>
                </a:solidFill>
                <a:latin typeface="Arial" panose="020B0604020202020204" pitchFamily="34" charset="0"/>
                <a:ea typeface="Helvetica Neue" panose="02000503000000020004" pitchFamily="2" charset="0"/>
                <a:cs typeface="Arial" panose="020B0604020202020204" pitchFamily="34" charset="0"/>
              </a:rPr>
              <a:t>03</a:t>
            </a:r>
          </a:p>
        </p:txBody>
      </p:sp>
    </p:spTree>
    <p:extLst>
      <p:ext uri="{BB962C8B-B14F-4D97-AF65-F5344CB8AC3E}">
        <p14:creationId xmlns:p14="http://schemas.microsoft.com/office/powerpoint/2010/main" val="3124916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Platsen Linköping">
      <a:dk1>
        <a:srgbClr val="000000"/>
      </a:dk1>
      <a:lt1>
        <a:srgbClr val="FFFFFF"/>
      </a:lt1>
      <a:dk2>
        <a:srgbClr val="005365"/>
      </a:dk2>
      <a:lt2>
        <a:srgbClr val="E7E6E6"/>
      </a:lt2>
      <a:accent1>
        <a:srgbClr val="8A1044"/>
      </a:accent1>
      <a:accent2>
        <a:srgbClr val="ED7D31"/>
      </a:accent2>
      <a:accent3>
        <a:srgbClr val="484848"/>
      </a:accent3>
      <a:accent4>
        <a:srgbClr val="FFC000"/>
      </a:accent4>
      <a:accent5>
        <a:srgbClr val="00CBD7"/>
      </a:accent5>
      <a:accent6>
        <a:srgbClr val="FC5D17"/>
      </a:accent6>
      <a:hlink>
        <a:srgbClr val="00CBD7"/>
      </a:hlink>
      <a:folHlink>
        <a:srgbClr val="00C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sifo mall" id="{E8A47A4D-5786-5742-9A60-C0BA32C875EC}" vid="{7812FC27-0684-D245-8F16-C294AF0B0BCB}"/>
    </a:ext>
  </a:extLst>
</a:theme>
</file>

<file path=ppt/theme/theme3.xml><?xml version="1.0" encoding="utf-8"?>
<a:theme xmlns:a="http://schemas.openxmlformats.org/drawingml/2006/main" name="1_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sifo mall" id="{E8A47A4D-5786-5742-9A60-C0BA32C875EC}" vid="{7812FC27-0684-D245-8F16-C294AF0B0BCB}"/>
    </a:ext>
  </a:extLst>
</a:theme>
</file>

<file path=ppt/theme/theme4.xml><?xml version="1.0" encoding="utf-8"?>
<a:theme xmlns:a="http://schemas.openxmlformats.org/drawingml/2006/main" name="2_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sifo mall" id="{E8A47A4D-5786-5742-9A60-C0BA32C875EC}" vid="{7812FC27-0684-D245-8F16-C294AF0B0BC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25618</TotalTime>
  <Words>1887</Words>
  <Application>Microsoft Office PowerPoint</Application>
  <PresentationFormat>Bredbild</PresentationFormat>
  <Paragraphs>153</Paragraphs>
  <Slides>15</Slides>
  <Notes>15</Notes>
  <HiddenSlides>0</HiddenSlides>
  <MMClips>0</MMClips>
  <ScaleCrop>false</ScaleCrop>
  <HeadingPairs>
    <vt:vector size="6" baseType="variant">
      <vt:variant>
        <vt:lpstr>Använt teckensnitt</vt:lpstr>
      </vt:variant>
      <vt:variant>
        <vt:i4>7</vt:i4>
      </vt:variant>
      <vt:variant>
        <vt:lpstr>Tema</vt:lpstr>
      </vt:variant>
      <vt:variant>
        <vt:i4>4</vt:i4>
      </vt:variant>
      <vt:variant>
        <vt:lpstr>Bildrubriker</vt:lpstr>
      </vt:variant>
      <vt:variant>
        <vt:i4>15</vt:i4>
      </vt:variant>
    </vt:vector>
  </HeadingPairs>
  <TitlesOfParts>
    <vt:vector size="26" baseType="lpstr">
      <vt:lpstr>Arial</vt:lpstr>
      <vt:lpstr>Calibri</vt:lpstr>
      <vt:lpstr>Courier New</vt:lpstr>
      <vt:lpstr>Helvetica Neue</vt:lpstr>
      <vt:lpstr>Helvetica Neue Thin</vt:lpstr>
      <vt:lpstr>Times New Roman</vt:lpstr>
      <vt:lpstr>Wingdings</vt:lpstr>
      <vt:lpstr>Office-tema</vt:lpstr>
      <vt:lpstr>Kantar template master</vt:lpstr>
      <vt:lpstr>1_Kantar template master</vt:lpstr>
      <vt:lpstr>2_Kantar template master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Linköpings kommun</dc:creator>
  <cp:keywords/>
  <dc:description/>
  <cp:lastModifiedBy>Almerén Karin</cp:lastModifiedBy>
  <cp:revision>393</cp:revision>
  <cp:lastPrinted>2019-09-16T13:38:05Z</cp:lastPrinted>
  <dcterms:created xsi:type="dcterms:W3CDTF">2019-07-05T11:19:46Z</dcterms:created>
  <dcterms:modified xsi:type="dcterms:W3CDTF">2020-04-06T10:30:40Z</dcterms:modified>
  <cp:category/>
</cp:coreProperties>
</file>