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Lst>
  <p:notesMasterIdLst>
    <p:notesMasterId r:id="rId30"/>
  </p:notesMasterIdLst>
  <p:handoutMasterIdLst>
    <p:handoutMasterId r:id="rId31"/>
  </p:handoutMasterIdLst>
  <p:sldIdLst>
    <p:sldId id="307" r:id="rId3"/>
    <p:sldId id="284" r:id="rId4"/>
    <p:sldId id="258" r:id="rId5"/>
    <p:sldId id="343" r:id="rId6"/>
    <p:sldId id="260" r:id="rId7"/>
    <p:sldId id="334" r:id="rId8"/>
    <p:sldId id="333" r:id="rId9"/>
    <p:sldId id="322" r:id="rId10"/>
    <p:sldId id="335" r:id="rId11"/>
    <p:sldId id="331" r:id="rId12"/>
    <p:sldId id="324" r:id="rId13"/>
    <p:sldId id="332" r:id="rId14"/>
    <p:sldId id="357" r:id="rId15"/>
    <p:sldId id="263" r:id="rId16"/>
    <p:sldId id="315" r:id="rId17"/>
    <p:sldId id="287" r:id="rId18"/>
    <p:sldId id="347" r:id="rId19"/>
    <p:sldId id="348" r:id="rId20"/>
    <p:sldId id="361" r:id="rId21"/>
    <p:sldId id="350" r:id="rId22"/>
    <p:sldId id="351" r:id="rId23"/>
    <p:sldId id="352" r:id="rId24"/>
    <p:sldId id="356" r:id="rId25"/>
    <p:sldId id="353" r:id="rId26"/>
    <p:sldId id="360" r:id="rId27"/>
    <p:sldId id="359" r:id="rId28"/>
    <p:sldId id="328" r:id="rId29"/>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845" userDrawn="1">
          <p15:clr>
            <a:srgbClr val="A4A3A4"/>
          </p15:clr>
        </p15:guide>
        <p15:guide id="4" pos="710" userDrawn="1">
          <p15:clr>
            <a:srgbClr val="A4A3A4"/>
          </p15:clr>
        </p15:guide>
        <p15:guide id="5" pos="4793" userDrawn="1">
          <p15:clr>
            <a:srgbClr val="A4A3A4"/>
          </p15:clr>
        </p15:guide>
        <p15:guide id="6" orient="horz" pos="3566" userDrawn="1">
          <p15:clr>
            <a:srgbClr val="A4A3A4"/>
          </p15:clr>
        </p15:guide>
        <p15:guide id="7" pos="529" userDrawn="1">
          <p15:clr>
            <a:srgbClr val="A4A3A4"/>
          </p15:clr>
        </p15:guide>
        <p15:guide id="8" pos="2638" userDrawn="1">
          <p15:clr>
            <a:srgbClr val="A4A3A4"/>
          </p15:clr>
        </p15:guide>
        <p15:guide id="9" orient="horz" pos="2228" userDrawn="1">
          <p15:clr>
            <a:srgbClr val="A4A3A4"/>
          </p15:clr>
        </p15:guide>
        <p15:guide id="10" pos="28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kström Claes" initials="EC" lastIdx="8" clrIdx="0">
    <p:extLst>
      <p:ext uri="{19B8F6BF-5375-455C-9EA6-DF929625EA0E}">
        <p15:presenceInfo xmlns:p15="http://schemas.microsoft.com/office/powerpoint/2012/main" userId="Ekström Cla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58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1" autoAdjust="0"/>
    <p:restoredTop sz="83893" autoAdjust="0"/>
  </p:normalViewPr>
  <p:slideViewPr>
    <p:cSldViewPr snapToGrid="0" snapToObjects="1" showGuides="1">
      <p:cViewPr varScale="1">
        <p:scale>
          <a:sx n="59" d="100"/>
          <a:sy n="59" d="100"/>
        </p:scale>
        <p:origin x="1056" y="48"/>
      </p:cViewPr>
      <p:guideLst>
        <p:guide orient="horz" pos="2183"/>
        <p:guide pos="3840"/>
        <p:guide orient="horz" pos="845"/>
        <p:guide pos="710"/>
        <p:guide pos="4793"/>
        <p:guide orient="horz" pos="3566"/>
        <p:guide pos="529"/>
        <p:guide pos="2638"/>
        <p:guide orient="horz" pos="2228"/>
        <p:guide pos="286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14B7355-DB93-48F1-810B-C74F4C930032}" type="datetimeFigureOut">
              <a:rPr lang="sv-SE" smtClean="0"/>
              <a:t>2020-11-23</a:t>
            </a:fld>
            <a:endParaRPr lang="sv-SE"/>
          </a:p>
        </p:txBody>
      </p:sp>
      <p:sp>
        <p:nvSpPr>
          <p:cNvPr id="4" name="Platshållare för sidfo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B450D35-8A7A-4091-9AF7-45B1586D10B8}" type="slidenum">
              <a:rPr lang="sv-SE" smtClean="0"/>
              <a:t>‹#›</a:t>
            </a:fld>
            <a:endParaRPr lang="sv-SE"/>
          </a:p>
        </p:txBody>
      </p:sp>
    </p:spTree>
    <p:extLst>
      <p:ext uri="{BB962C8B-B14F-4D97-AF65-F5344CB8AC3E}">
        <p14:creationId xmlns:p14="http://schemas.microsoft.com/office/powerpoint/2010/main" val="989393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D3457B7-F148-BC4E-B972-24961E112B6B}" type="datetimeFigureOut">
              <a:rPr lang="sv-SE" smtClean="0"/>
              <a:t>2020-11-23</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A08EACF-9DE5-1B4F-956E-AB605CC496A6}" type="slidenum">
              <a:rPr lang="sv-SE" smtClean="0"/>
              <a:t>‹#›</a:t>
            </a:fld>
            <a:endParaRPr lang="sv-SE"/>
          </a:p>
        </p:txBody>
      </p:sp>
    </p:spTree>
    <p:extLst>
      <p:ext uri="{BB962C8B-B14F-4D97-AF65-F5344CB8AC3E}">
        <p14:creationId xmlns:p14="http://schemas.microsoft.com/office/powerpoint/2010/main" val="4149706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a:p>
            <a:endParaRPr lang="sv-SE" baseline="0" dirty="0"/>
          </a:p>
          <a:p>
            <a:endParaRPr lang="sv-SE" baseline="0" dirty="0"/>
          </a:p>
          <a:p>
            <a:endParaRPr lang="sv-SE" baseline="0" dirty="0"/>
          </a:p>
          <a:p>
            <a:endParaRPr lang="sv-SE" baseline="0" dirty="0"/>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EA08EACF-9DE5-1B4F-956E-AB605CC496A6}" type="slidenum">
              <a:rPr lang="sv-SE" smtClean="0"/>
              <a:t>1</a:t>
            </a:fld>
            <a:endParaRPr lang="sv-SE"/>
          </a:p>
        </p:txBody>
      </p:sp>
    </p:spTree>
    <p:extLst>
      <p:ext uri="{BB962C8B-B14F-4D97-AF65-F5344CB8AC3E}">
        <p14:creationId xmlns:p14="http://schemas.microsoft.com/office/powerpoint/2010/main" val="175391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10</a:t>
            </a:fld>
            <a:endParaRPr lang="sv-SE"/>
          </a:p>
        </p:txBody>
      </p:sp>
    </p:spTree>
    <p:extLst>
      <p:ext uri="{BB962C8B-B14F-4D97-AF65-F5344CB8AC3E}">
        <p14:creationId xmlns:p14="http://schemas.microsoft.com/office/powerpoint/2010/main" val="376152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11</a:t>
            </a:fld>
            <a:endParaRPr lang="sv-SE"/>
          </a:p>
        </p:txBody>
      </p:sp>
    </p:spTree>
    <p:extLst>
      <p:ext uri="{BB962C8B-B14F-4D97-AF65-F5344CB8AC3E}">
        <p14:creationId xmlns:p14="http://schemas.microsoft.com/office/powerpoint/2010/main" val="4091263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dirty="0">
              <a:solidFill>
                <a:schemeClr val="tx2"/>
              </a:solidFill>
            </a:endParaRPr>
          </a:p>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12</a:t>
            </a:fld>
            <a:endParaRPr lang="sv-SE"/>
          </a:p>
        </p:txBody>
      </p:sp>
    </p:spTree>
    <p:extLst>
      <p:ext uri="{BB962C8B-B14F-4D97-AF65-F5344CB8AC3E}">
        <p14:creationId xmlns:p14="http://schemas.microsoft.com/office/powerpoint/2010/main" val="277403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13</a:t>
            </a:fld>
            <a:endParaRPr lang="sv-SE"/>
          </a:p>
        </p:txBody>
      </p:sp>
    </p:spTree>
    <p:extLst>
      <p:ext uri="{BB962C8B-B14F-4D97-AF65-F5344CB8AC3E}">
        <p14:creationId xmlns:p14="http://schemas.microsoft.com/office/powerpoint/2010/main" val="311308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14</a:t>
            </a:fld>
            <a:endParaRPr lang="sv-SE"/>
          </a:p>
        </p:txBody>
      </p:sp>
    </p:spTree>
    <p:extLst>
      <p:ext uri="{BB962C8B-B14F-4D97-AF65-F5344CB8AC3E}">
        <p14:creationId xmlns:p14="http://schemas.microsoft.com/office/powerpoint/2010/main" val="1601523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tx1"/>
                </a:solidFill>
              </a:rPr>
              <a:t>1. Här</a:t>
            </a:r>
            <a:r>
              <a:rPr lang="sv-SE" sz="1200" baseline="0" dirty="0">
                <a:solidFill>
                  <a:schemeClr val="tx1"/>
                </a:solidFill>
              </a:rPr>
              <a:t> finns </a:t>
            </a:r>
            <a:r>
              <a:rPr lang="sv-SE" sz="1200" dirty="0">
                <a:solidFill>
                  <a:schemeClr val="tx1"/>
                </a:solidFill>
              </a:rPr>
              <a:t>spjutspetsteknik, framgångsrika företag och ett universitet i världsklass. Här kommer de nya banbrytande innovationerna</a:t>
            </a:r>
          </a:p>
          <a:p>
            <a:endParaRPr lang="sv-SE" baseline="0" dirty="0"/>
          </a:p>
          <a:p>
            <a:r>
              <a:rPr lang="sv-SE" baseline="0" dirty="0"/>
              <a:t>2. En attraktiv plats där du har alla möjligheter att forma och förverkliga din framtid efter de idéer du har. </a:t>
            </a:r>
          </a:p>
          <a:p>
            <a:endParaRPr lang="sv-SE" baseline="0" dirty="0"/>
          </a:p>
          <a:p>
            <a:endParaRPr lang="sv-SE" baseline="0" dirty="0"/>
          </a:p>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15</a:t>
            </a:fld>
            <a:endParaRPr lang="sv-SE"/>
          </a:p>
        </p:txBody>
      </p:sp>
    </p:spTree>
    <p:extLst>
      <p:ext uri="{BB962C8B-B14F-4D97-AF65-F5344CB8AC3E}">
        <p14:creationId xmlns:p14="http://schemas.microsoft.com/office/powerpoint/2010/main" val="1602963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Varumärkeslöftet – vad lovar</a:t>
            </a:r>
            <a:r>
              <a:rPr lang="sv-SE" baseline="0" dirty="0"/>
              <a:t> vi att leverera till marknaden</a:t>
            </a:r>
            <a:endParaRPr lang="sv-SE" dirty="0"/>
          </a:p>
          <a:p>
            <a:endParaRPr lang="sv-SE" dirty="0"/>
          </a:p>
          <a:p>
            <a:r>
              <a:rPr lang="sv-SE" dirty="0"/>
              <a:t>Positionen</a:t>
            </a:r>
            <a:r>
              <a:rPr lang="sv-SE" baseline="0" dirty="0"/>
              <a:t> visar hur vi ska vi ska särskilja oss och uppfattas. Positionen ger varumärkeslöftet en betydelse och vad vi lovar att vi ska leverera till våra målgrupper. Med denna position innebär det att ”Linköping - </a:t>
            </a:r>
            <a:r>
              <a:rPr lang="sv-SE" dirty="0"/>
              <a:t>där idéer blir verklighet” </a:t>
            </a:r>
            <a:r>
              <a:rPr lang="sv-SE" baseline="0" dirty="0"/>
              <a:t>att idéer från våra kompetensområden blir nya innovationer, nya företag. Det innebär också att idéer hur man själv vill forma sitt liv kan bli verklighet just i Linköping.</a:t>
            </a:r>
            <a:endParaRPr lang="sv-SE" dirty="0"/>
          </a:p>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16</a:t>
            </a:fld>
            <a:endParaRPr lang="sv-SE"/>
          </a:p>
        </p:txBody>
      </p:sp>
    </p:spTree>
    <p:extLst>
      <p:ext uri="{BB962C8B-B14F-4D97-AF65-F5344CB8AC3E}">
        <p14:creationId xmlns:p14="http://schemas.microsoft.com/office/powerpoint/2010/main" val="3993023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17</a:t>
            </a:fld>
            <a:endParaRPr lang="sv-SE"/>
          </a:p>
        </p:txBody>
      </p:sp>
    </p:spTree>
    <p:extLst>
      <p:ext uri="{BB962C8B-B14F-4D97-AF65-F5344CB8AC3E}">
        <p14:creationId xmlns:p14="http://schemas.microsoft.com/office/powerpoint/2010/main" val="3656730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18</a:t>
            </a:fld>
            <a:endParaRPr lang="sv-SE"/>
          </a:p>
        </p:txBody>
      </p:sp>
    </p:spTree>
    <p:extLst>
      <p:ext uri="{BB962C8B-B14F-4D97-AF65-F5344CB8AC3E}">
        <p14:creationId xmlns:p14="http://schemas.microsoft.com/office/powerpoint/2010/main" val="274897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solidFill>
                  <a:prstClr val="black"/>
                </a:solidFill>
              </a:rPr>
              <a:pPr/>
              <a:t>19</a:t>
            </a:fld>
            <a:endParaRPr lang="sv-SE">
              <a:solidFill>
                <a:prstClr val="black"/>
              </a:solidFill>
            </a:endParaRPr>
          </a:p>
        </p:txBody>
      </p:sp>
    </p:spTree>
    <p:extLst>
      <p:ext uri="{BB962C8B-B14F-4D97-AF65-F5344CB8AC3E}">
        <p14:creationId xmlns:p14="http://schemas.microsoft.com/office/powerpoint/2010/main" val="1477443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a:t>
            </a:fld>
            <a:endParaRPr lang="sv-SE"/>
          </a:p>
        </p:txBody>
      </p:sp>
    </p:spTree>
    <p:extLst>
      <p:ext uri="{BB962C8B-B14F-4D97-AF65-F5344CB8AC3E}">
        <p14:creationId xmlns:p14="http://schemas.microsoft.com/office/powerpoint/2010/main" val="2668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20</a:t>
            </a:fld>
            <a:endParaRPr lang="sv-SE"/>
          </a:p>
        </p:txBody>
      </p:sp>
    </p:spTree>
    <p:extLst>
      <p:ext uri="{BB962C8B-B14F-4D97-AF65-F5344CB8AC3E}">
        <p14:creationId xmlns:p14="http://schemas.microsoft.com/office/powerpoint/2010/main" val="3357776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21</a:t>
            </a:fld>
            <a:endParaRPr lang="sv-SE"/>
          </a:p>
        </p:txBody>
      </p:sp>
    </p:spTree>
    <p:extLst>
      <p:ext uri="{BB962C8B-B14F-4D97-AF65-F5344CB8AC3E}">
        <p14:creationId xmlns:p14="http://schemas.microsoft.com/office/powerpoint/2010/main" val="2690363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22</a:t>
            </a:fld>
            <a:endParaRPr lang="sv-SE"/>
          </a:p>
        </p:txBody>
      </p:sp>
    </p:spTree>
    <p:extLst>
      <p:ext uri="{BB962C8B-B14F-4D97-AF65-F5344CB8AC3E}">
        <p14:creationId xmlns:p14="http://schemas.microsoft.com/office/powerpoint/2010/main" val="2836366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23</a:t>
            </a:fld>
            <a:endParaRPr lang="sv-SE"/>
          </a:p>
        </p:txBody>
      </p:sp>
    </p:spTree>
    <p:extLst>
      <p:ext uri="{BB962C8B-B14F-4D97-AF65-F5344CB8AC3E}">
        <p14:creationId xmlns:p14="http://schemas.microsoft.com/office/powerpoint/2010/main" val="1308281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24</a:t>
            </a:fld>
            <a:endParaRPr lang="sv-SE"/>
          </a:p>
        </p:txBody>
      </p:sp>
    </p:spTree>
    <p:extLst>
      <p:ext uri="{BB962C8B-B14F-4D97-AF65-F5344CB8AC3E}">
        <p14:creationId xmlns:p14="http://schemas.microsoft.com/office/powerpoint/2010/main" val="1075809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25</a:t>
            </a:fld>
            <a:endParaRPr lang="sv-SE"/>
          </a:p>
        </p:txBody>
      </p:sp>
    </p:spTree>
    <p:extLst>
      <p:ext uri="{BB962C8B-B14F-4D97-AF65-F5344CB8AC3E}">
        <p14:creationId xmlns:p14="http://schemas.microsoft.com/office/powerpoint/2010/main" val="2987457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26</a:t>
            </a:fld>
            <a:endParaRPr lang="sv-SE"/>
          </a:p>
        </p:txBody>
      </p:sp>
    </p:spTree>
    <p:extLst>
      <p:ext uri="{BB962C8B-B14F-4D97-AF65-F5344CB8AC3E}">
        <p14:creationId xmlns:p14="http://schemas.microsoft.com/office/powerpoint/2010/main" val="406831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27</a:t>
            </a:fld>
            <a:endParaRPr lang="sv-SE"/>
          </a:p>
        </p:txBody>
      </p:sp>
    </p:spTree>
    <p:extLst>
      <p:ext uri="{BB962C8B-B14F-4D97-AF65-F5344CB8AC3E}">
        <p14:creationId xmlns:p14="http://schemas.microsoft.com/office/powerpoint/2010/main" val="284586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3</a:t>
            </a:fld>
            <a:endParaRPr lang="sv-SE"/>
          </a:p>
        </p:txBody>
      </p:sp>
    </p:spTree>
    <p:extLst>
      <p:ext uri="{BB962C8B-B14F-4D97-AF65-F5344CB8AC3E}">
        <p14:creationId xmlns:p14="http://schemas.microsoft.com/office/powerpoint/2010/main" val="2718484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a:t> </a:t>
            </a:r>
          </a:p>
          <a:p>
            <a:r>
              <a:rPr lang="sv-SE" dirty="0"/>
              <a:t>Profilområden = styrkorna</a:t>
            </a:r>
            <a:r>
              <a:rPr lang="sv-SE" baseline="0" dirty="0"/>
              <a:t> tillgångarna som ingen kan ta ifrån oss</a:t>
            </a:r>
          </a:p>
          <a:p>
            <a:r>
              <a:rPr lang="sv-SE" baseline="0" dirty="0"/>
              <a:t>Positionering= särskillnaden gentemot konkurrenterna </a:t>
            </a:r>
          </a:p>
          <a:p>
            <a:endParaRPr lang="sv-SE" dirty="0"/>
          </a:p>
          <a:p>
            <a:r>
              <a:rPr lang="sv-SE" dirty="0"/>
              <a:t>Teknik – kompetensområden =</a:t>
            </a:r>
            <a:r>
              <a:rPr lang="sv-SE" baseline="0" dirty="0"/>
              <a:t> extra information om fakta som bevisar det vi påstår</a:t>
            </a:r>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solidFill>
                  <a:prstClr val="black"/>
                </a:solidFill>
              </a:rPr>
              <a:pPr/>
              <a:t>4</a:t>
            </a:fld>
            <a:endParaRPr lang="sv-SE">
              <a:solidFill>
                <a:prstClr val="black"/>
              </a:solidFill>
            </a:endParaRPr>
          </a:p>
        </p:txBody>
      </p:sp>
    </p:spTree>
    <p:extLst>
      <p:ext uri="{BB962C8B-B14F-4D97-AF65-F5344CB8AC3E}">
        <p14:creationId xmlns:p14="http://schemas.microsoft.com/office/powerpoint/2010/main" val="381545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5</a:t>
            </a:fld>
            <a:endParaRPr lang="sv-SE"/>
          </a:p>
        </p:txBody>
      </p:sp>
    </p:spTree>
    <p:extLst>
      <p:ext uri="{BB962C8B-B14F-4D97-AF65-F5344CB8AC3E}">
        <p14:creationId xmlns:p14="http://schemas.microsoft.com/office/powerpoint/2010/main" val="389277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6</a:t>
            </a:fld>
            <a:endParaRPr lang="sv-SE"/>
          </a:p>
        </p:txBody>
      </p:sp>
    </p:spTree>
    <p:extLst>
      <p:ext uri="{BB962C8B-B14F-4D97-AF65-F5344CB8AC3E}">
        <p14:creationId xmlns:p14="http://schemas.microsoft.com/office/powerpoint/2010/main" val="1964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7</a:t>
            </a:fld>
            <a:endParaRPr lang="sv-SE"/>
          </a:p>
        </p:txBody>
      </p:sp>
    </p:spTree>
    <p:extLst>
      <p:ext uri="{BB962C8B-B14F-4D97-AF65-F5344CB8AC3E}">
        <p14:creationId xmlns:p14="http://schemas.microsoft.com/office/powerpoint/2010/main" val="4195981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8</a:t>
            </a:fld>
            <a:endParaRPr lang="sv-SE"/>
          </a:p>
        </p:txBody>
      </p:sp>
    </p:spTree>
    <p:extLst>
      <p:ext uri="{BB962C8B-B14F-4D97-AF65-F5344CB8AC3E}">
        <p14:creationId xmlns:p14="http://schemas.microsoft.com/office/powerpoint/2010/main" val="276818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pPr>
            <a:endParaRPr lang="sv-SE" dirty="0">
              <a:solidFill>
                <a:schemeClr val="tx2"/>
              </a:solidFill>
            </a:endParaRPr>
          </a:p>
          <a:p>
            <a:endParaRPr lang="sv-SE" dirty="0"/>
          </a:p>
        </p:txBody>
      </p:sp>
      <p:sp>
        <p:nvSpPr>
          <p:cNvPr id="4" name="Platshållare för bildnummer 3"/>
          <p:cNvSpPr>
            <a:spLocks noGrp="1"/>
          </p:cNvSpPr>
          <p:nvPr>
            <p:ph type="sldNum" sz="quarter" idx="5"/>
          </p:nvPr>
        </p:nvSpPr>
        <p:spPr/>
        <p:txBody>
          <a:bodyPr/>
          <a:lstStyle/>
          <a:p>
            <a:fld id="{EA08EACF-9DE5-1B4F-956E-AB605CC496A6}" type="slidenum">
              <a:rPr lang="sv-SE" smtClean="0"/>
              <a:t>9</a:t>
            </a:fld>
            <a:endParaRPr lang="sv-SE"/>
          </a:p>
        </p:txBody>
      </p:sp>
    </p:spTree>
    <p:extLst>
      <p:ext uri="{BB962C8B-B14F-4D97-AF65-F5344CB8AC3E}">
        <p14:creationId xmlns:p14="http://schemas.microsoft.com/office/powerpoint/2010/main" val="115103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7200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1 x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59999" y="1708150"/>
            <a:ext cx="11466873" cy="4018118"/>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8"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238797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x 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200"/>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5"/>
          <p:cNvSpPr>
            <a:spLocks noGrp="1"/>
          </p:cNvSpPr>
          <p:nvPr>
            <p:ph sz="quarter" idx="14" hasCustomPrompt="1"/>
          </p:nvPr>
        </p:nvSpPr>
        <p:spPr>
          <a:xfrm>
            <a:off x="6191574" y="1708150"/>
            <a:ext cx="5626800" cy="4003200"/>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9"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12"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428660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3 x content">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359998"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4" hasCustomPrompt="1"/>
          </p:nvPr>
        </p:nvSpPr>
        <p:spPr>
          <a:xfrm>
            <a:off x="4251326"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5" hasCustomPrompt="1"/>
          </p:nvPr>
        </p:nvSpPr>
        <p:spPr>
          <a:xfrm>
            <a:off x="8142653" y="1708150"/>
            <a:ext cx="36792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7"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18"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19"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20824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x content">
    <p:spTree>
      <p:nvGrpSpPr>
        <p:cNvPr id="1" name=""/>
        <p:cNvGrpSpPr/>
        <p:nvPr/>
      </p:nvGrpSpPr>
      <p:grpSpPr>
        <a:xfrm>
          <a:off x="0" y="0"/>
          <a:ext cx="0" cy="0"/>
          <a:chOff x="0" y="0"/>
          <a:chExt cx="0" cy="0"/>
        </a:xfrm>
      </p:grpSpPr>
      <p:sp>
        <p:nvSpPr>
          <p:cNvPr id="10" name="Content Placeholder 2"/>
          <p:cNvSpPr>
            <a:spLocks noGrp="1"/>
          </p:cNvSpPr>
          <p:nvPr>
            <p:ph idx="1" hasCustomPrompt="1"/>
          </p:nvPr>
        </p:nvSpPr>
        <p:spPr>
          <a:xfrm>
            <a:off x="359998"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Content Placeholder 2"/>
          <p:cNvSpPr>
            <a:spLocks noGrp="1"/>
          </p:cNvSpPr>
          <p:nvPr>
            <p:ph idx="14" hasCustomPrompt="1"/>
          </p:nvPr>
        </p:nvSpPr>
        <p:spPr>
          <a:xfrm>
            <a:off x="3275192"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p:cNvSpPr>
            <a:spLocks noGrp="1"/>
          </p:cNvSpPr>
          <p:nvPr>
            <p:ph idx="15" hasCustomPrompt="1"/>
          </p:nvPr>
        </p:nvSpPr>
        <p:spPr>
          <a:xfrm>
            <a:off x="6190386"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Content Placeholder 2"/>
          <p:cNvSpPr>
            <a:spLocks noGrp="1"/>
          </p:cNvSpPr>
          <p:nvPr>
            <p:ph idx="16" hasCustomPrompt="1"/>
          </p:nvPr>
        </p:nvSpPr>
        <p:spPr>
          <a:xfrm>
            <a:off x="9105580" y="1708150"/>
            <a:ext cx="27144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20" name="Text Placeholder 2"/>
          <p:cNvSpPr>
            <a:spLocks noGrp="1"/>
          </p:cNvSpPr>
          <p:nvPr>
            <p:ph type="body" sz="quarter" idx="18"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21" name="Text Placeholder 17"/>
          <p:cNvSpPr>
            <a:spLocks noGrp="1"/>
          </p:cNvSpPr>
          <p:nvPr>
            <p:ph type="body" sz="quarter" idx="19"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
        <p:nvSpPr>
          <p:cNvPr id="22"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356184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sub headin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7" name="Text Placeholder 2"/>
          <p:cNvSpPr>
            <a:spLocks noGrp="1"/>
          </p:cNvSpPr>
          <p:nvPr>
            <p:ph type="body" sz="quarter" idx="17" hasCustomPrompt="1"/>
          </p:nvPr>
        </p:nvSpPr>
        <p:spPr>
          <a:xfrm>
            <a:off x="357188" y="909635"/>
            <a:ext cx="11477331" cy="396875"/>
          </a:xfrm>
        </p:spPr>
        <p:txBody>
          <a:bodyPr/>
          <a:lstStyle>
            <a:lvl1pPr>
              <a:defRPr sz="18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9740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Tree>
    <p:extLst>
      <p:ext uri="{BB962C8B-B14F-4D97-AF65-F5344CB8AC3E}">
        <p14:creationId xmlns:p14="http://schemas.microsoft.com/office/powerpoint/2010/main" val="144179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2 x content - no sub heading">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360000" y="1708150"/>
            <a:ext cx="5626800" cy="4003675"/>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35"/>
          <p:cNvSpPr>
            <a:spLocks noGrp="1"/>
          </p:cNvSpPr>
          <p:nvPr>
            <p:ph sz="quarter" idx="14" hasCustomPrompt="1"/>
          </p:nvPr>
        </p:nvSpPr>
        <p:spPr>
          <a:xfrm>
            <a:off x="6191574" y="1708150"/>
            <a:ext cx="5628408" cy="4003676"/>
          </a:xfrm>
        </p:spPr>
        <p:txBody>
          <a:bodyPr>
            <a:noAutofit/>
          </a:bodyPr>
          <a:lstStyle>
            <a:lvl1pPr>
              <a:defRPr sz="1400" b="0">
                <a:solidFill>
                  <a:schemeClr val="tx1"/>
                </a:solidFill>
              </a:defRPr>
            </a:lvl1pPr>
            <a:lvl2pPr>
              <a:spcBef>
                <a:spcPts val="600"/>
              </a:spcBef>
              <a:defRPr sz="1400">
                <a:solidFill>
                  <a:schemeClr val="tx1"/>
                </a:solidFill>
              </a:defRPr>
            </a:lvl2pPr>
            <a:lvl3pPr>
              <a:spcBef>
                <a:spcPts val="600"/>
              </a:spcBef>
              <a:defRPr sz="1400">
                <a:solidFill>
                  <a:schemeClr val="tx1"/>
                </a:solidFill>
              </a:defRPr>
            </a:lvl3pPr>
            <a:lvl4pPr>
              <a:spcBef>
                <a:spcPts val="600"/>
              </a:spcBef>
              <a:defRPr sz="1400">
                <a:solidFill>
                  <a:schemeClr val="tx1"/>
                </a:solidFill>
              </a:defRPr>
            </a:lvl4pPr>
            <a:lvl5pPr>
              <a:spcBef>
                <a:spcPts val="600"/>
              </a:spcBef>
              <a:defRPr sz="14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6"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12"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43474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9999" y="430717"/>
            <a:ext cx="11466875" cy="404119"/>
          </a:xfrm>
          <a:prstGeom prst="rect">
            <a:avLst/>
          </a:prstGeom>
        </p:spPr>
        <p:txBody>
          <a:bodyPr vert="horz" lIns="0" tIns="0" rIns="0" bIns="0" rtlCol="0" anchor="t">
            <a:noAutofit/>
          </a:bodyPr>
          <a:lstStyle>
            <a:lvl1pPr>
              <a:defRPr/>
            </a:lvl1pPr>
          </a:lstStyle>
          <a:p>
            <a:r>
              <a:rPr lang="en-GB" dirty="0"/>
              <a:t>Click to edit master title style</a:t>
            </a:r>
          </a:p>
        </p:txBody>
      </p:sp>
      <p:sp>
        <p:nvSpPr>
          <p:cNvPr id="11"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sp>
        <p:nvSpPr>
          <p:cNvPr id="7" name="Text Placeholder 2"/>
          <p:cNvSpPr>
            <a:spLocks noGrp="1"/>
          </p:cNvSpPr>
          <p:nvPr>
            <p:ph type="body" sz="quarter" idx="17" hasCustomPrompt="1"/>
          </p:nvPr>
        </p:nvSpPr>
        <p:spPr>
          <a:xfrm>
            <a:off x="357188" y="909635"/>
            <a:ext cx="11477331" cy="396875"/>
          </a:xfrm>
        </p:spPr>
        <p:txBody>
          <a:bodyPr/>
          <a:lstStyle>
            <a:lvl1pPr>
              <a:defRPr sz="2200"/>
            </a:lvl1pPr>
          </a:lstStyle>
          <a:p>
            <a:pPr lvl="0"/>
            <a:r>
              <a:rPr lang="en-GB" dirty="0"/>
              <a:t>Click to edit master text styles</a:t>
            </a:r>
          </a:p>
        </p:txBody>
      </p:sp>
      <p:sp>
        <p:nvSpPr>
          <p:cNvPr id="9" name="Text Placeholder 17"/>
          <p:cNvSpPr>
            <a:spLocks noGrp="1"/>
          </p:cNvSpPr>
          <p:nvPr>
            <p:ph type="body" sz="quarter" idx="18" hasCustomPrompt="1"/>
          </p:nvPr>
        </p:nvSpPr>
        <p:spPr>
          <a:xfrm>
            <a:off x="6096000" y="6393509"/>
            <a:ext cx="4670778" cy="197792"/>
          </a:xfrm>
        </p:spPr>
        <p:txBody>
          <a:bodyPr anchor="ctr">
            <a:noAutofit/>
          </a:bodyPr>
          <a:lstStyle>
            <a:lvl1pPr>
              <a:spcBef>
                <a:spcPts val="600"/>
              </a:spcBef>
              <a:defRPr sz="800">
                <a:solidFill>
                  <a:schemeClr val="tx1"/>
                </a:solidFill>
              </a:defRPr>
            </a:lvl1pPr>
          </a:lstStyle>
          <a:p>
            <a:pPr lvl="0"/>
            <a:r>
              <a:rPr lang="en-US" dirty="0"/>
              <a:t>Click to add footer text</a:t>
            </a:r>
          </a:p>
        </p:txBody>
      </p:sp>
    </p:spTree>
    <p:extLst>
      <p:ext uri="{BB962C8B-B14F-4D97-AF65-F5344CB8AC3E}">
        <p14:creationId xmlns:p14="http://schemas.microsoft.com/office/powerpoint/2010/main" val="335818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white)">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xmlns="" id="{CF21C2D3-553F-E84E-93E4-E27A8917FE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702" y="534372"/>
            <a:ext cx="3906000" cy="440821"/>
          </a:xfrm>
          <a:prstGeom prst="rect">
            <a:avLst/>
          </a:prstGeom>
        </p:spPr>
      </p:pic>
      <p:sp>
        <p:nvSpPr>
          <p:cNvPr id="2" name="Title 1"/>
          <p:cNvSpPr>
            <a:spLocks noGrp="1"/>
          </p:cNvSpPr>
          <p:nvPr>
            <p:ph type="ctrTitle" hasCustomPrompt="1"/>
          </p:nvPr>
        </p:nvSpPr>
        <p:spPr>
          <a:xfrm>
            <a:off x="367200" y="1138238"/>
            <a:ext cx="4665663" cy="1787237"/>
          </a:xfrm>
          <a:prstGeom prst="rect">
            <a:avLst/>
          </a:prstGeom>
        </p:spPr>
        <p:txBody>
          <a:bodyPr anchor="b">
            <a:noAutofit/>
          </a:bodyPr>
          <a:lstStyle>
            <a:lvl1pPr algn="l">
              <a:defRPr sz="2400" b="1">
                <a:solidFill>
                  <a:schemeClr val="tx1"/>
                </a:solidFill>
              </a:defRPr>
            </a:lvl1pPr>
          </a:lstStyle>
          <a:p>
            <a:r>
              <a:rPr lang="en-GB" dirty="0"/>
              <a:t>Click to edit master title style</a:t>
            </a:r>
          </a:p>
        </p:txBody>
      </p:sp>
      <p:sp>
        <p:nvSpPr>
          <p:cNvPr id="3" name="Subtitle 2"/>
          <p:cNvSpPr>
            <a:spLocks noGrp="1"/>
          </p:cNvSpPr>
          <p:nvPr>
            <p:ph type="subTitle" idx="1" hasCustomPrompt="1"/>
          </p:nvPr>
        </p:nvSpPr>
        <p:spPr>
          <a:xfrm>
            <a:off x="367200"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288566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white)">
    <p:bg>
      <p:bgPr>
        <a:solidFill>
          <a:schemeClr val="bg1"/>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tx1"/>
                </a:solidFill>
              </a:defRPr>
            </a:lvl1pPr>
          </a:lstStyle>
          <a:p>
            <a:r>
              <a:rPr lang="sv-SE"/>
              <a:t>Klicka på ikonen för att lägga till en bild</a:t>
            </a:r>
            <a:endParaRPr lang="en-GB" dirty="0"/>
          </a:p>
        </p:txBody>
      </p:sp>
      <p:sp>
        <p:nvSpPr>
          <p:cNvPr id="2"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chemeClr val="tx1"/>
                </a:solidFill>
              </a:defRPr>
            </a:lvl1pPr>
          </a:lstStyle>
          <a:p>
            <a:r>
              <a:rPr lang="en-GB" dirty="0"/>
              <a:t>Click to edit master title style</a:t>
            </a:r>
          </a:p>
        </p:txBody>
      </p:sp>
      <p:sp>
        <p:nvSpPr>
          <p:cNvPr id="3"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Bildobjekt 6">
            <a:extLst>
              <a:ext uri="{FF2B5EF4-FFF2-40B4-BE49-F238E27FC236}">
                <a16:creationId xmlns:a16="http://schemas.microsoft.com/office/drawing/2014/main" xmlns="" id="{26D364D1-73DF-9B4D-9F5C-B6D4F4D3AE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702" y="534372"/>
            <a:ext cx="3906000" cy="440821"/>
          </a:xfrm>
          <a:prstGeom prst="rect">
            <a:avLst/>
          </a:prstGeom>
        </p:spPr>
      </p:pic>
    </p:spTree>
    <p:extLst>
      <p:ext uri="{BB962C8B-B14F-4D97-AF65-F5344CB8AC3E}">
        <p14:creationId xmlns:p14="http://schemas.microsoft.com/office/powerpoint/2010/main" val="192824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3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62800" y="1138238"/>
            <a:ext cx="4665663" cy="1787237"/>
          </a:xfrm>
          <a:prstGeom prst="rect">
            <a:avLst/>
          </a:prstGeom>
        </p:spPr>
        <p:txBody>
          <a:bodyPr anchor="b">
            <a:noAutofit/>
          </a:bodyPr>
          <a:lstStyle>
            <a:lvl1pPr algn="l">
              <a:defRPr sz="2400" b="1">
                <a:solidFill>
                  <a:schemeClr val="tx1"/>
                </a:solidFill>
              </a:defRPr>
            </a:lvl1pPr>
          </a:lstStyle>
          <a:p>
            <a:r>
              <a:rPr lang="en-GB" dirty="0"/>
              <a:t>Click to edit master title style</a:t>
            </a:r>
          </a:p>
        </p:txBody>
      </p:sp>
      <p:sp>
        <p:nvSpPr>
          <p:cNvPr id="3" name="Subtitle 2"/>
          <p:cNvSpPr>
            <a:spLocks noGrp="1"/>
          </p:cNvSpPr>
          <p:nvPr>
            <p:ph type="subTitle" idx="1" hasCustomPrompt="1"/>
          </p:nvPr>
        </p:nvSpPr>
        <p:spPr>
          <a:xfrm>
            <a:off x="7162800" y="3146902"/>
            <a:ext cx="4665663" cy="1882298"/>
          </a:xfrm>
          <a:prstGeom prst="rect">
            <a:avLst/>
          </a:prstGeom>
        </p:spPr>
        <p:txBody>
          <a:bodyPr anchor="t">
            <a:noAutofit/>
          </a:bodyPr>
          <a:lstStyle>
            <a:lvl1pPr marL="0" indent="0" algn="l">
              <a:spcBef>
                <a:spcPts val="600"/>
              </a:spcBef>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6" name="Bildobjekt 5">
            <a:extLst>
              <a:ext uri="{FF2B5EF4-FFF2-40B4-BE49-F238E27FC236}">
                <a16:creationId xmlns:a16="http://schemas.microsoft.com/office/drawing/2014/main" xmlns="" id="{2F804D0C-22F2-244C-BCB9-089DFBEF98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1702" y="534372"/>
            <a:ext cx="3906000" cy="440821"/>
          </a:xfrm>
          <a:prstGeom prst="rect">
            <a:avLst/>
          </a:prstGeom>
        </p:spPr>
      </p:pic>
    </p:spTree>
    <p:extLst>
      <p:ext uri="{BB962C8B-B14F-4D97-AF65-F5344CB8AC3E}">
        <p14:creationId xmlns:p14="http://schemas.microsoft.com/office/powerpoint/2010/main" val="228649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1 (black)">
    <p:bg>
      <p:bgPr>
        <a:solidFill>
          <a:srgbClr val="000000"/>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xmlns="" id="{B70574D2-B4F3-2045-AAA9-4F74DCE95A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814" y="534478"/>
            <a:ext cx="4179600" cy="471698"/>
          </a:xfrm>
          <a:prstGeom prst="rect">
            <a:avLst/>
          </a:prstGeom>
        </p:spPr>
      </p:pic>
      <p:sp>
        <p:nvSpPr>
          <p:cNvPr id="7" name="Title 1"/>
          <p:cNvSpPr>
            <a:spLocks noGrp="1"/>
          </p:cNvSpPr>
          <p:nvPr>
            <p:ph type="ctrTitle" hasCustomPrompt="1"/>
          </p:nvPr>
        </p:nvSpPr>
        <p:spPr>
          <a:xfrm>
            <a:off x="367200" y="1138238"/>
            <a:ext cx="4666800" cy="1789200"/>
          </a:xfrm>
          <a:prstGeom prst="rect">
            <a:avLst/>
          </a:prstGeom>
        </p:spPr>
        <p:txBody>
          <a:bodyPr anchor="b">
            <a:noAutofit/>
          </a:bodyPr>
          <a:lstStyle>
            <a:lvl1pPr algn="l">
              <a:defRPr sz="2400" b="1">
                <a:solidFill>
                  <a:schemeClr val="bg1"/>
                </a:solidFill>
              </a:defRPr>
            </a:lvl1pPr>
          </a:lstStyle>
          <a:p>
            <a:r>
              <a:rPr lang="en-GB" dirty="0"/>
              <a:t>Click to edit master title style</a:t>
            </a:r>
          </a:p>
        </p:txBody>
      </p:sp>
      <p:sp>
        <p:nvSpPr>
          <p:cNvPr id="8" name="Subtitle 2"/>
          <p:cNvSpPr>
            <a:spLocks noGrp="1"/>
          </p:cNvSpPr>
          <p:nvPr>
            <p:ph type="subTitle" idx="1" hasCustomPrompt="1"/>
          </p:nvPr>
        </p:nvSpPr>
        <p:spPr>
          <a:xfrm>
            <a:off x="367200" y="3147038"/>
            <a:ext cx="4666800" cy="1882800"/>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Tree>
    <p:extLst>
      <p:ext uri="{BB962C8B-B14F-4D97-AF65-F5344CB8AC3E}">
        <p14:creationId xmlns:p14="http://schemas.microsoft.com/office/powerpoint/2010/main" val="222181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black)">
    <p:bg>
      <p:bgPr>
        <a:solidFill>
          <a:srgbClr val="000000"/>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3"/>
          </p:nvPr>
        </p:nvSpPr>
        <p:spPr>
          <a:xfrm>
            <a:off x="-6650" y="857"/>
            <a:ext cx="12200176" cy="6857143"/>
          </a:xfrm>
          <a:prstGeom prst="rect">
            <a:avLst/>
          </a:prstGeom>
        </p:spPr>
        <p:txBody>
          <a:bodyPr anchor="ctr"/>
          <a:lstStyle>
            <a:lvl1pPr algn="ctr">
              <a:defRPr>
                <a:solidFill>
                  <a:schemeClr val="bg1"/>
                </a:solidFill>
              </a:defRPr>
            </a:lvl1pPr>
          </a:lstStyle>
          <a:p>
            <a:r>
              <a:rPr lang="sv-SE"/>
              <a:t>Klicka på ikonen för att lägga till en bild</a:t>
            </a:r>
            <a:endParaRPr lang="en-GB" dirty="0"/>
          </a:p>
        </p:txBody>
      </p:sp>
      <p:sp>
        <p:nvSpPr>
          <p:cNvPr id="8" name="Title 1"/>
          <p:cNvSpPr>
            <a:spLocks noGrp="1"/>
          </p:cNvSpPr>
          <p:nvPr>
            <p:ph type="ctrTitle" hasCustomPrompt="1"/>
          </p:nvPr>
        </p:nvSpPr>
        <p:spPr>
          <a:xfrm>
            <a:off x="360000" y="3846097"/>
            <a:ext cx="11466875" cy="1143000"/>
          </a:xfrm>
          <a:prstGeom prst="rect">
            <a:avLst/>
          </a:prstGeom>
        </p:spPr>
        <p:txBody>
          <a:bodyPr anchor="b">
            <a:noAutofit/>
          </a:bodyPr>
          <a:lstStyle>
            <a:lvl1pPr algn="l">
              <a:defRPr sz="2400" b="1">
                <a:solidFill>
                  <a:schemeClr val="bg1"/>
                </a:solidFill>
              </a:defRPr>
            </a:lvl1pPr>
          </a:lstStyle>
          <a:p>
            <a:r>
              <a:rPr lang="en-GB" dirty="0"/>
              <a:t>Click to edit master title style</a:t>
            </a:r>
          </a:p>
        </p:txBody>
      </p:sp>
      <p:sp>
        <p:nvSpPr>
          <p:cNvPr id="9" name="Subtitle 2"/>
          <p:cNvSpPr>
            <a:spLocks noGrp="1"/>
          </p:cNvSpPr>
          <p:nvPr>
            <p:ph type="subTitle" idx="1" hasCustomPrompt="1"/>
          </p:nvPr>
        </p:nvSpPr>
        <p:spPr>
          <a:xfrm>
            <a:off x="360000" y="4989097"/>
            <a:ext cx="11466875" cy="1125748"/>
          </a:xfrm>
          <a:prstGeom prst="rect">
            <a:avLst/>
          </a:prstGeom>
        </p:spPr>
        <p:txBody>
          <a:bodyPr anchor="t">
            <a:noAutofit/>
          </a:bodyPr>
          <a:lstStyle>
            <a:lvl1pPr marL="0" indent="0" algn="l">
              <a:spcBef>
                <a:spcPts val="20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Bildobjekt 6">
            <a:extLst>
              <a:ext uri="{FF2B5EF4-FFF2-40B4-BE49-F238E27FC236}">
                <a16:creationId xmlns:a16="http://schemas.microsoft.com/office/drawing/2014/main" xmlns="" id="{F3C713B7-6390-6E4F-94EC-391D341E8B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814" y="534478"/>
            <a:ext cx="4179600" cy="471698"/>
          </a:xfrm>
          <a:prstGeom prst="rect">
            <a:avLst/>
          </a:prstGeom>
        </p:spPr>
      </p:pic>
    </p:spTree>
    <p:extLst>
      <p:ext uri="{BB962C8B-B14F-4D97-AF65-F5344CB8AC3E}">
        <p14:creationId xmlns:p14="http://schemas.microsoft.com/office/powerpoint/2010/main" val="19763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3 (black)">
    <p:bg>
      <p:bgPr>
        <a:solidFill>
          <a:srgbClr val="000000"/>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7162800" y="1138238"/>
            <a:ext cx="4665663" cy="1787237"/>
          </a:xfrm>
          <a:prstGeom prst="rect">
            <a:avLst/>
          </a:prstGeom>
        </p:spPr>
        <p:txBody>
          <a:bodyPr anchor="b">
            <a:noAutofit/>
          </a:bodyPr>
          <a:lstStyle>
            <a:lvl1pPr algn="l">
              <a:defRPr sz="2400" b="1">
                <a:solidFill>
                  <a:schemeClr val="bg1"/>
                </a:solidFill>
              </a:defRPr>
            </a:lvl1pPr>
          </a:lstStyle>
          <a:p>
            <a:r>
              <a:rPr lang="en-GB" dirty="0"/>
              <a:t>Click to edit master title style</a:t>
            </a:r>
          </a:p>
        </p:txBody>
      </p:sp>
      <p:sp>
        <p:nvSpPr>
          <p:cNvPr id="9" name="Subtitle 2"/>
          <p:cNvSpPr>
            <a:spLocks noGrp="1"/>
          </p:cNvSpPr>
          <p:nvPr>
            <p:ph type="subTitle" idx="1" hasCustomPrompt="1"/>
          </p:nvPr>
        </p:nvSpPr>
        <p:spPr>
          <a:xfrm>
            <a:off x="7162800" y="3146902"/>
            <a:ext cx="4665663" cy="1882298"/>
          </a:xfrm>
          <a:prstGeom prst="rect">
            <a:avLst/>
          </a:prstGeom>
        </p:spPr>
        <p:txBody>
          <a:bodyPr anchor="t">
            <a:noAutofit/>
          </a:bodyPr>
          <a:lstStyle>
            <a:lvl1pPr marL="0" indent="0" algn="l">
              <a:spcBef>
                <a:spcPts val="600"/>
              </a:spcBef>
              <a:buNone/>
              <a:defRPr sz="22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pic>
        <p:nvPicPr>
          <p:cNvPr id="7" name="Bildobjekt 6">
            <a:extLst>
              <a:ext uri="{FF2B5EF4-FFF2-40B4-BE49-F238E27FC236}">
                <a16:creationId xmlns:a16="http://schemas.microsoft.com/office/drawing/2014/main" xmlns="" id="{855D3100-F135-DC47-9753-3E0542EB6E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814" y="534478"/>
            <a:ext cx="4179600" cy="471698"/>
          </a:xfrm>
          <a:prstGeom prst="rect">
            <a:avLst/>
          </a:prstGeom>
        </p:spPr>
      </p:pic>
    </p:spTree>
    <p:extLst>
      <p:ext uri="{BB962C8B-B14F-4D97-AF65-F5344CB8AC3E}">
        <p14:creationId xmlns:p14="http://schemas.microsoft.com/office/powerpoint/2010/main" val="168283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5" hasCustomPrompt="1"/>
          </p:nvPr>
        </p:nvSpPr>
        <p:spPr>
          <a:xfrm>
            <a:off x="360362" y="2984855"/>
            <a:ext cx="11466511" cy="1585557"/>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GB" dirty="0"/>
              <a:t>Click to edit master text styles</a:t>
            </a:r>
          </a:p>
          <a:p>
            <a:pPr lvl="1"/>
            <a:r>
              <a:rPr lang="en-GB" dirty="0"/>
              <a:t>Second level</a:t>
            </a:r>
          </a:p>
        </p:txBody>
      </p:sp>
      <p:sp>
        <p:nvSpPr>
          <p:cNvPr id="5" name="Text Placeholder 2"/>
          <p:cNvSpPr>
            <a:spLocks noGrp="1"/>
          </p:cNvSpPr>
          <p:nvPr>
            <p:ph type="body" sz="quarter" idx="16" hasCustomPrompt="1"/>
          </p:nvPr>
        </p:nvSpPr>
        <p:spPr>
          <a:xfrm>
            <a:off x="359999" y="2564672"/>
            <a:ext cx="976676" cy="411163"/>
          </a:xfrm>
          <a:prstGeom prst="rect">
            <a:avLst/>
          </a:prstGeom>
        </p:spPr>
        <p:txBody>
          <a:bodyPr anchor="t"/>
          <a:lstStyle>
            <a:lvl1pPr algn="l">
              <a:spcBef>
                <a:spcPts val="200"/>
              </a:spcBef>
              <a:defRPr sz="2400" b="1">
                <a:solidFill>
                  <a:schemeClr val="tx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27975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bg>
      <p:bgPr>
        <a:solidFill>
          <a:srgbClr val="000000"/>
        </a:solid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5" hasCustomPrompt="1"/>
          </p:nvPr>
        </p:nvSpPr>
        <p:spPr>
          <a:xfrm>
            <a:off x="359998" y="2984855"/>
            <a:ext cx="11468465" cy="1585557"/>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bg1"/>
                </a:solidFill>
              </a:defRPr>
            </a:lvl2pPr>
          </a:lstStyle>
          <a:p>
            <a:pPr lvl="0"/>
            <a:r>
              <a:rPr lang="en-GB" dirty="0"/>
              <a:t>Click to edit master text styles</a:t>
            </a:r>
          </a:p>
          <a:p>
            <a:pPr lvl="1"/>
            <a:r>
              <a:rPr lang="en-GB" dirty="0"/>
              <a:t>Second level</a:t>
            </a:r>
          </a:p>
        </p:txBody>
      </p:sp>
      <p:sp>
        <p:nvSpPr>
          <p:cNvPr id="7" name="Text Placeholder 2"/>
          <p:cNvSpPr>
            <a:spLocks noGrp="1"/>
          </p:cNvSpPr>
          <p:nvPr>
            <p:ph type="body" sz="quarter" idx="16" hasCustomPrompt="1"/>
          </p:nvPr>
        </p:nvSpPr>
        <p:spPr>
          <a:xfrm>
            <a:off x="360363" y="2564672"/>
            <a:ext cx="976312" cy="411163"/>
          </a:xfrm>
          <a:prstGeom prst="rect">
            <a:avLst/>
          </a:prstGeom>
        </p:spPr>
        <p:txBody>
          <a:bodyPr anchor="t"/>
          <a:lstStyle>
            <a:lvl1pPr algn="l">
              <a:spcBef>
                <a:spcPts val="200"/>
              </a:spcBef>
              <a:defRPr sz="2400" b="1">
                <a:solidFill>
                  <a:schemeClr val="bg1"/>
                </a:solidFill>
              </a:defRPr>
            </a:lvl1pPr>
            <a:lvl2pPr marL="0" indent="0" algn="l">
              <a:spcBef>
                <a:spcPts val="200"/>
              </a:spcBef>
              <a:buNone/>
              <a:defRPr sz="2200" b="0">
                <a:solidFill>
                  <a:schemeClr val="tx1"/>
                </a:solidFill>
              </a:defRPr>
            </a:lvl2pPr>
          </a:lstStyle>
          <a:p>
            <a:pPr lvl="0"/>
            <a:r>
              <a:rPr lang="en-US" dirty="0"/>
              <a:t>No.</a:t>
            </a:r>
          </a:p>
        </p:txBody>
      </p:sp>
    </p:spTree>
    <p:extLst>
      <p:ext uri="{BB962C8B-B14F-4D97-AF65-F5344CB8AC3E}">
        <p14:creationId xmlns:p14="http://schemas.microsoft.com/office/powerpoint/2010/main" val="26750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xmlns="" id="{260498E8-7DBD-1648-95E7-3E2ECB0B9B41}"/>
              </a:ext>
            </a:extLst>
          </p:cNvPr>
          <p:cNvSpPr>
            <a:spLocks noGrp="1"/>
          </p:cNvSpPr>
          <p:nvPr>
            <p:ph type="body" idx="1"/>
          </p:nvPr>
        </p:nvSpPr>
        <p:spPr>
          <a:xfrm>
            <a:off x="863252"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rubrik 6">
            <a:extLst>
              <a:ext uri="{FF2B5EF4-FFF2-40B4-BE49-F238E27FC236}">
                <a16:creationId xmlns:a16="http://schemas.microsoft.com/office/drawing/2014/main" xmlns="" id="{348BEFDA-5A4B-CA4D-801D-20C22CD58D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84263324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29" userDrawn="1">
          <p15:clr>
            <a:srgbClr val="F26B43"/>
          </p15:clr>
        </p15:guide>
        <p15:guide id="4" pos="7151" userDrawn="1">
          <p15:clr>
            <a:srgbClr val="F26B43"/>
          </p15:clr>
        </p15:guide>
        <p15:guide id="5" pos="4021" userDrawn="1">
          <p15:clr>
            <a:srgbClr val="5ACBF0"/>
          </p15:clr>
        </p15:guide>
        <p15:guide id="6" pos="3659" userDrawn="1">
          <p15:clr>
            <a:srgbClr val="5ACBF0"/>
          </p15:clr>
        </p15:guide>
        <p15:guide id="7" pos="2434" userDrawn="1">
          <p15:clr>
            <a:srgbClr val="5ACBF0"/>
          </p15:clr>
        </p15:guide>
        <p15:guide id="8" pos="5223" userDrawn="1">
          <p15:clr>
            <a:srgbClr val="5ACBF0"/>
          </p15:clr>
        </p15:guide>
        <p15:guide id="9" orient="horz" pos="3884" userDrawn="1">
          <p15:clr>
            <a:srgbClr val="547EB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xmlns="" id="{EF50F3C3-FDF5-B948-B411-E2C994A271C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51610" y="6365889"/>
            <a:ext cx="2088000" cy="235646"/>
          </a:xfrm>
          <a:prstGeom prst="rect">
            <a:avLst/>
          </a:prstGeom>
        </p:spPr>
      </p:pic>
      <p:sp>
        <p:nvSpPr>
          <p:cNvPr id="91" name="Title Placeholder 1"/>
          <p:cNvSpPr>
            <a:spLocks noGrp="1"/>
          </p:cNvSpPr>
          <p:nvPr>
            <p:ph type="title"/>
          </p:nvPr>
        </p:nvSpPr>
        <p:spPr>
          <a:xfrm>
            <a:off x="359999" y="430718"/>
            <a:ext cx="11466875" cy="704346"/>
          </a:xfrm>
          <a:prstGeom prst="rect">
            <a:avLst/>
          </a:prstGeom>
        </p:spPr>
        <p:txBody>
          <a:bodyPr vert="horz" lIns="0" tIns="0" rIns="0" bIns="0" rtlCol="0" anchor="t">
            <a:noAutofit/>
          </a:bodyPr>
          <a:lstStyle/>
          <a:p>
            <a:r>
              <a:rPr lang="sv-SE"/>
              <a:t>Klicka här för att ändra mall för rubrikformat</a:t>
            </a:r>
            <a:endParaRPr lang="en-GB" dirty="0"/>
          </a:p>
        </p:txBody>
      </p:sp>
      <p:sp>
        <p:nvSpPr>
          <p:cNvPr id="92" name="Text Placeholder 2"/>
          <p:cNvSpPr>
            <a:spLocks noGrp="1"/>
          </p:cNvSpPr>
          <p:nvPr>
            <p:ph type="body" idx="1"/>
          </p:nvPr>
        </p:nvSpPr>
        <p:spPr>
          <a:xfrm>
            <a:off x="359999" y="1708150"/>
            <a:ext cx="11466875" cy="4003675"/>
          </a:xfrm>
          <a:prstGeom prst="rect">
            <a:avLst/>
          </a:prstGeom>
        </p:spPr>
        <p:txBody>
          <a:bodyPr vert="horz" lIns="0" tIns="0" rIns="0" bIns="0" rtlCol="0">
            <a:noAutofit/>
          </a:bodyPr>
          <a:lstStyle/>
          <a:p>
            <a:pPr lvl="0"/>
            <a:r>
              <a:rPr lang="sv-SE"/>
              <a:t>Redigera format för bakgrundstext
Nivå två
Nivå tre
Nivå fyra
Nivå fem</a:t>
            </a:r>
            <a:endParaRPr lang="en-GB" dirty="0"/>
          </a:p>
        </p:txBody>
      </p:sp>
      <p:sp>
        <p:nvSpPr>
          <p:cNvPr id="93" name="Slide Number Placeholder 5"/>
          <p:cNvSpPr>
            <a:spLocks noGrp="1"/>
          </p:cNvSpPr>
          <p:nvPr>
            <p:ph type="sldNum" sz="quarter" idx="4"/>
          </p:nvPr>
        </p:nvSpPr>
        <p:spPr>
          <a:xfrm>
            <a:off x="10856913" y="6394275"/>
            <a:ext cx="969962" cy="196850"/>
          </a:xfrm>
          <a:prstGeom prst="rect">
            <a:avLst/>
          </a:prstGeom>
        </p:spPr>
        <p:txBody>
          <a:bodyPr vert="horz" lIns="0" tIns="0" rIns="0" bIns="0" rtlCol="0" anchor="ctr"/>
          <a:lstStyle>
            <a:lvl1pPr algn="r">
              <a:defRPr sz="1000">
                <a:solidFill>
                  <a:schemeClr val="tx1"/>
                </a:solidFill>
              </a:defRPr>
            </a:lvl1pPr>
          </a:lstStyle>
          <a:p>
            <a:fld id="{4034BEE3-566C-4068-A777-C3A4762E861B}" type="slidenum">
              <a:rPr lang="en-GB" smtClean="0">
                <a:solidFill>
                  <a:srgbClr val="717171"/>
                </a:solidFill>
              </a:rPr>
              <a:pPr/>
              <a:t>‹#›</a:t>
            </a:fld>
            <a:endParaRPr lang="en-GB" dirty="0">
              <a:solidFill>
                <a:srgbClr val="717171"/>
              </a:solidFill>
            </a:endParaRPr>
          </a:p>
        </p:txBody>
      </p:sp>
      <p:cxnSp>
        <p:nvCxnSpPr>
          <p:cNvPr id="94" name="Straight Connector 93"/>
          <p:cNvCxnSpPr/>
          <p:nvPr/>
        </p:nvCxnSpPr>
        <p:spPr>
          <a:xfrm>
            <a:off x="0" y="6124991"/>
            <a:ext cx="12193200" cy="0"/>
          </a:xfrm>
          <a:prstGeom prst="line">
            <a:avLst/>
          </a:prstGeom>
          <a:ln w="190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grpSp>
        <p:nvGrpSpPr>
          <p:cNvPr id="2" name="Group 1"/>
          <p:cNvGrpSpPr/>
          <p:nvPr userDrawn="1"/>
        </p:nvGrpSpPr>
        <p:grpSpPr>
          <a:xfrm>
            <a:off x="-1143000" y="-600255"/>
            <a:ext cx="13680281" cy="6720255"/>
            <a:chOff x="-1143000" y="-600255"/>
            <a:chExt cx="13680281" cy="6720255"/>
          </a:xfrm>
        </p:grpSpPr>
        <p:cxnSp>
          <p:nvCxnSpPr>
            <p:cNvPr id="14" name="Straight Connector 13"/>
            <p:cNvCxnSpPr/>
            <p:nvPr userDrawn="1"/>
          </p:nvCxnSpPr>
          <p:spPr>
            <a:xfrm>
              <a:off x="-256200" y="1710267"/>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56200" y="612000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56200" y="342635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6200" y="5714470"/>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51" name="TextBox 50"/>
            <p:cNvSpPr txBox="1"/>
            <p:nvPr userDrawn="1"/>
          </p:nvSpPr>
          <p:spPr>
            <a:xfrm>
              <a:off x="-747711" y="1646156"/>
              <a:ext cx="438671" cy="123111"/>
            </a:xfrm>
            <a:prstGeom prst="rect">
              <a:avLst/>
            </a:prstGeom>
            <a:noFill/>
          </p:spPr>
          <p:txBody>
            <a:bodyPr wrap="square" lIns="0" tIns="0" rIns="0" bIns="0" rtlCol="0">
              <a:spAutoFit/>
            </a:bodyPr>
            <a:lstStyle/>
            <a:p>
              <a:pPr algn="r"/>
              <a:r>
                <a:rPr lang="en-GB" sz="800" dirty="0">
                  <a:solidFill>
                    <a:srgbClr val="717171"/>
                  </a:solidFill>
                </a:rPr>
                <a:t>4.78cm</a:t>
              </a:r>
            </a:p>
          </p:txBody>
        </p:sp>
        <p:sp>
          <p:nvSpPr>
            <p:cNvPr id="54" name="TextBox 53"/>
            <p:cNvSpPr txBox="1"/>
            <p:nvPr userDrawn="1"/>
          </p:nvSpPr>
          <p:spPr>
            <a:xfrm>
              <a:off x="-747711" y="3357884"/>
              <a:ext cx="438671" cy="123111"/>
            </a:xfrm>
            <a:prstGeom prst="rect">
              <a:avLst/>
            </a:prstGeom>
            <a:noFill/>
          </p:spPr>
          <p:txBody>
            <a:bodyPr wrap="square" lIns="0" tIns="0" rIns="0" bIns="0" rtlCol="0">
              <a:spAutoFit/>
            </a:bodyPr>
            <a:lstStyle/>
            <a:p>
              <a:pPr algn="r"/>
              <a:r>
                <a:rPr lang="en-GB" sz="800" dirty="0">
                  <a:solidFill>
                    <a:srgbClr val="717171"/>
                  </a:solidFill>
                </a:rPr>
                <a:t>0 cm</a:t>
              </a:r>
            </a:p>
          </p:txBody>
        </p:sp>
        <p:sp>
          <p:nvSpPr>
            <p:cNvPr id="58" name="TextBox 57"/>
            <p:cNvSpPr txBox="1"/>
            <p:nvPr userDrawn="1"/>
          </p:nvSpPr>
          <p:spPr>
            <a:xfrm>
              <a:off x="-747711" y="5640188"/>
              <a:ext cx="438671" cy="123111"/>
            </a:xfrm>
            <a:prstGeom prst="rect">
              <a:avLst/>
            </a:prstGeom>
            <a:noFill/>
          </p:spPr>
          <p:txBody>
            <a:bodyPr wrap="square" lIns="0" tIns="0" rIns="0" bIns="0" rtlCol="0">
              <a:spAutoFit/>
            </a:bodyPr>
            <a:lstStyle/>
            <a:p>
              <a:pPr algn="r"/>
              <a:r>
                <a:rPr lang="en-GB" sz="800" dirty="0">
                  <a:solidFill>
                    <a:srgbClr val="717171"/>
                  </a:solidFill>
                </a:rPr>
                <a:t>6.35 cm</a:t>
              </a:r>
            </a:p>
          </p:txBody>
        </p:sp>
        <p:sp>
          <p:nvSpPr>
            <p:cNvPr id="60" name="TextBox 59"/>
            <p:cNvSpPr txBox="1"/>
            <p:nvPr userDrawn="1"/>
          </p:nvSpPr>
          <p:spPr>
            <a:xfrm>
              <a:off x="304800" y="-437436"/>
              <a:ext cx="438671" cy="123111"/>
            </a:xfrm>
            <a:prstGeom prst="rect">
              <a:avLst/>
            </a:prstGeom>
            <a:noFill/>
          </p:spPr>
          <p:txBody>
            <a:bodyPr wrap="square" lIns="0" tIns="0" rIns="0" bIns="0" rtlCol="0">
              <a:spAutoFit/>
            </a:bodyPr>
            <a:lstStyle/>
            <a:p>
              <a:r>
                <a:rPr lang="en-GB" sz="800" dirty="0">
                  <a:solidFill>
                    <a:srgbClr val="717171"/>
                  </a:solidFill>
                </a:rPr>
                <a:t>15.93cm</a:t>
              </a:r>
            </a:p>
          </p:txBody>
        </p:sp>
        <p:sp>
          <p:nvSpPr>
            <p:cNvPr id="72" name="TextBox 71"/>
            <p:cNvSpPr txBox="1"/>
            <p:nvPr userDrawn="1"/>
          </p:nvSpPr>
          <p:spPr>
            <a:xfrm>
              <a:off x="11426031" y="-437436"/>
              <a:ext cx="438671" cy="123111"/>
            </a:xfrm>
            <a:prstGeom prst="rect">
              <a:avLst/>
            </a:prstGeom>
            <a:noFill/>
          </p:spPr>
          <p:txBody>
            <a:bodyPr wrap="square" lIns="0" tIns="0" rIns="0" bIns="0" rtlCol="0">
              <a:spAutoFit/>
            </a:bodyPr>
            <a:lstStyle/>
            <a:p>
              <a:pPr algn="r"/>
              <a:r>
                <a:rPr lang="en-GB" sz="800" dirty="0">
                  <a:solidFill>
                    <a:srgbClr val="717171"/>
                  </a:solidFill>
                </a:rPr>
                <a:t>15.92 cm</a:t>
              </a:r>
            </a:p>
          </p:txBody>
        </p:sp>
        <p:cxnSp>
          <p:nvCxnSpPr>
            <p:cNvPr id="5" name="Straight Connector 4"/>
            <p:cNvCxnSpPr/>
            <p:nvPr userDrawn="1"/>
          </p:nvCxnSpPr>
          <p:spPr>
            <a:xfrm>
              <a:off x="361588"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85" name="TextBox 84"/>
            <p:cNvSpPr txBox="1"/>
            <p:nvPr userDrawn="1"/>
          </p:nvSpPr>
          <p:spPr>
            <a:xfrm>
              <a:off x="-1143000" y="5763299"/>
              <a:ext cx="833960" cy="123111"/>
            </a:xfrm>
            <a:prstGeom prst="rect">
              <a:avLst/>
            </a:prstGeom>
            <a:noFill/>
          </p:spPr>
          <p:txBody>
            <a:bodyPr wrap="square" lIns="0" tIns="0" rIns="0" bIns="0" rtlCol="0">
              <a:spAutoFit/>
            </a:bodyPr>
            <a:lstStyle/>
            <a:p>
              <a:pPr algn="r"/>
              <a:r>
                <a:rPr lang="en-GB" sz="800" dirty="0">
                  <a:solidFill>
                    <a:srgbClr val="717171"/>
                  </a:solidFill>
                </a:rPr>
                <a:t>Content Bottom</a:t>
              </a:r>
            </a:p>
          </p:txBody>
        </p:sp>
        <p:sp>
          <p:nvSpPr>
            <p:cNvPr id="86" name="TextBox 85"/>
            <p:cNvSpPr txBox="1"/>
            <p:nvPr userDrawn="1"/>
          </p:nvSpPr>
          <p:spPr>
            <a:xfrm>
              <a:off x="-1143000" y="1769267"/>
              <a:ext cx="833960" cy="123111"/>
            </a:xfrm>
            <a:prstGeom prst="rect">
              <a:avLst/>
            </a:prstGeom>
            <a:noFill/>
          </p:spPr>
          <p:txBody>
            <a:bodyPr wrap="square" lIns="0" tIns="0" rIns="0" bIns="0" rtlCol="0">
              <a:spAutoFit/>
            </a:bodyPr>
            <a:lstStyle/>
            <a:p>
              <a:pPr algn="r"/>
              <a:r>
                <a:rPr lang="en-GB" sz="800" dirty="0">
                  <a:solidFill>
                    <a:srgbClr val="717171"/>
                  </a:solidFill>
                </a:rPr>
                <a:t>Content Top</a:t>
              </a:r>
            </a:p>
          </p:txBody>
        </p:sp>
        <p:sp>
          <p:nvSpPr>
            <p:cNvPr id="88" name="TextBox 87"/>
            <p:cNvSpPr txBox="1"/>
            <p:nvPr userDrawn="1"/>
          </p:nvSpPr>
          <p:spPr>
            <a:xfrm>
              <a:off x="-590537" y="-438330"/>
              <a:ext cx="833960" cy="123111"/>
            </a:xfrm>
            <a:prstGeom prst="rect">
              <a:avLst/>
            </a:prstGeom>
            <a:noFill/>
          </p:spPr>
          <p:txBody>
            <a:bodyPr wrap="square" lIns="0" tIns="0" rIns="0" bIns="0" rtlCol="0">
              <a:spAutoFit/>
            </a:bodyPr>
            <a:lstStyle/>
            <a:p>
              <a:pPr algn="r"/>
              <a:r>
                <a:rPr lang="en-GB" sz="800" dirty="0">
                  <a:solidFill>
                    <a:srgbClr val="717171"/>
                  </a:solidFill>
                </a:rPr>
                <a:t>Left Margin</a:t>
              </a:r>
            </a:p>
          </p:txBody>
        </p:sp>
        <p:sp>
          <p:nvSpPr>
            <p:cNvPr id="89" name="TextBox 88"/>
            <p:cNvSpPr txBox="1"/>
            <p:nvPr userDrawn="1"/>
          </p:nvSpPr>
          <p:spPr>
            <a:xfrm>
              <a:off x="11898039" y="-438330"/>
              <a:ext cx="639242" cy="123111"/>
            </a:xfrm>
            <a:prstGeom prst="rect">
              <a:avLst/>
            </a:prstGeom>
            <a:noFill/>
          </p:spPr>
          <p:txBody>
            <a:bodyPr wrap="square" lIns="0" tIns="0" rIns="0" bIns="0" rtlCol="0">
              <a:spAutoFit/>
            </a:bodyPr>
            <a:lstStyle/>
            <a:p>
              <a:r>
                <a:rPr lang="en-GB" sz="800" dirty="0">
                  <a:solidFill>
                    <a:srgbClr val="717171"/>
                  </a:solidFill>
                </a:rPr>
                <a:t>Right Margin</a:t>
              </a:r>
            </a:p>
          </p:txBody>
        </p:sp>
        <p:cxnSp>
          <p:nvCxnSpPr>
            <p:cNvPr id="98" name="Straight Connector 97"/>
            <p:cNvCxnSpPr/>
            <p:nvPr userDrawn="1"/>
          </p:nvCxnSpPr>
          <p:spPr>
            <a:xfrm>
              <a:off x="6096000" y="-363357"/>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99" name="TextBox 98"/>
            <p:cNvSpPr txBox="1"/>
            <p:nvPr userDrawn="1"/>
          </p:nvSpPr>
          <p:spPr>
            <a:xfrm>
              <a:off x="5914719" y="-600255"/>
              <a:ext cx="362256" cy="246221"/>
            </a:xfrm>
            <a:prstGeom prst="rect">
              <a:avLst/>
            </a:prstGeom>
            <a:noFill/>
          </p:spPr>
          <p:txBody>
            <a:bodyPr wrap="square" lIns="0" tIns="0" rIns="0" bIns="0" rtlCol="0">
              <a:spAutoFit/>
            </a:bodyPr>
            <a:lstStyle/>
            <a:p>
              <a:pPr algn="ctr"/>
              <a:r>
                <a:rPr lang="en-GB" sz="800" dirty="0">
                  <a:solidFill>
                    <a:srgbClr val="717171"/>
                  </a:solidFill>
                </a:rPr>
                <a:t>Middle </a:t>
              </a:r>
              <a:br>
                <a:rPr lang="en-GB" sz="800" dirty="0">
                  <a:solidFill>
                    <a:srgbClr val="717171"/>
                  </a:solidFill>
                </a:rPr>
              </a:br>
              <a:r>
                <a:rPr lang="en-GB" sz="800" dirty="0">
                  <a:solidFill>
                    <a:srgbClr val="717171"/>
                  </a:solidFill>
                </a:rPr>
                <a:t>0cm </a:t>
              </a:r>
            </a:p>
          </p:txBody>
        </p:sp>
        <p:sp>
          <p:nvSpPr>
            <p:cNvPr id="101" name="TextBox 100"/>
            <p:cNvSpPr txBox="1"/>
            <p:nvPr userDrawn="1"/>
          </p:nvSpPr>
          <p:spPr>
            <a:xfrm>
              <a:off x="5636264" y="-208836"/>
              <a:ext cx="362256" cy="123111"/>
            </a:xfrm>
            <a:prstGeom prst="rect">
              <a:avLst/>
            </a:prstGeom>
            <a:noFill/>
          </p:spPr>
          <p:txBody>
            <a:bodyPr wrap="square" lIns="0" tIns="0" rIns="0" bIns="0" rtlCol="0">
              <a:spAutoFit/>
            </a:bodyPr>
            <a:lstStyle/>
            <a:p>
              <a:pPr algn="ctr"/>
              <a:r>
                <a:rPr lang="en-GB" sz="800" dirty="0">
                  <a:solidFill>
                    <a:srgbClr val="717171"/>
                  </a:solidFill>
                </a:rPr>
                <a:t>0.26cm</a:t>
              </a:r>
            </a:p>
          </p:txBody>
        </p:sp>
        <p:cxnSp>
          <p:nvCxnSpPr>
            <p:cNvPr id="104" name="Straight Connector 103"/>
            <p:cNvCxnSpPr/>
            <p:nvPr userDrawn="1"/>
          </p:nvCxnSpPr>
          <p:spPr>
            <a:xfrm>
              <a:off x="6000389"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190362"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userDrawn="1"/>
          </p:nvSpPr>
          <p:spPr>
            <a:xfrm>
              <a:off x="6191102" y="-208836"/>
              <a:ext cx="362256" cy="123111"/>
            </a:xfrm>
            <a:prstGeom prst="rect">
              <a:avLst/>
            </a:prstGeom>
            <a:noFill/>
          </p:spPr>
          <p:txBody>
            <a:bodyPr wrap="square" lIns="0" tIns="0" rIns="0" bIns="0" rtlCol="0">
              <a:spAutoFit/>
            </a:bodyPr>
            <a:lstStyle/>
            <a:p>
              <a:pPr algn="ctr"/>
              <a:r>
                <a:rPr lang="en-GB" sz="800" dirty="0">
                  <a:solidFill>
                    <a:srgbClr val="717171"/>
                  </a:solidFill>
                </a:rPr>
                <a:t>0.26cm</a:t>
              </a:r>
            </a:p>
          </p:txBody>
        </p:sp>
        <p:cxnSp>
          <p:nvCxnSpPr>
            <p:cNvPr id="107" name="Straight Connector 106"/>
            <p:cNvCxnSpPr/>
            <p:nvPr userDrawn="1"/>
          </p:nvCxnSpPr>
          <p:spPr>
            <a:xfrm>
              <a:off x="11826875" y="-265725"/>
              <a:ext cx="0" cy="180000"/>
            </a:xfrm>
            <a:prstGeom prst="line">
              <a:avLst/>
            </a:prstGeom>
            <a:ln w="6350">
              <a:gradFill>
                <a:gsLst>
                  <a:gs pos="0">
                    <a:srgbClr val="F2DA64"/>
                  </a:gs>
                  <a:gs pos="18000">
                    <a:srgbClr val="A27700"/>
                  </a:gs>
                  <a:gs pos="71000">
                    <a:srgbClr val="D7B446"/>
                  </a:gs>
                  <a:gs pos="51000">
                    <a:srgbClr val="F2DA64"/>
                  </a:gs>
                  <a:gs pos="100000">
                    <a:srgbClr val="9870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256200" y="430824"/>
              <a:ext cx="180000" cy="0"/>
            </a:xfrm>
            <a:prstGeom prst="line">
              <a:avLst/>
            </a:prstGeom>
            <a:ln w="6350">
              <a:gradFill>
                <a:gsLst>
                  <a:gs pos="0">
                    <a:srgbClr val="F2DA64"/>
                  </a:gs>
                  <a:gs pos="18000">
                    <a:srgbClr val="A27700"/>
                  </a:gs>
                  <a:gs pos="71000">
                    <a:srgbClr val="D7B446"/>
                  </a:gs>
                  <a:gs pos="51000">
                    <a:srgbClr val="F2DA64"/>
                  </a:gs>
                  <a:gs pos="100000">
                    <a:srgbClr val="987000"/>
                  </a:gs>
                </a:gsLst>
                <a:lin ang="0" scaled="0"/>
              </a:gra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userDrawn="1"/>
          </p:nvSpPr>
          <p:spPr>
            <a:xfrm>
              <a:off x="-747711" y="404813"/>
              <a:ext cx="438671" cy="123111"/>
            </a:xfrm>
            <a:prstGeom prst="rect">
              <a:avLst/>
            </a:prstGeom>
            <a:noFill/>
          </p:spPr>
          <p:txBody>
            <a:bodyPr wrap="square" lIns="0" tIns="0" rIns="0" bIns="0" rtlCol="0">
              <a:spAutoFit/>
            </a:bodyPr>
            <a:lstStyle/>
            <a:p>
              <a:pPr algn="r"/>
              <a:r>
                <a:rPr lang="en-GB" sz="800" dirty="0">
                  <a:solidFill>
                    <a:srgbClr val="717171"/>
                  </a:solidFill>
                </a:rPr>
                <a:t>8.33cm</a:t>
              </a:r>
            </a:p>
          </p:txBody>
        </p:sp>
        <p:sp>
          <p:nvSpPr>
            <p:cNvPr id="110" name="TextBox 109"/>
            <p:cNvSpPr txBox="1"/>
            <p:nvPr userDrawn="1"/>
          </p:nvSpPr>
          <p:spPr>
            <a:xfrm>
              <a:off x="-1143000" y="527924"/>
              <a:ext cx="833960" cy="123111"/>
            </a:xfrm>
            <a:prstGeom prst="rect">
              <a:avLst/>
            </a:prstGeom>
            <a:noFill/>
          </p:spPr>
          <p:txBody>
            <a:bodyPr wrap="square" lIns="0" tIns="0" rIns="0" bIns="0" rtlCol="0">
              <a:spAutoFit/>
            </a:bodyPr>
            <a:lstStyle/>
            <a:p>
              <a:pPr algn="r"/>
              <a:r>
                <a:rPr lang="en-GB" sz="800" dirty="0">
                  <a:solidFill>
                    <a:srgbClr val="717171"/>
                  </a:solidFill>
                </a:rPr>
                <a:t>Title Top</a:t>
              </a:r>
            </a:p>
          </p:txBody>
        </p:sp>
      </p:grpSp>
    </p:spTree>
    <p:extLst>
      <p:ext uri="{BB962C8B-B14F-4D97-AF65-F5344CB8AC3E}">
        <p14:creationId xmlns:p14="http://schemas.microsoft.com/office/powerpoint/2010/main" val="94501600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00000"/>
        </a:lnSpc>
        <a:spcBef>
          <a:spcPts val="600"/>
        </a:spcBef>
        <a:buNone/>
        <a:defRPr sz="2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400" kern="1200">
          <a:solidFill>
            <a:schemeClr val="tx1"/>
          </a:solidFill>
          <a:latin typeface="+mn-lt"/>
          <a:ea typeface="+mn-ea"/>
          <a:cs typeface="+mn-cs"/>
        </a:defRPr>
      </a:lvl1pPr>
      <a:lvl2pPr marL="18097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2pPr>
      <a:lvl3pPr marL="361950"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3pPr>
      <a:lvl4pPr marL="542925" indent="-180975"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4pPr>
      <a:lvl5pPr marL="714375" indent="-171450" algn="l" defTabSz="914400" rtl="0" eaLnBrk="1" latinLnBrk="0" hangingPunct="1">
        <a:lnSpc>
          <a:spcPct val="10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451">
          <p15:clr>
            <a:srgbClr val="F26B43"/>
          </p15:clr>
        </p15:guide>
        <p15:guide id="3" orient="horz" pos="1076">
          <p15:clr>
            <a:srgbClr val="F26B43"/>
          </p15:clr>
        </p15:guide>
        <p15:guide id="4" orient="horz" pos="270">
          <p15:clr>
            <a:srgbClr val="F26B43"/>
          </p15:clr>
        </p15:guide>
        <p15:guide id="5" orient="horz" pos="3600">
          <p15:clr>
            <a:srgbClr val="F26B43"/>
          </p15:clr>
        </p15:guide>
        <p15:guide id="6" pos="228">
          <p15:clr>
            <a:srgbClr val="F26B43"/>
          </p15:clr>
        </p15:guide>
        <p15:guide id="7" pos="3840">
          <p15:clr>
            <a:srgbClr val="F26B43"/>
          </p15:clr>
        </p15:guide>
        <p15:guide id="8" pos="3782">
          <p15:clr>
            <a:srgbClr val="F26B43"/>
          </p15:clr>
        </p15:guide>
        <p15:guide id="9" pos="39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jpeg"/><Relationship Id="rId5"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4.wdp"/><Relationship Id="rId9"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8.jpe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xmlns="" id="{421A2E56-FB43-2D45-AC9F-EDC9C322A6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ktangel 5">
            <a:extLst>
              <a:ext uri="{FF2B5EF4-FFF2-40B4-BE49-F238E27FC236}">
                <a16:creationId xmlns:a16="http://schemas.microsoft.com/office/drawing/2014/main" xmlns="" id="{7A98F1CD-A7D7-6540-AF7D-270248BAA48B}"/>
              </a:ext>
            </a:extLst>
          </p:cNvPr>
          <p:cNvSpPr/>
          <p:nvPr/>
        </p:nvSpPr>
        <p:spPr>
          <a:xfrm>
            <a:off x="-5742" y="0"/>
            <a:ext cx="12197742" cy="6857999"/>
          </a:xfrm>
          <a:prstGeom prst="rect">
            <a:avLst/>
          </a:prstGeom>
          <a:gradFill>
            <a:gsLst>
              <a:gs pos="0">
                <a:srgbClr val="FF588C">
                  <a:alpha val="70000"/>
                </a:srgbClr>
              </a:gs>
              <a:gs pos="99000">
                <a:schemeClr val="accent6">
                  <a:lumMod val="100000"/>
                  <a:alpha val="99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xmlns="" id="{B7A13DB9-688D-574E-8F0B-141F27BC063D}"/>
              </a:ext>
            </a:extLst>
          </p:cNvPr>
          <p:cNvSpPr txBox="1"/>
          <p:nvPr/>
        </p:nvSpPr>
        <p:spPr>
          <a:xfrm>
            <a:off x="844150" y="3823029"/>
            <a:ext cx="4039644" cy="307777"/>
          </a:xfrm>
          <a:prstGeom prst="rect">
            <a:avLst/>
          </a:prstGeom>
          <a:noFill/>
        </p:spPr>
        <p:txBody>
          <a:bodyPr wrap="square" rtlCol="0">
            <a:spAutoFit/>
          </a:bodyPr>
          <a:lstStyle/>
          <a:p>
            <a:r>
              <a:rPr lang="sv-SE" sz="1400" dirty="0">
                <a:solidFill>
                  <a:schemeClr val="bg1"/>
                </a:solidFill>
                <a:latin typeface="Arial" panose="020B0604020202020204" pitchFamily="34" charset="0"/>
                <a:ea typeface="Helvetica Neue Thin" panose="020B0403020202020204" pitchFamily="34" charset="0"/>
                <a:cs typeface="Arial" panose="020B0604020202020204" pitchFamily="34" charset="0"/>
              </a:rPr>
              <a:t>Varumärkesplattform</a:t>
            </a:r>
          </a:p>
        </p:txBody>
      </p:sp>
      <p:sp>
        <p:nvSpPr>
          <p:cNvPr id="9" name="textruta 8">
            <a:extLst>
              <a:ext uri="{FF2B5EF4-FFF2-40B4-BE49-F238E27FC236}">
                <a16:creationId xmlns:a16="http://schemas.microsoft.com/office/drawing/2014/main" xmlns="" id="{075A55BE-B4A5-9B45-A180-7800BEE56F85}"/>
              </a:ext>
            </a:extLst>
          </p:cNvPr>
          <p:cNvSpPr txBox="1"/>
          <p:nvPr/>
        </p:nvSpPr>
        <p:spPr>
          <a:xfrm>
            <a:off x="800308" y="4144446"/>
            <a:ext cx="6362491" cy="1446550"/>
          </a:xfrm>
          <a:prstGeom prst="rect">
            <a:avLst/>
          </a:prstGeom>
          <a:noFill/>
        </p:spPr>
        <p:txBody>
          <a:bodyPr wrap="square" rtlCol="0">
            <a:spAutoFit/>
          </a:bodyPr>
          <a:lstStyle/>
          <a:p>
            <a:r>
              <a:rPr lang="sv-SE" sz="8800" b="1" dirty="0">
                <a:solidFill>
                  <a:schemeClr val="bg1"/>
                </a:solidFill>
                <a:latin typeface="Arial" panose="020B0604020202020204" pitchFamily="34" charset="0"/>
                <a:ea typeface="Helvetica Neue" panose="02000503000000020004" pitchFamily="2" charset="0"/>
                <a:cs typeface="Arial" panose="020B0604020202020204" pitchFamily="34" charset="0"/>
              </a:rPr>
              <a:t>Linköping</a:t>
            </a:r>
          </a:p>
        </p:txBody>
      </p:sp>
      <p:sp>
        <p:nvSpPr>
          <p:cNvPr id="10" name="textruta 9">
            <a:extLst>
              <a:ext uri="{FF2B5EF4-FFF2-40B4-BE49-F238E27FC236}">
                <a16:creationId xmlns:a16="http://schemas.microsoft.com/office/drawing/2014/main" xmlns="" id="{A644E2C4-07C2-1A4B-BE66-CF4EA171BB4B}"/>
              </a:ext>
            </a:extLst>
          </p:cNvPr>
          <p:cNvSpPr txBox="1"/>
          <p:nvPr/>
        </p:nvSpPr>
        <p:spPr>
          <a:xfrm>
            <a:off x="855028" y="5694401"/>
            <a:ext cx="8968636" cy="461665"/>
          </a:xfrm>
          <a:prstGeom prst="rect">
            <a:avLst/>
          </a:prstGeom>
          <a:noFill/>
        </p:spPr>
        <p:txBody>
          <a:bodyPr wrap="square" rtlCol="0">
            <a:spAutoFit/>
          </a:bodyPr>
          <a:lstStyle/>
          <a:p>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Platsen där du möter framtiden </a:t>
            </a:r>
          </a:p>
        </p:txBody>
      </p:sp>
    </p:spTree>
    <p:extLst>
      <p:ext uri="{BB962C8B-B14F-4D97-AF65-F5344CB8AC3E}">
        <p14:creationId xmlns:p14="http://schemas.microsoft.com/office/powerpoint/2010/main" val="470847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xmlns="" id="{9F0A51E1-45A2-7B4A-9E8F-66750CD6496B}"/>
              </a:ext>
            </a:extLst>
          </p:cNvPr>
          <p:cNvSpPr txBox="1"/>
          <p:nvPr/>
        </p:nvSpPr>
        <p:spPr>
          <a:xfrm>
            <a:off x="5701991" y="1000789"/>
            <a:ext cx="4913971" cy="830997"/>
          </a:xfrm>
          <a:prstGeom prst="rect">
            <a:avLst/>
          </a:prstGeom>
          <a:noFill/>
        </p:spPr>
        <p:txBody>
          <a:bodyPr wrap="square" rtlCol="0">
            <a:spAutoFit/>
          </a:bodyPr>
          <a:lstStyle/>
          <a:p>
            <a:r>
              <a:rPr lang="sv-SE" sz="2400" b="1" dirty="0">
                <a:latin typeface="Arial" panose="020B0604020202020204" pitchFamily="34" charset="0"/>
                <a:ea typeface="Helvetica Neue" panose="02000503000000020004" pitchFamily="2" charset="0"/>
                <a:cs typeface="Arial" panose="020B0604020202020204" pitchFamily="34" charset="0"/>
              </a:rPr>
              <a:t>Kreativitet och </a:t>
            </a:r>
          </a:p>
          <a:p>
            <a:r>
              <a:rPr lang="sv-SE" sz="2400" b="1" dirty="0">
                <a:latin typeface="Arial" panose="020B0604020202020204" pitchFamily="34" charset="0"/>
                <a:ea typeface="Helvetica Neue" panose="02000503000000020004" pitchFamily="2" charset="0"/>
                <a:cs typeface="Arial" panose="020B0604020202020204" pitchFamily="34" charset="0"/>
              </a:rPr>
              <a:t>spännande mötesplatser</a:t>
            </a:r>
          </a:p>
        </p:txBody>
      </p:sp>
      <p:sp>
        <p:nvSpPr>
          <p:cNvPr id="9" name="textruta 8">
            <a:extLst>
              <a:ext uri="{FF2B5EF4-FFF2-40B4-BE49-F238E27FC236}">
                <a16:creationId xmlns:a16="http://schemas.microsoft.com/office/drawing/2014/main" xmlns="" id="{78F7D406-1991-7341-B0F8-5C531B74741B}"/>
              </a:ext>
            </a:extLst>
          </p:cNvPr>
          <p:cNvSpPr txBox="1"/>
          <p:nvPr/>
        </p:nvSpPr>
        <p:spPr>
          <a:xfrm>
            <a:off x="5715078" y="1974510"/>
            <a:ext cx="5351773" cy="4832092"/>
          </a:xfrm>
          <a:prstGeom prst="rect">
            <a:avLst/>
          </a:prstGeom>
          <a:noFill/>
        </p:spPr>
        <p:txBody>
          <a:bodyPr wrap="square" rtlCol="0">
            <a:spAutoFit/>
          </a:bodyPr>
          <a:lstStyle/>
          <a:p>
            <a:pPr lvl="0">
              <a:defRPr/>
            </a:pPr>
            <a:r>
              <a:rPr lang="sv-SE" sz="1400" dirty="0"/>
              <a:t>Vi samarbetar över gränserna för att åstadkomma kreativa </a:t>
            </a:r>
            <a:br>
              <a:rPr lang="sv-SE" sz="1400" dirty="0"/>
            </a:br>
            <a:r>
              <a:rPr lang="sv-SE" sz="1400" dirty="0"/>
              <a:t>events och mötesplatser för alla. Exempelvis det anrika kulturhuset Skylten, där kända artister som Lars Winnerbäck och Louise Hoffsten har börjat sina karriärer, är en del av ett evenemangsstråk från centrala Linköping till Stångebro.</a:t>
            </a:r>
          </a:p>
          <a:p>
            <a:pPr lvl="0">
              <a:defRPr/>
            </a:pPr>
            <a:endParaRPr lang="sv-SE" sz="1400" dirty="0"/>
          </a:p>
          <a:p>
            <a:pPr lvl="0">
              <a:defRPr/>
            </a:pPr>
            <a:r>
              <a:rPr lang="sv-SE" sz="1400" dirty="0"/>
              <a:t>I Sveriges mest jämställda idrottskommun har vi damer och herrar på elitnivå. Det är ingen slump, utan bygger på ett långsiktigt samarbete mellan kommunen och föreningslivet. Vill du ha en aktiv fritid finns alla möjligheter med allt från höghöjdsbanor och golfbanor till arenaidrott och stora event. Du möts av ett varierat och rikt kulturliv i den kreativa stad som Linköping är. </a:t>
            </a:r>
          </a:p>
          <a:p>
            <a:pPr lvl="0">
              <a:defRPr/>
            </a:pPr>
            <a:endParaRPr lang="sv-SE" sz="1400" dirty="0"/>
          </a:p>
          <a:p>
            <a:pPr lvl="0">
              <a:defRPr/>
            </a:pPr>
            <a:r>
              <a:rPr lang="sv-SE" sz="1400" dirty="0"/>
              <a:t>Man skulle också kunna kalla Linköping för nördarnas paradis. Här finns mycket som sticker ut från mängden. Som </a:t>
            </a:r>
            <a:r>
              <a:rPr lang="sv-SE" sz="1400" dirty="0" err="1"/>
              <a:t>Närcon</a:t>
            </a:r>
            <a:r>
              <a:rPr lang="sv-SE" sz="1400" dirty="0"/>
              <a:t>, Nordens största </a:t>
            </a:r>
            <a:r>
              <a:rPr lang="sv-SE" sz="1400" dirty="0" err="1"/>
              <a:t>cosplayfestival</a:t>
            </a:r>
            <a:r>
              <a:rPr lang="sv-SE" sz="1400" dirty="0"/>
              <a:t>, ett inkluderande och socialt event som lockar över 10 000 deltagare. </a:t>
            </a:r>
          </a:p>
          <a:p>
            <a:pPr lvl="0">
              <a:defRPr/>
            </a:pPr>
            <a:endParaRPr lang="sv-SE" sz="1400" dirty="0"/>
          </a:p>
          <a:p>
            <a:pPr>
              <a:defRPr/>
            </a:pPr>
            <a:r>
              <a:rPr lang="sv-SE" sz="1400" dirty="0"/>
              <a:t>Att många trivs här är vår ständiga tillväxt ett bra bevis på. Linköping är en plats där du kan forma och förverkliga din </a:t>
            </a:r>
            <a:br>
              <a:rPr lang="sv-SE" sz="1400" dirty="0"/>
            </a:br>
            <a:r>
              <a:rPr lang="sv-SE" sz="1400" dirty="0"/>
              <a:t>framtid efter de idéer du har. </a:t>
            </a:r>
          </a:p>
        </p:txBody>
      </p:sp>
      <p:pic>
        <p:nvPicPr>
          <p:cNvPr id="6" name="Bildobjekt 5">
            <a:extLst>
              <a:ext uri="{FF2B5EF4-FFF2-40B4-BE49-F238E27FC236}">
                <a16:creationId xmlns:a16="http://schemas.microsoft.com/office/drawing/2014/main" xmlns="" id="{2301233A-8FFF-0240-95BA-3A0DF0FC44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38"/>
          <a:stretch/>
        </p:blipFill>
        <p:spPr>
          <a:xfrm>
            <a:off x="0" y="0"/>
            <a:ext cx="4583113" cy="3429000"/>
          </a:xfrm>
          <a:prstGeom prst="rect">
            <a:avLst/>
          </a:prstGeom>
        </p:spPr>
      </p:pic>
      <p:pic>
        <p:nvPicPr>
          <p:cNvPr id="7" name="Bildobjekt 6">
            <a:extLst>
              <a:ext uri="{FF2B5EF4-FFF2-40B4-BE49-F238E27FC236}">
                <a16:creationId xmlns:a16="http://schemas.microsoft.com/office/drawing/2014/main" xmlns="" id="{B7038B8A-142F-694A-8D1C-E9B51CA648F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7000"/>
                    </a14:imgEffect>
                  </a14:imgLayer>
                </a14:imgProps>
              </a:ext>
              <a:ext uri="{28A0092B-C50C-407E-A947-70E740481C1C}">
                <a14:useLocalDpi xmlns:a14="http://schemas.microsoft.com/office/drawing/2010/main"/>
              </a:ext>
            </a:extLst>
          </a:blip>
          <a:srcRect/>
          <a:stretch/>
        </p:blipFill>
        <p:spPr>
          <a:xfrm>
            <a:off x="0" y="3429000"/>
            <a:ext cx="4583113" cy="3429000"/>
          </a:xfrm>
          <a:prstGeom prst="rect">
            <a:avLst/>
          </a:prstGeom>
        </p:spPr>
      </p:pic>
    </p:spTree>
    <p:extLst>
      <p:ext uri="{BB962C8B-B14F-4D97-AF65-F5344CB8AC3E}">
        <p14:creationId xmlns:p14="http://schemas.microsoft.com/office/powerpoint/2010/main" val="3502321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xmlns="" id="{98A4A443-64C2-D942-863A-93A26F1D70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1513" y="0"/>
            <a:ext cx="3900488" cy="3538653"/>
          </a:xfrm>
          <a:prstGeom prst="rect">
            <a:avLst/>
          </a:prstGeom>
        </p:spPr>
      </p:pic>
      <p:pic>
        <p:nvPicPr>
          <p:cNvPr id="13" name="Bildobjekt 12">
            <a:extLst>
              <a:ext uri="{FF2B5EF4-FFF2-40B4-BE49-F238E27FC236}">
                <a16:creationId xmlns:a16="http://schemas.microsoft.com/office/drawing/2014/main" xmlns="" id="{AFD8004D-5284-DD46-885B-FD4419D8D5E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b="-213"/>
          <a:stretch/>
        </p:blipFill>
        <p:spPr>
          <a:xfrm>
            <a:off x="2482850" y="0"/>
            <a:ext cx="5808663" cy="3505200"/>
          </a:xfrm>
          <a:prstGeom prst="rect">
            <a:avLst/>
          </a:prstGeom>
        </p:spPr>
      </p:pic>
      <p:pic>
        <p:nvPicPr>
          <p:cNvPr id="24" name="Bildobjekt 23">
            <a:extLst>
              <a:ext uri="{FF2B5EF4-FFF2-40B4-BE49-F238E27FC236}">
                <a16:creationId xmlns:a16="http://schemas.microsoft.com/office/drawing/2014/main" xmlns="" id="{F994692E-F669-544C-852B-E6F8E3B5765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2483005" cy="3429000"/>
          </a:xfrm>
          <a:prstGeom prst="rect">
            <a:avLst/>
          </a:prstGeom>
        </p:spPr>
      </p:pic>
      <p:pic>
        <p:nvPicPr>
          <p:cNvPr id="16" name="Bildobjekt 15">
            <a:extLst>
              <a:ext uri="{FF2B5EF4-FFF2-40B4-BE49-F238E27FC236}">
                <a16:creationId xmlns:a16="http://schemas.microsoft.com/office/drawing/2014/main" xmlns="" id="{57F60A60-B555-D24B-AD1B-A7F34B4DE02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8"/>
          <a:stretch/>
        </p:blipFill>
        <p:spPr>
          <a:xfrm>
            <a:off x="5808664" y="3429000"/>
            <a:ext cx="2482850" cy="3429618"/>
          </a:xfrm>
          <a:prstGeom prst="rect">
            <a:avLst/>
          </a:prstGeom>
        </p:spPr>
      </p:pic>
      <p:pic>
        <p:nvPicPr>
          <p:cNvPr id="17" name="Bildobjekt 16">
            <a:extLst>
              <a:ext uri="{FF2B5EF4-FFF2-40B4-BE49-F238E27FC236}">
                <a16:creationId xmlns:a16="http://schemas.microsoft.com/office/drawing/2014/main" xmlns="" id="{7CF704B5-05AA-3743-AD17-DB27592C741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91513" y="3429000"/>
            <a:ext cx="3900487" cy="3442861"/>
          </a:xfrm>
          <a:prstGeom prst="rect">
            <a:avLst/>
          </a:prstGeom>
        </p:spPr>
      </p:pic>
      <p:pic>
        <p:nvPicPr>
          <p:cNvPr id="18" name="Bildobjekt 17">
            <a:extLst>
              <a:ext uri="{FF2B5EF4-FFF2-40B4-BE49-F238E27FC236}">
                <a16:creationId xmlns:a16="http://schemas.microsoft.com/office/drawing/2014/main" xmlns="" id="{9E1EB24F-E115-9549-92D1-B582D86F4AD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3429000"/>
            <a:ext cx="5815942" cy="3429000"/>
          </a:xfrm>
          <a:prstGeom prst="rect">
            <a:avLst/>
          </a:prstGeom>
        </p:spPr>
      </p:pic>
      <p:sp>
        <p:nvSpPr>
          <p:cNvPr id="22" name="textruta 21">
            <a:extLst>
              <a:ext uri="{FF2B5EF4-FFF2-40B4-BE49-F238E27FC236}">
                <a16:creationId xmlns:a16="http://schemas.microsoft.com/office/drawing/2014/main" xmlns="" id="{3D9DA8E0-C345-5547-B6AC-AC771ABBB02A}"/>
              </a:ext>
            </a:extLst>
          </p:cNvPr>
          <p:cNvSpPr txBox="1"/>
          <p:nvPr/>
        </p:nvSpPr>
        <p:spPr>
          <a:xfrm>
            <a:off x="12832080" y="1905000"/>
            <a:ext cx="184731" cy="369332"/>
          </a:xfrm>
          <a:prstGeom prst="rect">
            <a:avLst/>
          </a:prstGeom>
          <a:noFill/>
        </p:spPr>
        <p:txBody>
          <a:bodyPr wrap="none" rtlCol="0">
            <a:spAutoFit/>
          </a:bodyPr>
          <a:lstStyle/>
          <a:p>
            <a:endParaRPr lang="sv-SE" dirty="0"/>
          </a:p>
        </p:txBody>
      </p:sp>
      <p:sp>
        <p:nvSpPr>
          <p:cNvPr id="26" name="Rektangel 25">
            <a:extLst>
              <a:ext uri="{FF2B5EF4-FFF2-40B4-BE49-F238E27FC236}">
                <a16:creationId xmlns:a16="http://schemas.microsoft.com/office/drawing/2014/main" xmlns="" id="{1026DF20-763C-A04B-9EC6-2440ABF97910}"/>
              </a:ext>
            </a:extLst>
          </p:cNvPr>
          <p:cNvSpPr/>
          <p:nvPr/>
        </p:nvSpPr>
        <p:spPr>
          <a:xfrm>
            <a:off x="1" y="-1"/>
            <a:ext cx="8291512" cy="6857999"/>
          </a:xfrm>
          <a:prstGeom prst="rect">
            <a:avLst/>
          </a:prstGeom>
          <a:gradFill>
            <a:gsLst>
              <a:gs pos="0">
                <a:srgbClr val="FF588C">
                  <a:alpha val="66000"/>
                </a:srgbClr>
              </a:gs>
              <a:gs pos="99000">
                <a:schemeClr val="accent6">
                  <a:lumMod val="100000"/>
                  <a:alpha val="9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xmlns="" id="{109598AC-6EBF-AF49-B47D-98F816699CBD}"/>
              </a:ext>
            </a:extLst>
          </p:cNvPr>
          <p:cNvSpPr txBox="1"/>
          <p:nvPr/>
        </p:nvSpPr>
        <p:spPr>
          <a:xfrm>
            <a:off x="3310467" y="5523019"/>
            <a:ext cx="4785318" cy="707886"/>
          </a:xfrm>
          <a:prstGeom prst="rect">
            <a:avLst/>
          </a:prstGeom>
          <a:noFill/>
        </p:spPr>
        <p:txBody>
          <a:bodyPr wrap="square" rtlCol="0">
            <a:spAutoFit/>
          </a:bodyPr>
          <a:lstStyle/>
          <a:p>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Det perfekta läget</a:t>
            </a:r>
          </a:p>
        </p:txBody>
      </p:sp>
      <p:sp>
        <p:nvSpPr>
          <p:cNvPr id="12" name="textruta 11">
            <a:extLst>
              <a:ext uri="{FF2B5EF4-FFF2-40B4-BE49-F238E27FC236}">
                <a16:creationId xmlns:a16="http://schemas.microsoft.com/office/drawing/2014/main" xmlns="" id="{5F3638BE-24AF-3B47-9916-E0A1CBEE08FA}"/>
              </a:ext>
            </a:extLst>
          </p:cNvPr>
          <p:cNvSpPr txBox="1"/>
          <p:nvPr/>
        </p:nvSpPr>
        <p:spPr>
          <a:xfrm>
            <a:off x="-3928532" y="3955656"/>
            <a:ext cx="10422465" cy="3770263"/>
          </a:xfrm>
          <a:prstGeom prst="rect">
            <a:avLst/>
          </a:prstGeom>
          <a:noFill/>
        </p:spPr>
        <p:txBody>
          <a:bodyPr wrap="square" rtlCol="0">
            <a:spAutoFit/>
          </a:bodyPr>
          <a:lstStyle/>
          <a:p>
            <a:pPr algn="ctr"/>
            <a:r>
              <a:rPr lang="sv-SE" sz="23900" b="1" dirty="0">
                <a:solidFill>
                  <a:schemeClr val="bg1"/>
                </a:solidFill>
                <a:latin typeface="Arial" panose="020B0604020202020204" pitchFamily="34" charset="0"/>
                <a:ea typeface="Helvetica Neue" panose="02000503000000020004" pitchFamily="2" charset="0"/>
                <a:cs typeface="Arial" panose="020B0604020202020204" pitchFamily="34" charset="0"/>
              </a:rPr>
              <a:t>03</a:t>
            </a:r>
          </a:p>
        </p:txBody>
      </p:sp>
    </p:spTree>
    <p:extLst>
      <p:ext uri="{BB962C8B-B14F-4D97-AF65-F5344CB8AC3E}">
        <p14:creationId xmlns:p14="http://schemas.microsoft.com/office/powerpoint/2010/main" val="3124916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xmlns="" id="{18EBBCEC-781F-554E-B038-DB0014345D4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477933" y="397934"/>
            <a:ext cx="6333070" cy="6121706"/>
          </a:xfrm>
          <a:prstGeom prst="rect">
            <a:avLst/>
          </a:prstGeom>
          <a:ln w="0">
            <a:solidFill>
              <a:schemeClr val="bg1"/>
            </a:solidFill>
          </a:ln>
        </p:spPr>
      </p:pic>
      <p:sp>
        <p:nvSpPr>
          <p:cNvPr id="8" name="Rektangel 7">
            <a:extLst>
              <a:ext uri="{FF2B5EF4-FFF2-40B4-BE49-F238E27FC236}">
                <a16:creationId xmlns:a16="http://schemas.microsoft.com/office/drawing/2014/main" xmlns="" id="{81B8F9AE-43F6-D846-B2C1-9CFB517DE36E}"/>
              </a:ext>
            </a:extLst>
          </p:cNvPr>
          <p:cNvSpPr/>
          <p:nvPr/>
        </p:nvSpPr>
        <p:spPr>
          <a:xfrm>
            <a:off x="482600" y="396240"/>
            <a:ext cx="11328399" cy="610362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xmlns="" id="{2CA58C18-6CAD-9846-8246-CE52DE0BE2E2}"/>
              </a:ext>
            </a:extLst>
          </p:cNvPr>
          <p:cNvSpPr txBox="1"/>
          <p:nvPr/>
        </p:nvSpPr>
        <p:spPr>
          <a:xfrm>
            <a:off x="1027009" y="1009255"/>
            <a:ext cx="4239258" cy="830997"/>
          </a:xfrm>
          <a:prstGeom prst="rect">
            <a:avLst/>
          </a:prstGeom>
          <a:noFill/>
        </p:spPr>
        <p:txBody>
          <a:bodyPr wrap="square" rtlCol="0">
            <a:spAutoFit/>
          </a:bodyPr>
          <a:lstStyle/>
          <a:p>
            <a:r>
              <a:rPr lang="sv-SE" sz="2400" b="1" dirty="0">
                <a:latin typeface="Arial" panose="020B0604020202020204" pitchFamily="34" charset="0"/>
                <a:ea typeface="Helvetica Neue" panose="02000503000000020004" pitchFamily="2" charset="0"/>
                <a:cs typeface="Arial" panose="020B0604020202020204" pitchFamily="34" charset="0"/>
              </a:rPr>
              <a:t>En perfekt utgångspunkt </a:t>
            </a:r>
            <a:br>
              <a:rPr lang="sv-SE" sz="2400" b="1" dirty="0">
                <a:latin typeface="Arial" panose="020B0604020202020204" pitchFamily="34" charset="0"/>
                <a:ea typeface="Helvetica Neue" panose="02000503000000020004" pitchFamily="2" charset="0"/>
                <a:cs typeface="Arial" panose="020B0604020202020204" pitchFamily="34" charset="0"/>
              </a:rPr>
            </a:br>
            <a:r>
              <a:rPr lang="sv-SE" sz="2400" b="1" dirty="0">
                <a:latin typeface="Arial" panose="020B0604020202020204" pitchFamily="34" charset="0"/>
                <a:ea typeface="Helvetica Neue" panose="02000503000000020004" pitchFamily="2" charset="0"/>
                <a:cs typeface="Arial" panose="020B0604020202020204" pitchFamily="34" charset="0"/>
              </a:rPr>
              <a:t>att leva och verka på</a:t>
            </a:r>
          </a:p>
        </p:txBody>
      </p:sp>
      <p:sp>
        <p:nvSpPr>
          <p:cNvPr id="17" name="textruta 16">
            <a:extLst>
              <a:ext uri="{FF2B5EF4-FFF2-40B4-BE49-F238E27FC236}">
                <a16:creationId xmlns:a16="http://schemas.microsoft.com/office/drawing/2014/main" xmlns="" id="{B3AC5D6E-9644-6F4A-AF9C-63C87656A309}"/>
              </a:ext>
            </a:extLst>
          </p:cNvPr>
          <p:cNvSpPr txBox="1"/>
          <p:nvPr/>
        </p:nvSpPr>
        <p:spPr>
          <a:xfrm>
            <a:off x="1035476" y="1931145"/>
            <a:ext cx="4049480" cy="3754874"/>
          </a:xfrm>
          <a:prstGeom prst="rect">
            <a:avLst/>
          </a:prstGeom>
          <a:noFill/>
        </p:spPr>
        <p:txBody>
          <a:bodyPr wrap="square" rtlCol="0">
            <a:spAutoFit/>
          </a:bodyPr>
          <a:lstStyle/>
          <a:p>
            <a:r>
              <a:rPr lang="sv-SE" sz="1400" dirty="0"/>
              <a:t>Det är lätt att ta sig till eller från Linköping och </a:t>
            </a:r>
            <a:br>
              <a:rPr lang="sv-SE" sz="1400" dirty="0"/>
            </a:br>
            <a:r>
              <a:rPr lang="sv-SE" sz="1400" dirty="0"/>
              <a:t>ut i världen. För faktum är att Linköping har ett perfekt läge tillsammans med tvillingstaden Norrköping. Hälften av Sveriges befolkning och en fjärdedel av landets industriella produktion återfinns inom en radie av 25 mil. </a:t>
            </a:r>
          </a:p>
          <a:p>
            <a:endParaRPr lang="sv-SE" sz="1400" dirty="0">
              <a:solidFill>
                <a:srgbClr val="FF0000"/>
              </a:solidFill>
            </a:endParaRPr>
          </a:p>
          <a:p>
            <a:r>
              <a:rPr lang="sv-SE" sz="1400" dirty="0"/>
              <a:t>Stockholm når du med tåget på 1.40 och på samma tid flyger du till Amsterdam, knutpunkten som tar dig vidare till världens alla hörn. Det är inte alla som har en flygplats mitt i city och flera andra flygplatser inom en timmes resa.   </a:t>
            </a:r>
          </a:p>
          <a:p>
            <a:endParaRPr lang="sv-SE" sz="1400" dirty="0"/>
          </a:p>
          <a:p>
            <a:r>
              <a:rPr lang="sv-SE" sz="1400" dirty="0"/>
              <a:t>Med en stark infrastruktur och bra kommunikationer är Linköping den perfekta utgångspunkten för både affärer och äventyr. Och framtiden, ja den möter du runt hörnet.</a:t>
            </a:r>
          </a:p>
        </p:txBody>
      </p:sp>
    </p:spTree>
    <p:extLst>
      <p:ext uri="{BB962C8B-B14F-4D97-AF65-F5344CB8AC3E}">
        <p14:creationId xmlns:p14="http://schemas.microsoft.com/office/powerpoint/2010/main" val="2095608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xmlns="" id="{9F0A51E1-45A2-7B4A-9E8F-66750CD6496B}"/>
              </a:ext>
            </a:extLst>
          </p:cNvPr>
          <p:cNvSpPr txBox="1"/>
          <p:nvPr/>
        </p:nvSpPr>
        <p:spPr>
          <a:xfrm>
            <a:off x="5701991" y="1000789"/>
            <a:ext cx="4913971" cy="461665"/>
          </a:xfrm>
          <a:prstGeom prst="rect">
            <a:avLst/>
          </a:prstGeom>
          <a:noFill/>
        </p:spPr>
        <p:txBody>
          <a:bodyPr wrap="square" rtlCol="0">
            <a:spAutoFit/>
          </a:bodyPr>
          <a:lstStyle/>
          <a:p>
            <a:r>
              <a:rPr lang="sv-SE" sz="2400" b="1" dirty="0">
                <a:latin typeface="Arial" panose="020B0604020202020204" pitchFamily="34" charset="0"/>
                <a:ea typeface="Helvetica Neue" panose="02000503000000020004" pitchFamily="2" charset="0"/>
                <a:cs typeface="Arial" panose="020B0604020202020204" pitchFamily="34" charset="0"/>
              </a:rPr>
              <a:t>Mitt i underbara omgivningar</a:t>
            </a:r>
          </a:p>
        </p:txBody>
      </p:sp>
      <p:sp>
        <p:nvSpPr>
          <p:cNvPr id="9" name="textruta 8">
            <a:extLst>
              <a:ext uri="{FF2B5EF4-FFF2-40B4-BE49-F238E27FC236}">
                <a16:creationId xmlns:a16="http://schemas.microsoft.com/office/drawing/2014/main" xmlns="" id="{78F7D406-1991-7341-B0F8-5C531B74741B}"/>
              </a:ext>
            </a:extLst>
          </p:cNvPr>
          <p:cNvSpPr txBox="1"/>
          <p:nvPr/>
        </p:nvSpPr>
        <p:spPr>
          <a:xfrm>
            <a:off x="5715078" y="1644310"/>
            <a:ext cx="5351773" cy="3323987"/>
          </a:xfrm>
          <a:prstGeom prst="rect">
            <a:avLst/>
          </a:prstGeom>
          <a:noFill/>
        </p:spPr>
        <p:txBody>
          <a:bodyPr wrap="square" rtlCol="0">
            <a:spAutoFit/>
          </a:bodyPr>
          <a:lstStyle/>
          <a:p>
            <a:r>
              <a:rPr lang="sv-SE" sz="1400" dirty="0"/>
              <a:t>Linköping har ett härligt läge. Det är nära till Östergötlands skärgårdar och vackra sjöar med många badplatser och båtliv. Till S:t Annas skärgård tar du dig på en timme med bil och ännu snabbare kommer du till </a:t>
            </a:r>
            <a:r>
              <a:rPr lang="sv-SE" sz="1400" dirty="0" err="1"/>
              <a:t>Varamobaden</a:t>
            </a:r>
            <a:r>
              <a:rPr lang="sv-SE" sz="1400" dirty="0"/>
              <a:t> som är Nordens längsta insjöbad med en 5 km lång sandstrand. Sveriges blå band, Göta Kanal, startar vid Bergs slussar tio minuter från centrum. Den är förbunden med Kinda kanal som rinner från sjön Åsunden i södra Östergötland genom Linköping till Roxen. Göta Kanal är en av Sveriges största turistdestinationer. </a:t>
            </a:r>
          </a:p>
          <a:p>
            <a:endParaRPr lang="sv-SE" sz="1400" dirty="0"/>
          </a:p>
          <a:p>
            <a:r>
              <a:rPr lang="sv-SE" sz="1400" dirty="0"/>
              <a:t>Från Linköping och söderut finner du det unika Eklandskapet. Det är det viktigaste området i Europa för den biologiska mångfald som hör till eken. Ekarna och andra ädellövträd trivs i Östergötland tack vare de många bördiga dalgångarna. Hela E</a:t>
            </a:r>
            <a:r>
              <a:rPr lang="sv-SE" sz="1400" dirty="0" smtClean="0"/>
              <a:t>klandskapet </a:t>
            </a:r>
            <a:r>
              <a:rPr lang="sv-SE" sz="1400" dirty="0"/>
              <a:t>är en unik skönhetsupplevelse.</a:t>
            </a:r>
          </a:p>
        </p:txBody>
      </p:sp>
      <p:pic>
        <p:nvPicPr>
          <p:cNvPr id="6" name="Bildobjekt 5">
            <a:extLst>
              <a:ext uri="{FF2B5EF4-FFF2-40B4-BE49-F238E27FC236}">
                <a16:creationId xmlns:a16="http://schemas.microsoft.com/office/drawing/2014/main" xmlns="" id="{2301233A-8FFF-0240-95BA-3A0DF0FC44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0" y="0"/>
            <a:ext cx="4583113" cy="3429000"/>
          </a:xfrm>
          <a:prstGeom prst="rect">
            <a:avLst/>
          </a:prstGeom>
        </p:spPr>
      </p:pic>
      <p:sp>
        <p:nvSpPr>
          <p:cNvPr id="10" name="textruta 9">
            <a:extLst>
              <a:ext uri="{FF2B5EF4-FFF2-40B4-BE49-F238E27FC236}">
                <a16:creationId xmlns:a16="http://schemas.microsoft.com/office/drawing/2014/main" xmlns="" id="{A33573F2-FE13-B240-A704-DE29DEB78EA0}"/>
              </a:ext>
            </a:extLst>
          </p:cNvPr>
          <p:cNvSpPr txBox="1"/>
          <p:nvPr/>
        </p:nvSpPr>
        <p:spPr>
          <a:xfrm>
            <a:off x="0" y="33868"/>
            <a:ext cx="1167349" cy="200055"/>
          </a:xfrm>
          <a:prstGeom prst="rect">
            <a:avLst/>
          </a:prstGeom>
          <a:noFill/>
        </p:spPr>
        <p:txBody>
          <a:bodyPr wrap="square" rtlCol="0">
            <a:spAutoFit/>
          </a:bodyPr>
          <a:lstStyle/>
          <a:p>
            <a:r>
              <a:rPr lang="sv-SE" sz="700" dirty="0">
                <a:solidFill>
                  <a:schemeClr val="bg1"/>
                </a:solidFill>
              </a:rPr>
              <a:t>Foto: Carl Schnell</a:t>
            </a:r>
          </a:p>
        </p:txBody>
      </p:sp>
      <p:pic>
        <p:nvPicPr>
          <p:cNvPr id="11" name="Bildobjekt 10">
            <a:extLst>
              <a:ext uri="{FF2B5EF4-FFF2-40B4-BE49-F238E27FC236}">
                <a16:creationId xmlns:a16="http://schemas.microsoft.com/office/drawing/2014/main" xmlns="" id="{2B7180BA-439B-6040-A07D-9612415606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10"/>
          <a:stretch/>
        </p:blipFill>
        <p:spPr>
          <a:xfrm>
            <a:off x="0" y="3429000"/>
            <a:ext cx="4583113" cy="3429000"/>
          </a:xfrm>
          <a:prstGeom prst="rect">
            <a:avLst/>
          </a:prstGeom>
        </p:spPr>
      </p:pic>
      <p:sp>
        <p:nvSpPr>
          <p:cNvPr id="12" name="textruta 11">
            <a:extLst>
              <a:ext uri="{FF2B5EF4-FFF2-40B4-BE49-F238E27FC236}">
                <a16:creationId xmlns:a16="http://schemas.microsoft.com/office/drawing/2014/main" xmlns="" id="{941F6447-49B9-EF40-A11F-6B1E6BB488E9}"/>
              </a:ext>
            </a:extLst>
          </p:cNvPr>
          <p:cNvSpPr txBox="1"/>
          <p:nvPr/>
        </p:nvSpPr>
        <p:spPr>
          <a:xfrm>
            <a:off x="0" y="3462868"/>
            <a:ext cx="1481667" cy="200055"/>
          </a:xfrm>
          <a:prstGeom prst="rect">
            <a:avLst/>
          </a:prstGeom>
          <a:noFill/>
        </p:spPr>
        <p:txBody>
          <a:bodyPr wrap="square" rtlCol="0">
            <a:spAutoFit/>
          </a:bodyPr>
          <a:lstStyle/>
          <a:p>
            <a:r>
              <a:rPr lang="sv-SE" sz="700" dirty="0">
                <a:solidFill>
                  <a:schemeClr val="bg1"/>
                </a:solidFill>
              </a:rPr>
              <a:t>Foto: Niclas Albinsson</a:t>
            </a:r>
          </a:p>
        </p:txBody>
      </p:sp>
    </p:spTree>
    <p:extLst>
      <p:ext uri="{BB962C8B-B14F-4D97-AF65-F5344CB8AC3E}">
        <p14:creationId xmlns:p14="http://schemas.microsoft.com/office/powerpoint/2010/main" val="39251529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xmlns="" id="{B58A741F-C312-6B4F-A51A-1133C9FB74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ktangel 10">
            <a:extLst>
              <a:ext uri="{FF2B5EF4-FFF2-40B4-BE49-F238E27FC236}">
                <a16:creationId xmlns:a16="http://schemas.microsoft.com/office/drawing/2014/main" xmlns="" id="{62C45EEB-3D84-BE41-A84B-8BD601342C3A}"/>
              </a:ext>
            </a:extLst>
          </p:cNvPr>
          <p:cNvSpPr/>
          <p:nvPr/>
        </p:nvSpPr>
        <p:spPr>
          <a:xfrm>
            <a:off x="0" y="0"/>
            <a:ext cx="12192000" cy="6857999"/>
          </a:xfrm>
          <a:prstGeom prst="rect">
            <a:avLst/>
          </a:prstGeom>
          <a:gradFill>
            <a:gsLst>
              <a:gs pos="0">
                <a:srgbClr val="FF588C">
                  <a:alpha val="69000"/>
                </a:srgbClr>
              </a:gs>
              <a:gs pos="100000">
                <a:schemeClr val="accent6">
                  <a:alpha val="8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2671974" y="2909763"/>
            <a:ext cx="6756611" cy="2246769"/>
          </a:xfrm>
          <a:prstGeom prst="rect">
            <a:avLst/>
          </a:prstGeom>
          <a:noFill/>
        </p:spPr>
        <p:txBody>
          <a:bodyPr wrap="square" rtlCol="0">
            <a:spAutoFit/>
          </a:bodyPr>
          <a:lstStyle/>
          <a:p>
            <a:pPr lvl="0" algn="just">
              <a:defRPr/>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Det är tack vare alla engagerade företag, föreningar, människor och eldsjälar som vi lyckas åstadkomma det vi gör. Kalla det samarbete eller Linköpingsanda. Här finns ett mycket gott samverkansklimat, där vi hjälps åt och skapar framgång med gemensamma krafter. Och det finns många goda och inspirerande förebilder. Företag samarbetar med andra företag och det stora utbud av olika rådgivare som finns. Akademi, näringsliv och politik samverkar för stadens och allas bästa. Det är de nydanande stadsdelarna </a:t>
            </a:r>
            <a:r>
              <a:rPr lang="sv-SE" sz="1400" dirty="0" err="1">
                <a:solidFill>
                  <a:schemeClr val="bg1"/>
                </a:solidFill>
                <a:latin typeface="Arial" panose="020B0604020202020204" pitchFamily="34" charset="0"/>
                <a:ea typeface="Helvetica Neue" panose="02000503000000020004" pitchFamily="2" charset="0"/>
                <a:cs typeface="Arial" panose="020B0604020202020204" pitchFamily="34" charset="0"/>
              </a:rPr>
              <a:t>Vallastaden</a:t>
            </a: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 och Ebbepark ett bra bevis på. </a:t>
            </a:r>
          </a:p>
          <a:p>
            <a:pPr lvl="0" algn="just">
              <a:defRPr/>
            </a:pPr>
            <a:endPar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pPr lvl="0" algn="just">
              <a:defRPr/>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Här finns en känsla av att alla idéer går att förverkliga om man sträcker ut handen och vågar tänka i nya banor. </a:t>
            </a:r>
          </a:p>
        </p:txBody>
      </p:sp>
      <p:sp>
        <p:nvSpPr>
          <p:cNvPr id="8" name="textruta 7">
            <a:extLst>
              <a:ext uri="{FF2B5EF4-FFF2-40B4-BE49-F238E27FC236}">
                <a16:creationId xmlns:a16="http://schemas.microsoft.com/office/drawing/2014/main" xmlns="" id="{AB9A3C4D-69A7-3C4D-9710-420296D91E35}"/>
              </a:ext>
            </a:extLst>
          </p:cNvPr>
          <p:cNvSpPr txBox="1"/>
          <p:nvPr/>
        </p:nvSpPr>
        <p:spPr>
          <a:xfrm>
            <a:off x="371475" y="1436370"/>
            <a:ext cx="11449049" cy="1138773"/>
          </a:xfrm>
          <a:prstGeom prst="rect">
            <a:avLst/>
          </a:prstGeom>
          <a:noFill/>
        </p:spPr>
        <p:txBody>
          <a:bodyPr wrap="square" rtlCol="0">
            <a:spAutoFit/>
          </a:bodyPr>
          <a:lstStyle/>
          <a:p>
            <a:pPr algn="ctr"/>
            <a:r>
              <a:rPr lang="sv-SE" sz="2800" b="1" dirty="0">
                <a:solidFill>
                  <a:schemeClr val="bg1"/>
                </a:solidFill>
                <a:latin typeface="Arial" panose="020B0604020202020204" pitchFamily="34" charset="0"/>
                <a:ea typeface="Helvetica Neue" panose="02000503000000020004" pitchFamily="2" charset="0"/>
                <a:cs typeface="Arial" panose="020B0604020202020204" pitchFamily="34" charset="0"/>
              </a:rPr>
              <a:t>Övergripande egenskap som kännetecknar platsen </a:t>
            </a:r>
          </a:p>
          <a:p>
            <a:pPr algn="ctr"/>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Starkt samverkansklimat - Linköpingsandan</a:t>
            </a:r>
          </a:p>
        </p:txBody>
      </p:sp>
    </p:spTree>
    <p:extLst>
      <p:ext uri="{BB962C8B-B14F-4D97-AF65-F5344CB8AC3E}">
        <p14:creationId xmlns:p14="http://schemas.microsoft.com/office/powerpoint/2010/main" val="1464613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4CFFF735-54D4-3E47-A467-A6BA29F8A734}"/>
              </a:ext>
            </a:extLst>
          </p:cNvPr>
          <p:cNvSpPr/>
          <p:nvPr/>
        </p:nvSpPr>
        <p:spPr>
          <a:xfrm>
            <a:off x="6383338" y="0"/>
            <a:ext cx="5808662" cy="6858000"/>
          </a:xfrm>
          <a:prstGeom prst="rect">
            <a:avLst/>
          </a:prstGeom>
          <a:gradFill>
            <a:gsLst>
              <a:gs pos="0">
                <a:srgbClr val="FF588C"/>
              </a:gs>
              <a:gs pos="100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xmlns="" id="{7C38DD0C-2970-EC46-83D6-6C934BD3767C}"/>
              </a:ext>
            </a:extLst>
          </p:cNvPr>
          <p:cNvSpPr txBox="1"/>
          <p:nvPr/>
        </p:nvSpPr>
        <p:spPr>
          <a:xfrm>
            <a:off x="8205240" y="4175830"/>
            <a:ext cx="3674526" cy="276999"/>
          </a:xfrm>
          <a:prstGeom prst="rect">
            <a:avLst/>
          </a:prstGeom>
          <a:noFill/>
        </p:spPr>
        <p:txBody>
          <a:bodyPr wrap="square" rtlCol="0">
            <a:spAutoFit/>
          </a:bodyPr>
          <a:lstStyle/>
          <a:p>
            <a:r>
              <a:rPr lang="sv-SE" sz="1200" spc="300" dirty="0">
                <a:solidFill>
                  <a:schemeClr val="bg1"/>
                </a:solidFill>
                <a:latin typeface="Arial" panose="020B0604020202020204" pitchFamily="34" charset="0"/>
                <a:ea typeface="Helvetica Neue" panose="02000503000000020004" pitchFamily="2" charset="0"/>
                <a:cs typeface="Arial" panose="020B0604020202020204" pitchFamily="34" charset="0"/>
              </a:rPr>
              <a:t>POSITION</a:t>
            </a:r>
          </a:p>
        </p:txBody>
      </p:sp>
      <p:sp>
        <p:nvSpPr>
          <p:cNvPr id="14" name="textruta 13">
            <a:extLst>
              <a:ext uri="{FF2B5EF4-FFF2-40B4-BE49-F238E27FC236}">
                <a16:creationId xmlns:a16="http://schemas.microsoft.com/office/drawing/2014/main" xmlns="" id="{CE3926D9-7973-9F41-BA02-FD0669A3158A}"/>
              </a:ext>
            </a:extLst>
          </p:cNvPr>
          <p:cNvSpPr txBox="1"/>
          <p:nvPr/>
        </p:nvSpPr>
        <p:spPr>
          <a:xfrm>
            <a:off x="8207299" y="4460696"/>
            <a:ext cx="2921618" cy="1200329"/>
          </a:xfrm>
          <a:prstGeom prst="rect">
            <a:avLst/>
          </a:prstGeom>
          <a:noFill/>
        </p:spPr>
        <p:txBody>
          <a:bodyPr wrap="square" rtlCol="0">
            <a:spAutoFit/>
          </a:bodyPr>
          <a:lstStyle/>
          <a:p>
            <a:pPr>
              <a:buSzPct val="80000"/>
            </a:pPr>
            <a:r>
              <a:rPr lang="sv-SE" sz="1200" dirty="0">
                <a:solidFill>
                  <a:schemeClr val="bg1"/>
                </a:solidFill>
                <a:latin typeface="Arial" panose="020B0604020202020204" pitchFamily="34" charset="0"/>
                <a:ea typeface="Helvetica Neue" panose="02000503000000020004" pitchFamily="2" charset="0"/>
                <a:cs typeface="Arial" panose="020B0604020202020204" pitchFamily="34" charset="0"/>
              </a:rPr>
              <a:t>Vår position beskriver hur vår plats ska uppfattas och hur vi särskiljer oss. Det är ingen slogan utan ett budskap vi kan uttrycka på flera olika sätt. Vår position är också vägledande för hur vi utvecklar vår plats framåt.</a:t>
            </a:r>
          </a:p>
        </p:txBody>
      </p:sp>
      <p:sp>
        <p:nvSpPr>
          <p:cNvPr id="13" name="textruta 12">
            <a:extLst>
              <a:ext uri="{FF2B5EF4-FFF2-40B4-BE49-F238E27FC236}">
                <a16:creationId xmlns:a16="http://schemas.microsoft.com/office/drawing/2014/main" xmlns="" id="{D1CB3671-1F3C-2A4A-A5A7-39E67CAC8991}"/>
              </a:ext>
            </a:extLst>
          </p:cNvPr>
          <p:cNvSpPr txBox="1"/>
          <p:nvPr/>
        </p:nvSpPr>
        <p:spPr>
          <a:xfrm>
            <a:off x="8178698" y="1603891"/>
            <a:ext cx="5654039" cy="2031325"/>
          </a:xfrm>
          <a:prstGeom prst="rect">
            <a:avLst/>
          </a:prstGeom>
          <a:noFill/>
        </p:spPr>
        <p:txBody>
          <a:bodyPr wrap="square" rtlCol="0">
            <a:spAutoFit/>
          </a:bodyPr>
          <a:lstStyle/>
          <a:p>
            <a:r>
              <a:rPr lang="sv-SE" sz="4200" b="1" dirty="0">
                <a:solidFill>
                  <a:schemeClr val="bg1"/>
                </a:solidFill>
                <a:latin typeface="Arial" panose="020B0604020202020204" pitchFamily="34" charset="0"/>
                <a:ea typeface="Helvetica Neue" panose="02000503000000020004" pitchFamily="2" charset="0"/>
                <a:cs typeface="Arial" panose="020B0604020202020204" pitchFamily="34" charset="0"/>
              </a:rPr>
              <a:t>Platsen </a:t>
            </a:r>
            <a:br>
              <a:rPr lang="sv-SE" sz="4200" b="1" dirty="0">
                <a:solidFill>
                  <a:schemeClr val="bg1"/>
                </a:solidFill>
                <a:latin typeface="Arial" panose="020B0604020202020204" pitchFamily="34" charset="0"/>
                <a:ea typeface="Helvetica Neue" panose="02000503000000020004" pitchFamily="2" charset="0"/>
                <a:cs typeface="Arial" panose="020B0604020202020204" pitchFamily="34" charset="0"/>
              </a:rPr>
            </a:br>
            <a:r>
              <a:rPr lang="sv-SE" sz="4200" b="1" dirty="0">
                <a:solidFill>
                  <a:schemeClr val="bg1"/>
                </a:solidFill>
                <a:latin typeface="Arial" panose="020B0604020202020204" pitchFamily="34" charset="0"/>
                <a:ea typeface="Helvetica Neue" panose="02000503000000020004" pitchFamily="2" charset="0"/>
                <a:cs typeface="Arial" panose="020B0604020202020204" pitchFamily="34" charset="0"/>
              </a:rPr>
              <a:t>där du möter </a:t>
            </a:r>
          </a:p>
          <a:p>
            <a:r>
              <a:rPr lang="sv-SE" sz="4200" b="1" dirty="0">
                <a:solidFill>
                  <a:schemeClr val="bg1"/>
                </a:solidFill>
                <a:latin typeface="Arial" panose="020B0604020202020204" pitchFamily="34" charset="0"/>
                <a:ea typeface="Helvetica Neue" panose="02000503000000020004" pitchFamily="2" charset="0"/>
                <a:cs typeface="Arial" panose="020B0604020202020204" pitchFamily="34" charset="0"/>
              </a:rPr>
              <a:t>framtiden</a:t>
            </a:r>
          </a:p>
        </p:txBody>
      </p:sp>
      <p:pic>
        <p:nvPicPr>
          <p:cNvPr id="15" name="Bildobjekt 14">
            <a:extLst>
              <a:ext uri="{FF2B5EF4-FFF2-40B4-BE49-F238E27FC236}">
                <a16:creationId xmlns:a16="http://schemas.microsoft.com/office/drawing/2014/main" xmlns="" id="{11971474-CE12-7443-A2C9-EBE71F207D1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3000"/>
                    </a14:imgEffect>
                  </a14:imgLayer>
                </a14:imgProps>
              </a:ext>
              <a:ext uri="{28A0092B-C50C-407E-A947-70E740481C1C}">
                <a14:useLocalDpi xmlns:a14="http://schemas.microsoft.com/office/drawing/2010/main"/>
              </a:ext>
            </a:extLst>
          </a:blip>
          <a:srcRect/>
          <a:stretch/>
        </p:blipFill>
        <p:spPr>
          <a:xfrm>
            <a:off x="839787" y="3536950"/>
            <a:ext cx="3346925" cy="2124074"/>
          </a:xfrm>
          <a:prstGeom prst="rect">
            <a:avLst/>
          </a:prstGeom>
        </p:spPr>
      </p:pic>
      <p:pic>
        <p:nvPicPr>
          <p:cNvPr id="16" name="Bildobjekt 15">
            <a:extLst>
              <a:ext uri="{FF2B5EF4-FFF2-40B4-BE49-F238E27FC236}">
                <a16:creationId xmlns:a16="http://schemas.microsoft.com/office/drawing/2014/main" xmlns="" id="{2C72E7D7-A474-2949-856D-3F908CF6E08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9766" y="3536950"/>
            <a:ext cx="3349122" cy="2127870"/>
          </a:xfrm>
          <a:prstGeom prst="rect">
            <a:avLst/>
          </a:prstGeom>
        </p:spPr>
      </p:pic>
      <p:pic>
        <p:nvPicPr>
          <p:cNvPr id="17" name="Bildobjekt 16">
            <a:extLst>
              <a:ext uri="{FF2B5EF4-FFF2-40B4-BE49-F238E27FC236}">
                <a16:creationId xmlns:a16="http://schemas.microsoft.com/office/drawing/2014/main" xmlns="" id="{A2823F57-046F-6E45-9481-BF560E6DD3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63521" y="1341439"/>
            <a:ext cx="3352801" cy="2124074"/>
          </a:xfrm>
          <a:prstGeom prst="rect">
            <a:avLst/>
          </a:prstGeom>
        </p:spPr>
      </p:pic>
      <p:pic>
        <p:nvPicPr>
          <p:cNvPr id="19" name="Bildobjekt 18">
            <a:extLst>
              <a:ext uri="{FF2B5EF4-FFF2-40B4-BE49-F238E27FC236}">
                <a16:creationId xmlns:a16="http://schemas.microsoft.com/office/drawing/2014/main" xmlns="" id="{A2E096D5-E280-FF45-A6CD-1F4AC43D80D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9787" y="1341437"/>
            <a:ext cx="3348037" cy="2124075"/>
          </a:xfrm>
          <a:prstGeom prst="rect">
            <a:avLst/>
          </a:prstGeom>
        </p:spPr>
      </p:pic>
      <p:pic>
        <p:nvPicPr>
          <p:cNvPr id="8" name="Bildobjekt 7">
            <a:extLst>
              <a:ext uri="{FF2B5EF4-FFF2-40B4-BE49-F238E27FC236}">
                <a16:creationId xmlns:a16="http://schemas.microsoft.com/office/drawing/2014/main" xmlns="" id="{A1DCBB65-B7FA-4B42-94DF-908456991F0A}"/>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10000"/>
                    </a14:imgEffect>
                  </a14:imgLayer>
                </a14:imgProps>
              </a:ext>
              <a:ext uri="{28A0092B-C50C-407E-A947-70E740481C1C}">
                <a14:useLocalDpi xmlns:a14="http://schemas.microsoft.com/office/drawing/2010/main"/>
              </a:ext>
            </a:extLst>
          </a:blip>
          <a:srcRect l="-543"/>
          <a:stretch/>
        </p:blipFill>
        <p:spPr>
          <a:xfrm>
            <a:off x="4252332" y="3536951"/>
            <a:ext cx="3356557" cy="2124074"/>
          </a:xfrm>
          <a:prstGeom prst="rect">
            <a:avLst/>
          </a:prstGeom>
        </p:spPr>
      </p:pic>
    </p:spTree>
    <p:extLst>
      <p:ext uri="{BB962C8B-B14F-4D97-AF65-F5344CB8AC3E}">
        <p14:creationId xmlns:p14="http://schemas.microsoft.com/office/powerpoint/2010/main" val="3560288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xmlns="" id="{15305482-1FB2-5947-8C64-CAE5CA2E3B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83338" y="0"/>
            <a:ext cx="5808662" cy="6858000"/>
          </a:xfrm>
          <a:prstGeom prst="rect">
            <a:avLst/>
          </a:prstGeom>
        </p:spPr>
      </p:pic>
      <p:sp>
        <p:nvSpPr>
          <p:cNvPr id="9" name="Rektangel 8">
            <a:extLst>
              <a:ext uri="{FF2B5EF4-FFF2-40B4-BE49-F238E27FC236}">
                <a16:creationId xmlns:a16="http://schemas.microsoft.com/office/drawing/2014/main" xmlns="" id="{7B142DF8-6A1B-4549-8D09-E04148320FDF}"/>
              </a:ext>
            </a:extLst>
          </p:cNvPr>
          <p:cNvSpPr/>
          <p:nvPr/>
        </p:nvSpPr>
        <p:spPr>
          <a:xfrm>
            <a:off x="6383338" y="0"/>
            <a:ext cx="5808662" cy="6858000"/>
          </a:xfrm>
          <a:prstGeom prst="rect">
            <a:avLst/>
          </a:prstGeom>
          <a:gradFill>
            <a:gsLst>
              <a:gs pos="0">
                <a:srgbClr val="FF588C">
                  <a:alpha val="75000"/>
                </a:srgbClr>
              </a:gs>
              <a:gs pos="99000">
                <a:schemeClr val="accent6">
                  <a:lumMod val="100000"/>
                  <a:alpha val="79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xmlns="" id="{41E65847-6759-DD4A-B68F-486125325A92}"/>
              </a:ext>
            </a:extLst>
          </p:cNvPr>
          <p:cNvSpPr txBox="1"/>
          <p:nvPr/>
        </p:nvSpPr>
        <p:spPr>
          <a:xfrm>
            <a:off x="1025910" y="2090400"/>
            <a:ext cx="4111085" cy="1446550"/>
          </a:xfrm>
          <a:prstGeom prst="rect">
            <a:avLst/>
          </a:prstGeom>
          <a:noFill/>
        </p:spPr>
        <p:txBody>
          <a:bodyPr wrap="square" rtlCol="0">
            <a:spAutoFit/>
          </a:bodyPr>
          <a:lstStyle/>
          <a:p>
            <a:r>
              <a:rPr lang="sv-SE" sz="4400" b="1" dirty="0">
                <a:solidFill>
                  <a:schemeClr val="accent6"/>
                </a:solidFill>
                <a:latin typeface="Arial" panose="020B0604020202020204" pitchFamily="34" charset="0"/>
                <a:ea typeface="Helvetica Neue" panose="02000503000000020004" pitchFamily="2" charset="0"/>
                <a:cs typeface="Arial" panose="020B0604020202020204" pitchFamily="34" charset="0"/>
              </a:rPr>
              <a:t>Där idéer </a:t>
            </a:r>
          </a:p>
          <a:p>
            <a:r>
              <a:rPr lang="sv-SE" sz="4400" b="1" dirty="0">
                <a:solidFill>
                  <a:schemeClr val="accent6"/>
                </a:solidFill>
                <a:latin typeface="Arial" panose="020B0604020202020204" pitchFamily="34" charset="0"/>
                <a:ea typeface="Helvetica Neue" panose="02000503000000020004" pitchFamily="2" charset="0"/>
                <a:cs typeface="Arial" panose="020B0604020202020204" pitchFamily="34" charset="0"/>
              </a:rPr>
              <a:t>blir verklighet</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1058196" y="5014694"/>
            <a:ext cx="3253610" cy="646331"/>
          </a:xfrm>
          <a:prstGeom prst="rect">
            <a:avLst/>
          </a:prstGeom>
          <a:noFill/>
        </p:spPr>
        <p:txBody>
          <a:bodyPr wrap="square" rtlCol="0">
            <a:spAutoFit/>
          </a:bodyPr>
          <a:lstStyle/>
          <a:p>
            <a:r>
              <a:rPr lang="sv-SE" sz="1200" dirty="0">
                <a:latin typeface="Arial" panose="020B0604020202020204" pitchFamily="34" charset="0"/>
                <a:ea typeface="Helvetica Neue" panose="02000503000000020004" pitchFamily="2" charset="0"/>
                <a:cs typeface="Arial" panose="020B0604020202020204" pitchFamily="34" charset="0"/>
              </a:rPr>
              <a:t>Våra profilområden summerar Linköpings främsta styrkor, och det som gör det möjligt för oss att leva upp till vårt löfte.  </a:t>
            </a:r>
          </a:p>
        </p:txBody>
      </p:sp>
      <p:sp>
        <p:nvSpPr>
          <p:cNvPr id="2" name="Rektangel 1">
            <a:extLst>
              <a:ext uri="{FF2B5EF4-FFF2-40B4-BE49-F238E27FC236}">
                <a16:creationId xmlns:a16="http://schemas.microsoft.com/office/drawing/2014/main" xmlns="" id="{02FA4951-8F88-804B-A525-44F4CDB332C1}"/>
              </a:ext>
            </a:extLst>
          </p:cNvPr>
          <p:cNvSpPr/>
          <p:nvPr/>
        </p:nvSpPr>
        <p:spPr>
          <a:xfrm>
            <a:off x="1050282" y="4740370"/>
            <a:ext cx="3562567" cy="276999"/>
          </a:xfrm>
          <a:prstGeom prst="rect">
            <a:avLst/>
          </a:prstGeom>
        </p:spPr>
        <p:txBody>
          <a:bodyPr wrap="square">
            <a:spAutoFit/>
          </a:bodyPr>
          <a:lstStyle/>
          <a:p>
            <a:r>
              <a:rPr lang="sv-SE" sz="1200" spc="300" dirty="0">
                <a:latin typeface="Arial" panose="020B0604020202020204" pitchFamily="34" charset="0"/>
                <a:ea typeface="Helvetica Neue" panose="02000503000000020004" pitchFamily="2" charset="0"/>
                <a:cs typeface="Arial" panose="020B0604020202020204" pitchFamily="34" charset="0"/>
              </a:rPr>
              <a:t>VÅRT LÖFTE TILL OMVÄRLDEN</a:t>
            </a:r>
          </a:p>
        </p:txBody>
      </p:sp>
    </p:spTree>
    <p:extLst>
      <p:ext uri="{BB962C8B-B14F-4D97-AF65-F5344CB8AC3E}">
        <p14:creationId xmlns:p14="http://schemas.microsoft.com/office/powerpoint/2010/main" val="2623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xmlns="" id="{68006A53-D0A5-4149-BAA1-A2A72700C5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77"/>
          <a:stretch/>
        </p:blipFill>
        <p:spPr>
          <a:xfrm>
            <a:off x="0" y="0"/>
            <a:ext cx="12192000" cy="6858000"/>
          </a:xfrm>
          <a:prstGeom prst="rect">
            <a:avLst/>
          </a:prstGeom>
        </p:spPr>
      </p:pic>
      <p:sp>
        <p:nvSpPr>
          <p:cNvPr id="2" name="Rektangel 1">
            <a:extLst>
              <a:ext uri="{FF2B5EF4-FFF2-40B4-BE49-F238E27FC236}">
                <a16:creationId xmlns:a16="http://schemas.microsoft.com/office/drawing/2014/main" xmlns="" id="{EB8CFB25-756E-9845-9DBB-89E947C4A98E}"/>
              </a:ext>
            </a:extLst>
          </p:cNvPr>
          <p:cNvSpPr/>
          <p:nvPr/>
        </p:nvSpPr>
        <p:spPr>
          <a:xfrm>
            <a:off x="0" y="1"/>
            <a:ext cx="12191999" cy="6858000"/>
          </a:xfrm>
          <a:prstGeom prst="rect">
            <a:avLst/>
          </a:prstGeom>
          <a:gradFill>
            <a:gsLst>
              <a:gs pos="0">
                <a:srgbClr val="FF588C">
                  <a:alpha val="66000"/>
                </a:srgbClr>
              </a:gs>
              <a:gs pos="100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xmlns="" id="{88C7196C-6930-0042-964A-04F859D9ED0F}"/>
              </a:ext>
            </a:extLst>
          </p:cNvPr>
          <p:cNvSpPr txBox="1"/>
          <p:nvPr/>
        </p:nvSpPr>
        <p:spPr>
          <a:xfrm>
            <a:off x="739139" y="4403561"/>
            <a:ext cx="8031479" cy="1938992"/>
          </a:xfrm>
          <a:prstGeom prst="rect">
            <a:avLst/>
          </a:prstGeom>
          <a:noFill/>
        </p:spPr>
        <p:txBody>
          <a:bodyPr wrap="square" rtlCol="0">
            <a:spAutoFit/>
          </a:bodyPr>
          <a:lstStyle/>
          <a:p>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Teknik och </a:t>
            </a:r>
          </a:p>
          <a:p>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kompetensområden </a:t>
            </a:r>
            <a:b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br>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som stödjer positionen</a:t>
            </a:r>
          </a:p>
        </p:txBody>
      </p:sp>
    </p:spTree>
    <p:extLst>
      <p:ext uri="{BB962C8B-B14F-4D97-AF65-F5344CB8AC3E}">
        <p14:creationId xmlns:p14="http://schemas.microsoft.com/office/powerpoint/2010/main" val="280837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xmlns="" id="{B86648C7-2A93-5645-9C3F-DCE719E3899E}"/>
              </a:ext>
            </a:extLst>
          </p:cNvPr>
          <p:cNvSpPr/>
          <p:nvPr/>
        </p:nvSpPr>
        <p:spPr>
          <a:xfrm>
            <a:off x="0" y="0"/>
            <a:ext cx="5808663" cy="6857999"/>
          </a:xfrm>
          <a:prstGeom prst="rect">
            <a:avLst/>
          </a:prstGeom>
          <a:gradFill>
            <a:gsLst>
              <a:gs pos="0">
                <a:srgbClr val="FF588C"/>
              </a:gs>
              <a:gs pos="100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xmlns="" id="{41E65847-6759-DD4A-B68F-486125325A92}"/>
              </a:ext>
            </a:extLst>
          </p:cNvPr>
          <p:cNvSpPr txBox="1"/>
          <p:nvPr/>
        </p:nvSpPr>
        <p:spPr>
          <a:xfrm>
            <a:off x="6274420" y="999175"/>
            <a:ext cx="4873638" cy="830997"/>
          </a:xfrm>
          <a:prstGeom prst="rect">
            <a:avLst/>
          </a:prstGeom>
          <a:noFill/>
        </p:spPr>
        <p:txBody>
          <a:bodyPr wrap="square" rtlCol="0">
            <a:spAutoFit/>
          </a:bodyPr>
          <a:lstStyle/>
          <a:p>
            <a:r>
              <a:rPr lang="sv-SE" sz="2400" b="1" dirty="0">
                <a:latin typeface="Arial" panose="020B0604020202020204" pitchFamily="34" charset="0"/>
                <a:ea typeface="Helvetica Neue" panose="02000503000000020004" pitchFamily="2" charset="0"/>
                <a:cs typeface="Arial" panose="020B0604020202020204" pitchFamily="34" charset="0"/>
              </a:rPr>
              <a:t>Näringslivet och Linköpings universitet har starka synergier</a:t>
            </a:r>
          </a:p>
        </p:txBody>
      </p:sp>
      <p:sp>
        <p:nvSpPr>
          <p:cNvPr id="7" name="textruta 6">
            <a:extLst>
              <a:ext uri="{FF2B5EF4-FFF2-40B4-BE49-F238E27FC236}">
                <a16:creationId xmlns:a16="http://schemas.microsoft.com/office/drawing/2014/main" xmlns="" id="{6A50292B-3B4D-2842-9F21-6A3B72B07D13}"/>
              </a:ext>
            </a:extLst>
          </p:cNvPr>
          <p:cNvSpPr txBox="1"/>
          <p:nvPr/>
        </p:nvSpPr>
        <p:spPr>
          <a:xfrm>
            <a:off x="2487571" y="1945765"/>
            <a:ext cx="1554478" cy="307777"/>
          </a:xfrm>
          <a:prstGeom prst="rect">
            <a:avLst/>
          </a:prstGeom>
          <a:noFill/>
        </p:spPr>
        <p:txBody>
          <a:bodyPr wrap="square" rtlCol="0">
            <a:spAutoFit/>
          </a:bodyPr>
          <a:lstStyle/>
          <a:p>
            <a:pPr algn="ctr"/>
            <a:r>
              <a:rPr lang="sv-SE" sz="1400" dirty="0">
                <a:solidFill>
                  <a:schemeClr val="bg1"/>
                </a:solidFill>
                <a:latin typeface="Arial" panose="020B0604020202020204" pitchFamily="34" charset="0"/>
                <a:cs typeface="Arial" panose="020B0604020202020204" pitchFamily="34" charset="0"/>
              </a:rPr>
              <a:t>32 000 studenter</a:t>
            </a:r>
          </a:p>
        </p:txBody>
      </p:sp>
      <p:sp>
        <p:nvSpPr>
          <p:cNvPr id="8" name="textruta 7">
            <a:extLst>
              <a:ext uri="{FF2B5EF4-FFF2-40B4-BE49-F238E27FC236}">
                <a16:creationId xmlns:a16="http://schemas.microsoft.com/office/drawing/2014/main" xmlns="" id="{4546A634-19F8-DD45-8BD1-EDE4786FECAF}"/>
              </a:ext>
            </a:extLst>
          </p:cNvPr>
          <p:cNvSpPr txBox="1"/>
          <p:nvPr/>
        </p:nvSpPr>
        <p:spPr>
          <a:xfrm>
            <a:off x="2487571" y="4954772"/>
            <a:ext cx="2334547" cy="307777"/>
          </a:xfrm>
          <a:prstGeom prst="rect">
            <a:avLst/>
          </a:prstGeom>
          <a:noFill/>
        </p:spPr>
        <p:txBody>
          <a:bodyPr wrap="square" rtlCol="0">
            <a:spAutoFit/>
          </a:bodyPr>
          <a:lstStyle/>
          <a:p>
            <a:r>
              <a:rPr lang="sv-SE" sz="1400" dirty="0">
                <a:solidFill>
                  <a:schemeClr val="bg1"/>
                </a:solidFill>
                <a:latin typeface="Arial" panose="020B0604020202020204" pitchFamily="34" charset="0"/>
                <a:cs typeface="Arial" panose="020B0604020202020204" pitchFamily="34" charset="0"/>
              </a:rPr>
              <a:t>Rankad topp 300 i världen </a:t>
            </a:r>
          </a:p>
        </p:txBody>
      </p:sp>
      <p:sp>
        <p:nvSpPr>
          <p:cNvPr id="9" name="textruta 8">
            <a:extLst>
              <a:ext uri="{FF2B5EF4-FFF2-40B4-BE49-F238E27FC236}">
                <a16:creationId xmlns:a16="http://schemas.microsoft.com/office/drawing/2014/main" xmlns="" id="{5D4E4048-A1AA-4E48-8A3D-59C54ACCDC4B}"/>
              </a:ext>
            </a:extLst>
          </p:cNvPr>
          <p:cNvSpPr txBox="1"/>
          <p:nvPr/>
        </p:nvSpPr>
        <p:spPr>
          <a:xfrm>
            <a:off x="6289287" y="1879766"/>
            <a:ext cx="4757854" cy="4616648"/>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Universitetet bedriver världsledande, gränsöverskridande forskning i nära samverkan med näringsliv och samhälle. </a:t>
            </a:r>
          </a:p>
          <a:p>
            <a:endParaRPr lang="sv-SE" sz="1400" dirty="0">
              <a:latin typeface="Arial" panose="020B0604020202020204" pitchFamily="34" charset="0"/>
              <a:cs typeface="Arial" panose="020B0604020202020204" pitchFamily="34" charset="0"/>
            </a:endParaRPr>
          </a:p>
          <a:p>
            <a:r>
              <a:rPr lang="sv-SE" sz="1400" dirty="0">
                <a:latin typeface="Arial" panose="020B0604020202020204" pitchFamily="34" charset="0"/>
                <a:cs typeface="Arial" panose="020B0604020202020204" pitchFamily="34" charset="0"/>
              </a:rPr>
              <a:t>Universitetet har starka profiler på IT och mobil kommunikation, visualisering och bildanalys, materialvetenskap, automatering och AI, logistik, organisk elektronik, miljövetenskap, hörselvetenskap, beroendeforskning samt vuxenpedagogik.</a:t>
            </a:r>
          </a:p>
          <a:p>
            <a:endParaRPr lang="sv-SE" sz="1400" dirty="0">
              <a:latin typeface="Arial" panose="020B0604020202020204" pitchFamily="34" charset="0"/>
              <a:cs typeface="Arial" panose="020B0604020202020204" pitchFamily="34" charset="0"/>
            </a:endParaRPr>
          </a:p>
          <a:p>
            <a:r>
              <a:rPr lang="sv-SE" sz="1400" dirty="0">
                <a:latin typeface="Arial" panose="020B0604020202020204" pitchFamily="34" charset="0"/>
                <a:cs typeface="Arial" panose="020B0604020202020204" pitchFamily="34" charset="0"/>
              </a:rPr>
              <a:t>Linköpings universitet är även säte för WASP, Wallenberg AI Autonomous Systems and Software Program, som är Sveriges största enskilda forskningssatsning. </a:t>
            </a:r>
          </a:p>
          <a:p>
            <a:endParaRPr lang="sv-SE" sz="1400" dirty="0">
              <a:latin typeface="Arial" panose="020B0604020202020204" pitchFamily="34" charset="0"/>
              <a:cs typeface="Arial" panose="020B0604020202020204" pitchFamily="34" charset="0"/>
            </a:endParaRPr>
          </a:p>
          <a:p>
            <a:r>
              <a:rPr lang="sv-SE" sz="1400" dirty="0">
                <a:latin typeface="Arial" panose="020B0604020202020204" pitchFamily="34" charset="0"/>
                <a:cs typeface="Arial" panose="020B0604020202020204" pitchFamily="34" charset="0"/>
              </a:rPr>
              <a:t>Många företag i framför allt </a:t>
            </a:r>
            <a:r>
              <a:rPr lang="sv-SE" sz="1400" dirty="0" smtClean="0">
                <a:latin typeface="Arial" panose="020B0604020202020204" pitchFamily="34" charset="0"/>
                <a:cs typeface="Arial" panose="020B0604020202020204" pitchFamily="34" charset="0"/>
              </a:rPr>
              <a:t>Linköping Science Park </a:t>
            </a:r>
            <a:r>
              <a:rPr lang="sv-SE" sz="1400" dirty="0">
                <a:latin typeface="Arial" panose="020B0604020202020204" pitchFamily="34" charset="0"/>
                <a:cs typeface="Arial" panose="020B0604020202020204" pitchFamily="34" charset="0"/>
              </a:rPr>
              <a:t/>
            </a:r>
            <a:br>
              <a:rPr lang="sv-SE" sz="1400" dirty="0">
                <a:latin typeface="Arial" panose="020B0604020202020204" pitchFamily="34" charset="0"/>
                <a:cs typeface="Arial" panose="020B0604020202020204" pitchFamily="34" charset="0"/>
              </a:rPr>
            </a:br>
            <a:r>
              <a:rPr lang="sv-SE" sz="1400" dirty="0">
                <a:latin typeface="Arial" panose="020B0604020202020204" pitchFamily="34" charset="0"/>
                <a:cs typeface="Arial" panose="020B0604020202020204" pitchFamily="34" charset="0"/>
              </a:rPr>
              <a:t>är spin-offs från universitetet.</a:t>
            </a:r>
          </a:p>
          <a:p>
            <a:endParaRPr lang="sv-SE" sz="1400" dirty="0">
              <a:latin typeface="Arial" panose="020B0604020202020204" pitchFamily="34" charset="0"/>
              <a:cs typeface="Arial" panose="020B0604020202020204" pitchFamily="34" charset="0"/>
            </a:endParaRPr>
          </a:p>
          <a:p>
            <a:r>
              <a:rPr lang="sv-SE" sz="1400" dirty="0">
                <a:latin typeface="Arial" panose="020B0604020202020204" pitchFamily="34" charset="0"/>
                <a:cs typeface="Arial" panose="020B0604020202020204" pitchFamily="34" charset="0"/>
              </a:rPr>
              <a:t>Linköpings universitet kännetecknas även av kreativitet att utveckla nya utbildningar och sätt att forska. Industriell ekonomi, datateknik, medieteknik, problembaserat lärande samt TEMA- forskning började alla vid Linköpings universitet. </a:t>
            </a:r>
          </a:p>
        </p:txBody>
      </p:sp>
      <p:sp>
        <p:nvSpPr>
          <p:cNvPr id="14" name="textruta 13">
            <a:extLst>
              <a:ext uri="{FF2B5EF4-FFF2-40B4-BE49-F238E27FC236}">
                <a16:creationId xmlns:a16="http://schemas.microsoft.com/office/drawing/2014/main" xmlns="" id="{1677AF75-2BBF-9E43-926C-6A0AD600B6BD}"/>
              </a:ext>
            </a:extLst>
          </p:cNvPr>
          <p:cNvSpPr txBox="1"/>
          <p:nvPr/>
        </p:nvSpPr>
        <p:spPr>
          <a:xfrm>
            <a:off x="2487571" y="3433239"/>
            <a:ext cx="1432558" cy="307777"/>
          </a:xfrm>
          <a:prstGeom prst="rect">
            <a:avLst/>
          </a:prstGeom>
          <a:noFill/>
        </p:spPr>
        <p:txBody>
          <a:bodyPr wrap="square" rtlCol="0">
            <a:spAutoFit/>
          </a:bodyPr>
          <a:lstStyle/>
          <a:p>
            <a:pPr algn="ctr"/>
            <a:r>
              <a:rPr lang="sv-SE" sz="1400" dirty="0">
                <a:solidFill>
                  <a:schemeClr val="bg1"/>
                </a:solidFill>
                <a:latin typeface="Arial" panose="020B0604020202020204" pitchFamily="34" charset="0"/>
                <a:cs typeface="Arial" panose="020B0604020202020204" pitchFamily="34" charset="0"/>
              </a:rPr>
              <a:t>4000 anställda</a:t>
            </a:r>
          </a:p>
        </p:txBody>
      </p:sp>
      <p:pic>
        <p:nvPicPr>
          <p:cNvPr id="18" name="Bildobjekt 17">
            <a:extLst>
              <a:ext uri="{FF2B5EF4-FFF2-40B4-BE49-F238E27FC236}">
                <a16:creationId xmlns:a16="http://schemas.microsoft.com/office/drawing/2014/main" xmlns="" id="{C49F5EF5-D49B-A544-BA16-72CC8DE30A14}"/>
              </a:ext>
            </a:extLst>
          </p:cNvPr>
          <p:cNvPicPr>
            <a:picLocks noChangeAspect="1"/>
          </p:cNvPicPr>
          <p:nvPr/>
        </p:nvPicPr>
        <p:blipFill>
          <a:blip r:embed="rId3"/>
          <a:srcRect/>
          <a:stretch/>
        </p:blipFill>
        <p:spPr>
          <a:xfrm>
            <a:off x="1753152" y="3291157"/>
            <a:ext cx="493659" cy="571459"/>
          </a:xfrm>
          <a:prstGeom prst="rect">
            <a:avLst/>
          </a:prstGeom>
        </p:spPr>
      </p:pic>
      <p:pic>
        <p:nvPicPr>
          <p:cNvPr id="20" name="Bildobjekt 19">
            <a:extLst>
              <a:ext uri="{FF2B5EF4-FFF2-40B4-BE49-F238E27FC236}">
                <a16:creationId xmlns:a16="http://schemas.microsoft.com/office/drawing/2014/main" xmlns="" id="{7E830154-4B73-6B42-87F8-DDACCD03CE33}"/>
              </a:ext>
            </a:extLst>
          </p:cNvPr>
          <p:cNvPicPr>
            <a:picLocks noChangeAspect="1"/>
          </p:cNvPicPr>
          <p:nvPr/>
        </p:nvPicPr>
        <p:blipFill>
          <a:blip r:embed="rId4"/>
          <a:srcRect/>
          <a:stretch/>
        </p:blipFill>
        <p:spPr>
          <a:xfrm>
            <a:off x="1774644" y="4878817"/>
            <a:ext cx="472167" cy="525806"/>
          </a:xfrm>
          <a:prstGeom prst="rect">
            <a:avLst/>
          </a:prstGeom>
        </p:spPr>
      </p:pic>
      <p:pic>
        <p:nvPicPr>
          <p:cNvPr id="22" name="Bildobjekt 21">
            <a:extLst>
              <a:ext uri="{FF2B5EF4-FFF2-40B4-BE49-F238E27FC236}">
                <a16:creationId xmlns:a16="http://schemas.microsoft.com/office/drawing/2014/main" xmlns="" id="{A7695A8B-4D37-FA49-AF29-CE7634804035}"/>
              </a:ext>
            </a:extLst>
          </p:cNvPr>
          <p:cNvPicPr>
            <a:picLocks noChangeAspect="1"/>
          </p:cNvPicPr>
          <p:nvPr/>
        </p:nvPicPr>
        <p:blipFill>
          <a:blip r:embed="rId5"/>
          <a:srcRect/>
          <a:stretch/>
        </p:blipFill>
        <p:spPr>
          <a:xfrm>
            <a:off x="1824383" y="1758015"/>
            <a:ext cx="422428" cy="571461"/>
          </a:xfrm>
          <a:prstGeom prst="rect">
            <a:avLst/>
          </a:prstGeom>
        </p:spPr>
      </p:pic>
      <p:sp>
        <p:nvSpPr>
          <p:cNvPr id="23" name="textruta 22">
            <a:extLst>
              <a:ext uri="{FF2B5EF4-FFF2-40B4-BE49-F238E27FC236}">
                <a16:creationId xmlns:a16="http://schemas.microsoft.com/office/drawing/2014/main" xmlns="" id="{1859011A-58C7-464D-9045-D81999DAE19D}"/>
              </a:ext>
            </a:extLst>
          </p:cNvPr>
          <p:cNvSpPr txBox="1"/>
          <p:nvPr/>
        </p:nvSpPr>
        <p:spPr>
          <a:xfrm>
            <a:off x="-1356360" y="3505200"/>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1659131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 xmlns:a16="http://schemas.microsoft.com/office/drawing/2014/main" id="{41E65847-6759-DD4A-B68F-486125325A92}"/>
              </a:ext>
            </a:extLst>
          </p:cNvPr>
          <p:cNvSpPr txBox="1"/>
          <p:nvPr/>
        </p:nvSpPr>
        <p:spPr>
          <a:xfrm>
            <a:off x="0" y="751448"/>
            <a:ext cx="12192000" cy="461665"/>
          </a:xfrm>
          <a:prstGeom prst="rect">
            <a:avLst/>
          </a:prstGeom>
          <a:noFill/>
        </p:spPr>
        <p:txBody>
          <a:bodyPr wrap="square" rtlCol="0">
            <a:spAutoFit/>
          </a:bodyPr>
          <a:lstStyle/>
          <a:p>
            <a:pPr algn="ctr"/>
            <a:r>
              <a:rPr lang="sv-SE" sz="2400" b="1" dirty="0">
                <a:solidFill>
                  <a:srgbClr val="000000"/>
                </a:solidFill>
                <a:ea typeface="Helvetica Neue" panose="02000503000000020004" pitchFamily="2" charset="0"/>
                <a:cs typeface="Arial" panose="020B0604020202020204" pitchFamily="34" charset="0"/>
              </a:rPr>
              <a:t>Linköping – en plats för banbrytande innovationer</a:t>
            </a:r>
          </a:p>
        </p:txBody>
      </p:sp>
      <p:sp>
        <p:nvSpPr>
          <p:cNvPr id="2" name="textruta 1">
            <a:extLst>
              <a:ext uri="{FF2B5EF4-FFF2-40B4-BE49-F238E27FC236}">
                <a16:creationId xmlns="" xmlns:a16="http://schemas.microsoft.com/office/drawing/2014/main" id="{08E34050-A822-AB4A-9EFD-053EAE90B554}"/>
              </a:ext>
            </a:extLst>
          </p:cNvPr>
          <p:cNvSpPr txBox="1"/>
          <p:nvPr/>
        </p:nvSpPr>
        <p:spPr>
          <a:xfrm>
            <a:off x="3284219" y="3394167"/>
            <a:ext cx="1729740" cy="307777"/>
          </a:xfrm>
          <a:prstGeom prst="rect">
            <a:avLst/>
          </a:prstGeom>
          <a:noFill/>
        </p:spPr>
        <p:txBody>
          <a:bodyPr wrap="square" rtlCol="0">
            <a:spAutoFit/>
          </a:bodyPr>
          <a:lstStyle/>
          <a:p>
            <a:r>
              <a:rPr lang="sv-SE" sz="1400" dirty="0">
                <a:solidFill>
                  <a:srgbClr val="000000"/>
                </a:solidFill>
                <a:cs typeface="Arial" panose="020B0604020202020204" pitchFamily="34" charset="0"/>
              </a:rPr>
              <a:t>Fordonssäkerhet</a:t>
            </a:r>
          </a:p>
        </p:txBody>
      </p:sp>
      <p:sp>
        <p:nvSpPr>
          <p:cNvPr id="18" name="textruta 17">
            <a:extLst>
              <a:ext uri="{FF2B5EF4-FFF2-40B4-BE49-F238E27FC236}">
                <a16:creationId xmlns="" xmlns:a16="http://schemas.microsoft.com/office/drawing/2014/main" id="{1793EA63-E809-C941-8EA2-2F7DD33D146E}"/>
              </a:ext>
            </a:extLst>
          </p:cNvPr>
          <p:cNvSpPr txBox="1"/>
          <p:nvPr/>
        </p:nvSpPr>
        <p:spPr>
          <a:xfrm>
            <a:off x="7091998" y="2051603"/>
            <a:ext cx="2454275" cy="307777"/>
          </a:xfrm>
          <a:prstGeom prst="rect">
            <a:avLst/>
          </a:prstGeom>
          <a:noFill/>
        </p:spPr>
        <p:txBody>
          <a:bodyPr wrap="square" rtlCol="0">
            <a:spAutoFit/>
          </a:bodyPr>
          <a:lstStyle/>
          <a:p>
            <a:r>
              <a:rPr lang="sv-SE" sz="1400" dirty="0">
                <a:solidFill>
                  <a:srgbClr val="000000"/>
                </a:solidFill>
                <a:cs typeface="Arial" panose="020B0604020202020204" pitchFamily="34" charset="0"/>
              </a:rPr>
              <a:t>IPTV and streaming media</a:t>
            </a:r>
          </a:p>
        </p:txBody>
      </p:sp>
      <p:sp>
        <p:nvSpPr>
          <p:cNvPr id="19" name="textruta 18">
            <a:extLst>
              <a:ext uri="{FF2B5EF4-FFF2-40B4-BE49-F238E27FC236}">
                <a16:creationId xmlns="" xmlns:a16="http://schemas.microsoft.com/office/drawing/2014/main" id="{07DB11D9-CD94-7644-806C-E290D76395CB}"/>
              </a:ext>
            </a:extLst>
          </p:cNvPr>
          <p:cNvSpPr txBox="1"/>
          <p:nvPr/>
        </p:nvSpPr>
        <p:spPr>
          <a:xfrm>
            <a:off x="3284219" y="2051545"/>
            <a:ext cx="1916818" cy="307777"/>
          </a:xfrm>
          <a:prstGeom prst="rect">
            <a:avLst/>
          </a:prstGeom>
          <a:noFill/>
        </p:spPr>
        <p:txBody>
          <a:bodyPr wrap="square" rtlCol="0">
            <a:spAutoFit/>
          </a:bodyPr>
          <a:lstStyle/>
          <a:p>
            <a:r>
              <a:rPr lang="sv-SE" sz="1400" dirty="0">
                <a:solidFill>
                  <a:srgbClr val="000000"/>
                </a:solidFill>
                <a:cs typeface="Arial" panose="020B0604020202020204" pitchFamily="34" charset="0"/>
              </a:rPr>
              <a:t>Mobil </a:t>
            </a:r>
            <a:r>
              <a:rPr lang="sv-SE" sz="1400" dirty="0" smtClean="0">
                <a:solidFill>
                  <a:srgbClr val="000000"/>
                </a:solidFill>
                <a:cs typeface="Arial" panose="020B0604020202020204" pitchFamily="34" charset="0"/>
              </a:rPr>
              <a:t>kommunikation</a:t>
            </a:r>
            <a:endParaRPr lang="sv-SE" sz="1400" dirty="0">
              <a:solidFill>
                <a:srgbClr val="000000"/>
              </a:solidFill>
              <a:cs typeface="Arial" panose="020B0604020202020204" pitchFamily="34" charset="0"/>
            </a:endParaRPr>
          </a:p>
        </p:txBody>
      </p:sp>
      <p:sp>
        <p:nvSpPr>
          <p:cNvPr id="25" name="textruta 24">
            <a:extLst>
              <a:ext uri="{FF2B5EF4-FFF2-40B4-BE49-F238E27FC236}">
                <a16:creationId xmlns="" xmlns:a16="http://schemas.microsoft.com/office/drawing/2014/main" id="{B66184D6-DDB5-174C-9472-0E9C621D7590}"/>
              </a:ext>
            </a:extLst>
          </p:cNvPr>
          <p:cNvSpPr txBox="1"/>
          <p:nvPr/>
        </p:nvSpPr>
        <p:spPr>
          <a:xfrm>
            <a:off x="3284219" y="2361783"/>
            <a:ext cx="2454275" cy="861774"/>
          </a:xfrm>
          <a:prstGeom prst="rect">
            <a:avLst/>
          </a:prstGeom>
          <a:noFill/>
        </p:spPr>
        <p:txBody>
          <a:bodyPr wrap="square" rtlCol="0">
            <a:spAutoFit/>
          </a:bodyPr>
          <a:lstStyle/>
          <a:p>
            <a:r>
              <a:rPr lang="sv-SE" sz="1000" dirty="0" smtClean="0">
                <a:solidFill>
                  <a:srgbClr val="000000"/>
                </a:solidFill>
                <a:cs typeface="Arial" panose="020B0604020202020204" pitchFamily="34" charset="0"/>
              </a:rPr>
              <a:t>Betydande delar av GSM systemet var utvecklat av Ericsson i Linköping. Det var starten för mobil kommunikation. Nu ligger man i frontlinjen för utvecklingen av 5G.</a:t>
            </a:r>
            <a:endParaRPr lang="sv-SE" sz="1000" dirty="0">
              <a:solidFill>
                <a:srgbClr val="000000"/>
              </a:solidFill>
              <a:cs typeface="Arial" panose="020B0604020202020204" pitchFamily="34" charset="0"/>
            </a:endParaRPr>
          </a:p>
        </p:txBody>
      </p:sp>
      <p:sp>
        <p:nvSpPr>
          <p:cNvPr id="26" name="textruta 25">
            <a:extLst>
              <a:ext uri="{FF2B5EF4-FFF2-40B4-BE49-F238E27FC236}">
                <a16:creationId xmlns="" xmlns:a16="http://schemas.microsoft.com/office/drawing/2014/main" id="{4A6F1C83-5519-C04A-BFF3-8B06C1E48B9A}"/>
              </a:ext>
            </a:extLst>
          </p:cNvPr>
          <p:cNvSpPr txBox="1"/>
          <p:nvPr/>
        </p:nvSpPr>
        <p:spPr>
          <a:xfrm>
            <a:off x="3284218" y="3701944"/>
            <a:ext cx="2647316" cy="1169551"/>
          </a:xfrm>
          <a:prstGeom prst="rect">
            <a:avLst/>
          </a:prstGeom>
          <a:noFill/>
        </p:spPr>
        <p:txBody>
          <a:bodyPr wrap="square" rtlCol="0">
            <a:spAutoFit/>
          </a:bodyPr>
          <a:lstStyle/>
          <a:p>
            <a:r>
              <a:rPr lang="sv-SE" sz="1000" dirty="0" smtClean="0">
                <a:solidFill>
                  <a:srgbClr val="000000"/>
                </a:solidFill>
                <a:cs typeface="Arial" panose="020B0604020202020204" pitchFamily="34" charset="0"/>
              </a:rPr>
              <a:t>Teknik för fordonssäkerhet så som uppkopplade bilar och säkerhetssystem för dagens människostyrda och morgondagens själkörande bilar. </a:t>
            </a:r>
            <a:r>
              <a:rPr lang="sv-SE" sz="1000" dirty="0">
                <a:solidFill>
                  <a:srgbClr val="000000"/>
                </a:solidFill>
                <a:cs typeface="Arial" panose="020B0604020202020204" pitchFamily="34" charset="0"/>
              </a:rPr>
              <a:t>I</a:t>
            </a:r>
            <a:r>
              <a:rPr lang="sv-SE" sz="1000" dirty="0" smtClean="0">
                <a:solidFill>
                  <a:srgbClr val="000000"/>
                </a:solidFill>
                <a:cs typeface="Arial" panose="020B0604020202020204" pitchFamily="34" charset="0"/>
              </a:rPr>
              <a:t> Linköping Science Park har vi aktörer </a:t>
            </a:r>
            <a:r>
              <a:rPr lang="sv-SE" sz="1000" dirty="0">
                <a:solidFill>
                  <a:srgbClr val="000000"/>
                </a:solidFill>
                <a:cs typeface="Arial" panose="020B0604020202020204" pitchFamily="34" charset="0"/>
              </a:rPr>
              <a:t>som </a:t>
            </a:r>
            <a:r>
              <a:rPr lang="sv-SE" sz="1000" dirty="0" err="1" smtClean="0">
                <a:solidFill>
                  <a:srgbClr val="000000"/>
                </a:solidFill>
                <a:cs typeface="Arial" panose="020B0604020202020204" pitchFamily="34" charset="0"/>
              </a:rPr>
              <a:t>Veoneer</a:t>
            </a:r>
            <a:r>
              <a:rPr lang="sv-SE" sz="1000" dirty="0" smtClean="0">
                <a:solidFill>
                  <a:srgbClr val="000000"/>
                </a:solidFill>
                <a:cs typeface="Arial" panose="020B0604020202020204" pitchFamily="34" charset="0"/>
              </a:rPr>
              <a:t>, </a:t>
            </a:r>
            <a:r>
              <a:rPr lang="sv-SE" sz="1000" dirty="0" err="1" smtClean="0">
                <a:solidFill>
                  <a:srgbClr val="000000"/>
                </a:solidFill>
                <a:cs typeface="Arial" panose="020B0604020202020204" pitchFamily="34" charset="0"/>
              </a:rPr>
              <a:t>Nira</a:t>
            </a:r>
            <a:r>
              <a:rPr lang="sv-SE" sz="1000" dirty="0" smtClean="0">
                <a:solidFill>
                  <a:srgbClr val="000000"/>
                </a:solidFill>
                <a:cs typeface="Arial" panose="020B0604020202020204" pitchFamily="34" charset="0"/>
              </a:rPr>
              <a:t> Dynamics och </a:t>
            </a:r>
            <a:r>
              <a:rPr lang="sv-SE" sz="1000" dirty="0" err="1" smtClean="0">
                <a:solidFill>
                  <a:srgbClr val="000000"/>
                </a:solidFill>
                <a:cs typeface="Arial" panose="020B0604020202020204" pitchFamily="34" charset="0"/>
              </a:rPr>
              <a:t>Actia</a:t>
            </a:r>
            <a:r>
              <a:rPr lang="sv-SE" sz="1000" dirty="0" smtClean="0">
                <a:solidFill>
                  <a:srgbClr val="000000"/>
                </a:solidFill>
                <a:cs typeface="Arial" panose="020B0604020202020204" pitchFamily="34" charset="0"/>
              </a:rPr>
              <a:t> som ligger långt fram i utvecklingen. </a:t>
            </a:r>
            <a:endParaRPr lang="sv-SE" sz="1000" dirty="0">
              <a:solidFill>
                <a:srgbClr val="000000"/>
              </a:solidFill>
              <a:cs typeface="Arial" panose="020B0604020202020204" pitchFamily="34" charset="0"/>
            </a:endParaRPr>
          </a:p>
        </p:txBody>
      </p:sp>
      <p:sp>
        <p:nvSpPr>
          <p:cNvPr id="27" name="textruta 26">
            <a:extLst>
              <a:ext uri="{FF2B5EF4-FFF2-40B4-BE49-F238E27FC236}">
                <a16:creationId xmlns="" xmlns:a16="http://schemas.microsoft.com/office/drawing/2014/main" id="{11EC4DF1-EE99-EA41-BACA-BA6E9364D3BF}"/>
              </a:ext>
            </a:extLst>
          </p:cNvPr>
          <p:cNvSpPr txBox="1"/>
          <p:nvPr/>
        </p:nvSpPr>
        <p:spPr>
          <a:xfrm>
            <a:off x="7091998" y="2359380"/>
            <a:ext cx="2584265" cy="1169551"/>
          </a:xfrm>
          <a:prstGeom prst="rect">
            <a:avLst/>
          </a:prstGeom>
          <a:noFill/>
        </p:spPr>
        <p:txBody>
          <a:bodyPr wrap="square" rtlCol="0">
            <a:spAutoFit/>
          </a:bodyPr>
          <a:lstStyle/>
          <a:p>
            <a:r>
              <a:rPr lang="sv-SE" sz="1000" dirty="0" smtClean="0">
                <a:solidFill>
                  <a:srgbClr val="000000"/>
                </a:solidFill>
                <a:cs typeface="Arial" panose="020B0604020202020204" pitchFamily="34" charset="0"/>
              </a:rPr>
              <a:t>Forskning vid Linköpings universitet har lagt grunden till företag som skapat tekniken som möjliggör strömmande media som används av </a:t>
            </a:r>
            <a:r>
              <a:rPr lang="sv-SE" sz="1000" dirty="0" err="1" smtClean="0">
                <a:solidFill>
                  <a:srgbClr val="000000"/>
                </a:solidFill>
                <a:cs typeface="Arial" panose="020B0604020202020204" pitchFamily="34" charset="0"/>
              </a:rPr>
              <a:t>av</a:t>
            </a:r>
            <a:r>
              <a:rPr lang="sv-SE" sz="1000" dirty="0" smtClean="0">
                <a:solidFill>
                  <a:srgbClr val="000000"/>
                </a:solidFill>
                <a:cs typeface="Arial" panose="020B0604020202020204" pitchFamily="34" charset="0"/>
              </a:rPr>
              <a:t> </a:t>
            </a:r>
            <a:r>
              <a:rPr lang="sv-SE" sz="1000" dirty="0" err="1" smtClean="0">
                <a:solidFill>
                  <a:srgbClr val="000000"/>
                </a:solidFill>
                <a:cs typeface="Arial" panose="020B0604020202020204" pitchFamily="34" charset="0"/>
              </a:rPr>
              <a:t>bl</a:t>
            </a:r>
            <a:r>
              <a:rPr lang="sv-SE" sz="1000" dirty="0" smtClean="0">
                <a:solidFill>
                  <a:srgbClr val="000000"/>
                </a:solidFill>
                <a:cs typeface="Arial" panose="020B0604020202020204" pitchFamily="34" charset="0"/>
              </a:rPr>
              <a:t> a </a:t>
            </a:r>
            <a:r>
              <a:rPr lang="sv-SE" sz="1000" dirty="0" err="1" smtClean="0">
                <a:solidFill>
                  <a:srgbClr val="000000"/>
                </a:solidFill>
                <a:cs typeface="Arial" panose="020B0604020202020204" pitchFamily="34" charset="0"/>
              </a:rPr>
              <a:t>Netflix</a:t>
            </a:r>
            <a:r>
              <a:rPr lang="sv-SE" sz="1000" dirty="0" smtClean="0">
                <a:solidFill>
                  <a:srgbClr val="000000"/>
                </a:solidFill>
                <a:cs typeface="Arial" panose="020B0604020202020204" pitchFamily="34" charset="0"/>
              </a:rPr>
              <a:t> och </a:t>
            </a:r>
            <a:r>
              <a:rPr lang="sv-SE" sz="1000" dirty="0" err="1" smtClean="0">
                <a:solidFill>
                  <a:srgbClr val="000000"/>
                </a:solidFill>
                <a:cs typeface="Arial" panose="020B0604020202020204" pitchFamily="34" charset="0"/>
              </a:rPr>
              <a:t>SVTplay</a:t>
            </a:r>
            <a:r>
              <a:rPr lang="sv-SE" sz="1000" dirty="0" smtClean="0">
                <a:solidFill>
                  <a:srgbClr val="000000"/>
                </a:solidFill>
                <a:cs typeface="Arial" panose="020B0604020202020204" pitchFamily="34" charset="0"/>
              </a:rPr>
              <a:t>. Företag som 27M och </a:t>
            </a:r>
            <a:r>
              <a:rPr lang="sv-SE" sz="1000" dirty="0" err="1" smtClean="0">
                <a:solidFill>
                  <a:srgbClr val="000000"/>
                </a:solidFill>
                <a:cs typeface="Arial" panose="020B0604020202020204" pitchFamily="34" charset="0"/>
              </a:rPr>
              <a:t>Indentive</a:t>
            </a:r>
            <a:r>
              <a:rPr lang="sv-SE" sz="1000" dirty="0" smtClean="0">
                <a:solidFill>
                  <a:srgbClr val="000000"/>
                </a:solidFill>
                <a:cs typeface="Arial" panose="020B0604020202020204" pitchFamily="34" charset="0"/>
              </a:rPr>
              <a:t> är ledande inom IPTV och streaming media.</a:t>
            </a:r>
            <a:endParaRPr lang="sv-SE" sz="1000" dirty="0">
              <a:solidFill>
                <a:srgbClr val="000000"/>
              </a:solidFill>
              <a:cs typeface="Arial" panose="020B0604020202020204" pitchFamily="34" charset="0"/>
            </a:endParaRPr>
          </a:p>
        </p:txBody>
      </p:sp>
      <p:sp>
        <p:nvSpPr>
          <p:cNvPr id="28" name="textruta 27">
            <a:extLst>
              <a:ext uri="{FF2B5EF4-FFF2-40B4-BE49-F238E27FC236}">
                <a16:creationId xmlns="" xmlns:a16="http://schemas.microsoft.com/office/drawing/2014/main" id="{082EB356-B385-8A46-9D55-A073A1A8FE23}"/>
              </a:ext>
            </a:extLst>
          </p:cNvPr>
          <p:cNvSpPr txBox="1"/>
          <p:nvPr/>
        </p:nvSpPr>
        <p:spPr>
          <a:xfrm>
            <a:off x="3284218" y="4952628"/>
            <a:ext cx="1986916" cy="307777"/>
          </a:xfrm>
          <a:prstGeom prst="rect">
            <a:avLst/>
          </a:prstGeom>
          <a:noFill/>
        </p:spPr>
        <p:txBody>
          <a:bodyPr wrap="square" rtlCol="0">
            <a:spAutoFit/>
          </a:bodyPr>
          <a:lstStyle/>
          <a:p>
            <a:r>
              <a:rPr lang="sv-SE" sz="1400" dirty="0" err="1">
                <a:solidFill>
                  <a:srgbClr val="000000"/>
                </a:solidFill>
                <a:cs typeface="Arial" panose="020B0604020202020204" pitchFamily="34" charset="0"/>
              </a:rPr>
              <a:t>Medtech</a:t>
            </a:r>
            <a:r>
              <a:rPr lang="sv-SE" sz="1400" dirty="0">
                <a:solidFill>
                  <a:srgbClr val="000000"/>
                </a:solidFill>
                <a:cs typeface="Arial" panose="020B0604020202020204" pitchFamily="34" charset="0"/>
              </a:rPr>
              <a:t> &amp; </a:t>
            </a:r>
            <a:r>
              <a:rPr lang="sv-SE" sz="1400" dirty="0" err="1">
                <a:solidFill>
                  <a:srgbClr val="000000"/>
                </a:solidFill>
                <a:cs typeface="Arial" panose="020B0604020202020204" pitchFamily="34" charset="0"/>
              </a:rPr>
              <a:t>life</a:t>
            </a:r>
            <a:r>
              <a:rPr lang="sv-SE" sz="1400" dirty="0">
                <a:solidFill>
                  <a:srgbClr val="000000"/>
                </a:solidFill>
                <a:cs typeface="Arial" panose="020B0604020202020204" pitchFamily="34" charset="0"/>
              </a:rPr>
              <a:t> science</a:t>
            </a:r>
          </a:p>
        </p:txBody>
      </p:sp>
      <p:sp>
        <p:nvSpPr>
          <p:cNvPr id="29" name="textruta 28">
            <a:extLst>
              <a:ext uri="{FF2B5EF4-FFF2-40B4-BE49-F238E27FC236}">
                <a16:creationId xmlns="" xmlns:a16="http://schemas.microsoft.com/office/drawing/2014/main" id="{EBD2C031-F8BD-4F43-A0A0-0DBB14E1194D}"/>
              </a:ext>
            </a:extLst>
          </p:cNvPr>
          <p:cNvSpPr txBox="1"/>
          <p:nvPr/>
        </p:nvSpPr>
        <p:spPr>
          <a:xfrm>
            <a:off x="3284218" y="5262867"/>
            <a:ext cx="2647316" cy="707886"/>
          </a:xfrm>
          <a:prstGeom prst="rect">
            <a:avLst/>
          </a:prstGeom>
          <a:noFill/>
        </p:spPr>
        <p:txBody>
          <a:bodyPr wrap="square" rtlCol="0">
            <a:spAutoFit/>
          </a:bodyPr>
          <a:lstStyle/>
          <a:p>
            <a:r>
              <a:rPr lang="sv-SE" sz="1000" dirty="0">
                <a:solidFill>
                  <a:srgbClr val="000000"/>
                </a:solidFill>
                <a:cs typeface="Arial" panose="020B0604020202020204" pitchFamily="34" charset="0"/>
              </a:rPr>
              <a:t>Digital bildanalys är ett av de områden där Linköpings universitet är en global ledare. Flera företag har sitt ursprung här som t.ex. </a:t>
            </a:r>
            <a:r>
              <a:rPr lang="sv-SE" sz="1000" dirty="0" err="1">
                <a:solidFill>
                  <a:srgbClr val="000000"/>
                </a:solidFill>
                <a:cs typeface="Arial" panose="020B0604020202020204" pitchFamily="34" charset="0"/>
              </a:rPr>
              <a:t>Sectra</a:t>
            </a:r>
            <a:r>
              <a:rPr lang="sv-SE" sz="1000" dirty="0">
                <a:solidFill>
                  <a:srgbClr val="000000"/>
                </a:solidFill>
                <a:cs typeface="Arial" panose="020B0604020202020204" pitchFamily="34" charset="0"/>
              </a:rPr>
              <a:t>, AMRA, </a:t>
            </a:r>
            <a:r>
              <a:rPr lang="sv-SE" sz="1000" dirty="0" err="1">
                <a:solidFill>
                  <a:srgbClr val="000000"/>
                </a:solidFill>
                <a:cs typeface="Arial" panose="020B0604020202020204" pitchFamily="34" charset="0"/>
              </a:rPr>
              <a:t>SyntheticMR</a:t>
            </a:r>
            <a:endParaRPr lang="sv-SE" sz="1000" dirty="0">
              <a:solidFill>
                <a:srgbClr val="000000"/>
              </a:solidFill>
              <a:cs typeface="Arial" panose="020B0604020202020204" pitchFamily="34" charset="0"/>
            </a:endParaRPr>
          </a:p>
        </p:txBody>
      </p:sp>
      <p:sp>
        <p:nvSpPr>
          <p:cNvPr id="30" name="textruta 29">
            <a:extLst>
              <a:ext uri="{FF2B5EF4-FFF2-40B4-BE49-F238E27FC236}">
                <a16:creationId xmlns="" xmlns:a16="http://schemas.microsoft.com/office/drawing/2014/main" id="{8F262A35-405D-CB4B-8F37-D04DCA38C00C}"/>
              </a:ext>
            </a:extLst>
          </p:cNvPr>
          <p:cNvSpPr txBox="1"/>
          <p:nvPr/>
        </p:nvSpPr>
        <p:spPr>
          <a:xfrm>
            <a:off x="7109460" y="3552917"/>
            <a:ext cx="1209676" cy="307777"/>
          </a:xfrm>
          <a:prstGeom prst="rect">
            <a:avLst/>
          </a:prstGeom>
          <a:noFill/>
        </p:spPr>
        <p:txBody>
          <a:bodyPr wrap="square" rtlCol="0">
            <a:spAutoFit/>
          </a:bodyPr>
          <a:lstStyle/>
          <a:p>
            <a:r>
              <a:rPr lang="sv-SE" sz="1400" dirty="0">
                <a:solidFill>
                  <a:srgbClr val="000000"/>
                </a:solidFill>
                <a:cs typeface="Arial" panose="020B0604020202020204" pitchFamily="34" charset="0"/>
              </a:rPr>
              <a:t>Affärssystem</a:t>
            </a:r>
          </a:p>
        </p:txBody>
      </p:sp>
      <p:sp>
        <p:nvSpPr>
          <p:cNvPr id="31" name="textruta 30">
            <a:extLst>
              <a:ext uri="{FF2B5EF4-FFF2-40B4-BE49-F238E27FC236}">
                <a16:creationId xmlns="" xmlns:a16="http://schemas.microsoft.com/office/drawing/2014/main" id="{F11A0AD9-58DB-EB4C-B4D1-FE0D7E047AD1}"/>
              </a:ext>
            </a:extLst>
          </p:cNvPr>
          <p:cNvSpPr txBox="1"/>
          <p:nvPr/>
        </p:nvSpPr>
        <p:spPr>
          <a:xfrm>
            <a:off x="7091998" y="3860692"/>
            <a:ext cx="2801302" cy="1015663"/>
          </a:xfrm>
          <a:prstGeom prst="rect">
            <a:avLst/>
          </a:prstGeom>
          <a:noFill/>
        </p:spPr>
        <p:txBody>
          <a:bodyPr wrap="square" rtlCol="0">
            <a:spAutoFit/>
          </a:bodyPr>
          <a:lstStyle/>
          <a:p>
            <a:r>
              <a:rPr lang="sv-SE" sz="1000" dirty="0" smtClean="0">
                <a:solidFill>
                  <a:srgbClr val="000000"/>
                </a:solidFill>
                <a:cs typeface="Arial" panose="020B0604020202020204" pitchFamily="34" charset="0"/>
              </a:rPr>
              <a:t>IFS Systems och Intentia utvecklades av studenter från Linköpings universitet. Båda företagen har en global kundbas. Intentia är numera en del av Infor. Andra aktörer är exempelvis BRP </a:t>
            </a:r>
            <a:r>
              <a:rPr lang="sv-SE" sz="1000" dirty="0">
                <a:solidFill>
                  <a:srgbClr val="000000"/>
                </a:solidFill>
                <a:cs typeface="Arial" panose="020B0604020202020204" pitchFamily="34" charset="0"/>
              </a:rPr>
              <a:t>systems, </a:t>
            </a:r>
            <a:r>
              <a:rPr lang="sv-SE" sz="1000" dirty="0" err="1">
                <a:solidFill>
                  <a:srgbClr val="000000"/>
                </a:solidFill>
                <a:cs typeface="Arial" panose="020B0604020202020204" pitchFamily="34" charset="0"/>
              </a:rPr>
              <a:t>Cambio</a:t>
            </a:r>
            <a:r>
              <a:rPr lang="sv-SE" sz="1000" dirty="0">
                <a:solidFill>
                  <a:srgbClr val="000000"/>
                </a:solidFill>
                <a:cs typeface="Arial" panose="020B0604020202020204" pitchFamily="34" charset="0"/>
              </a:rPr>
              <a:t> </a:t>
            </a:r>
            <a:r>
              <a:rPr lang="sv-SE" sz="1000" dirty="0" err="1">
                <a:solidFill>
                  <a:srgbClr val="000000"/>
                </a:solidFill>
                <a:cs typeface="Arial" panose="020B0604020202020204" pitchFamily="34" charset="0"/>
              </a:rPr>
              <a:t>healthcare</a:t>
            </a:r>
            <a:r>
              <a:rPr lang="sv-SE" sz="1000" dirty="0">
                <a:solidFill>
                  <a:srgbClr val="000000"/>
                </a:solidFill>
                <a:cs typeface="Arial" panose="020B0604020202020204" pitchFamily="34" charset="0"/>
              </a:rPr>
              <a:t>, </a:t>
            </a:r>
            <a:r>
              <a:rPr lang="sv-SE" sz="1000" dirty="0" smtClean="0">
                <a:solidFill>
                  <a:srgbClr val="000000"/>
                </a:solidFill>
                <a:cs typeface="Arial" panose="020B0604020202020204" pitchFamily="34" charset="0"/>
              </a:rPr>
              <a:t>Columbus, </a:t>
            </a:r>
            <a:r>
              <a:rPr lang="sv-SE" sz="1000" dirty="0" err="1" smtClean="0">
                <a:solidFill>
                  <a:srgbClr val="000000"/>
                </a:solidFill>
                <a:cs typeface="Arial" panose="020B0604020202020204" pitchFamily="34" charset="0"/>
              </a:rPr>
              <a:t>Medius</a:t>
            </a:r>
            <a:r>
              <a:rPr lang="sv-SE" sz="1000" dirty="0" smtClean="0">
                <a:solidFill>
                  <a:srgbClr val="000000"/>
                </a:solidFill>
                <a:cs typeface="Arial" panose="020B0604020202020204" pitchFamily="34" charset="0"/>
              </a:rPr>
              <a:t> och </a:t>
            </a:r>
            <a:r>
              <a:rPr lang="sv-SE" sz="1000" dirty="0" err="1" smtClean="0">
                <a:solidFill>
                  <a:srgbClr val="000000"/>
                </a:solidFill>
                <a:cs typeface="Arial" panose="020B0604020202020204" pitchFamily="34" charset="0"/>
              </a:rPr>
              <a:t>Schemagi</a:t>
            </a:r>
            <a:endParaRPr lang="sv-SE" sz="1000" dirty="0">
              <a:solidFill>
                <a:srgbClr val="000000"/>
              </a:solidFill>
              <a:cs typeface="Arial" panose="020B0604020202020204" pitchFamily="34" charset="0"/>
            </a:endParaRPr>
          </a:p>
        </p:txBody>
      </p:sp>
      <p:pic>
        <p:nvPicPr>
          <p:cNvPr id="4" name="Bildobjekt 3">
            <a:extLst>
              <a:ext uri="{FF2B5EF4-FFF2-40B4-BE49-F238E27FC236}">
                <a16:creationId xmlns="" xmlns:a16="http://schemas.microsoft.com/office/drawing/2014/main" id="{5663B0BB-1AE4-FB48-B4C9-CDD71F85DCAA}"/>
              </a:ext>
            </a:extLst>
          </p:cNvPr>
          <p:cNvPicPr>
            <a:picLocks noChangeAspect="1"/>
          </p:cNvPicPr>
          <p:nvPr/>
        </p:nvPicPr>
        <p:blipFill>
          <a:blip r:embed="rId3"/>
          <a:srcRect/>
          <a:stretch/>
        </p:blipFill>
        <p:spPr>
          <a:xfrm>
            <a:off x="2537460" y="2244376"/>
            <a:ext cx="585538" cy="497941"/>
          </a:xfrm>
          <a:prstGeom prst="rect">
            <a:avLst/>
          </a:prstGeom>
        </p:spPr>
      </p:pic>
      <p:pic>
        <p:nvPicPr>
          <p:cNvPr id="33" name="Bildobjekt 32">
            <a:extLst>
              <a:ext uri="{FF2B5EF4-FFF2-40B4-BE49-F238E27FC236}">
                <a16:creationId xmlns="" xmlns:a16="http://schemas.microsoft.com/office/drawing/2014/main" id="{9BFCA409-83FF-854B-99BD-D12CFD27C915}"/>
              </a:ext>
            </a:extLst>
          </p:cNvPr>
          <p:cNvPicPr>
            <a:picLocks noChangeAspect="1"/>
          </p:cNvPicPr>
          <p:nvPr/>
        </p:nvPicPr>
        <p:blipFill>
          <a:blip r:embed="rId4"/>
          <a:srcRect/>
          <a:stretch/>
        </p:blipFill>
        <p:spPr>
          <a:xfrm>
            <a:off x="6433503" y="3716186"/>
            <a:ext cx="484826" cy="399496"/>
          </a:xfrm>
          <a:prstGeom prst="rect">
            <a:avLst/>
          </a:prstGeom>
        </p:spPr>
      </p:pic>
      <p:pic>
        <p:nvPicPr>
          <p:cNvPr id="35" name="Bildobjekt 34">
            <a:extLst>
              <a:ext uri="{FF2B5EF4-FFF2-40B4-BE49-F238E27FC236}">
                <a16:creationId xmlns="" xmlns:a16="http://schemas.microsoft.com/office/drawing/2014/main" id="{5802FF08-B719-F441-9D56-3A3B01A49413}"/>
              </a:ext>
            </a:extLst>
          </p:cNvPr>
          <p:cNvPicPr>
            <a:picLocks noChangeAspect="1"/>
          </p:cNvPicPr>
          <p:nvPr/>
        </p:nvPicPr>
        <p:blipFill>
          <a:blip r:embed="rId5"/>
          <a:srcRect/>
          <a:stretch/>
        </p:blipFill>
        <p:spPr>
          <a:xfrm>
            <a:off x="6528774" y="2252627"/>
            <a:ext cx="294285" cy="489690"/>
          </a:xfrm>
          <a:prstGeom prst="rect">
            <a:avLst/>
          </a:prstGeom>
        </p:spPr>
      </p:pic>
      <p:pic>
        <p:nvPicPr>
          <p:cNvPr id="37" name="Bildobjekt 36">
            <a:extLst>
              <a:ext uri="{FF2B5EF4-FFF2-40B4-BE49-F238E27FC236}">
                <a16:creationId xmlns="" xmlns:a16="http://schemas.microsoft.com/office/drawing/2014/main" id="{EBDA281E-06E2-534E-933A-72CFD27307B4}"/>
              </a:ext>
            </a:extLst>
          </p:cNvPr>
          <p:cNvPicPr>
            <a:picLocks noChangeAspect="1"/>
          </p:cNvPicPr>
          <p:nvPr/>
        </p:nvPicPr>
        <p:blipFill>
          <a:blip r:embed="rId6"/>
          <a:srcRect/>
          <a:stretch/>
        </p:blipFill>
        <p:spPr>
          <a:xfrm>
            <a:off x="2495731" y="5106516"/>
            <a:ext cx="619647" cy="707884"/>
          </a:xfrm>
          <a:prstGeom prst="rect">
            <a:avLst/>
          </a:prstGeom>
        </p:spPr>
      </p:pic>
      <p:pic>
        <p:nvPicPr>
          <p:cNvPr id="39" name="Bildobjekt 38">
            <a:extLst>
              <a:ext uri="{FF2B5EF4-FFF2-40B4-BE49-F238E27FC236}">
                <a16:creationId xmlns="" xmlns:a16="http://schemas.microsoft.com/office/drawing/2014/main" id="{F0867212-63B3-6E4E-B957-0529BCB1F60A}"/>
              </a:ext>
            </a:extLst>
          </p:cNvPr>
          <p:cNvPicPr>
            <a:picLocks noChangeAspect="1"/>
          </p:cNvPicPr>
          <p:nvPr/>
        </p:nvPicPr>
        <p:blipFill>
          <a:blip r:embed="rId7"/>
          <a:srcRect/>
          <a:stretch/>
        </p:blipFill>
        <p:spPr>
          <a:xfrm>
            <a:off x="2575560" y="3680882"/>
            <a:ext cx="518160" cy="598163"/>
          </a:xfrm>
          <a:prstGeom prst="rect">
            <a:avLst/>
          </a:prstGeom>
        </p:spPr>
      </p:pic>
    </p:spTree>
    <p:extLst>
      <p:ext uri="{BB962C8B-B14F-4D97-AF65-F5344CB8AC3E}">
        <p14:creationId xmlns:p14="http://schemas.microsoft.com/office/powerpoint/2010/main" val="329736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xmlns="" id="{564718B6-B297-204C-ADC3-A3ACF9A0CB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7" name="Rektangel 16">
            <a:extLst>
              <a:ext uri="{FF2B5EF4-FFF2-40B4-BE49-F238E27FC236}">
                <a16:creationId xmlns:a16="http://schemas.microsoft.com/office/drawing/2014/main" xmlns="" id="{3B6FB92E-9A7B-2B4E-977E-F64FCB12DA5F}"/>
              </a:ext>
            </a:extLst>
          </p:cNvPr>
          <p:cNvSpPr/>
          <p:nvPr/>
        </p:nvSpPr>
        <p:spPr>
          <a:xfrm>
            <a:off x="0" y="0"/>
            <a:ext cx="12192000" cy="6857999"/>
          </a:xfrm>
          <a:prstGeom prst="rect">
            <a:avLst/>
          </a:prstGeom>
          <a:solidFill>
            <a:schemeClr val="bg2">
              <a:lumMod val="2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xmlns="" id="{8449512B-148C-5A44-9F4A-C8512D1AF2A8}"/>
              </a:ext>
            </a:extLst>
          </p:cNvPr>
          <p:cNvSpPr/>
          <p:nvPr/>
        </p:nvSpPr>
        <p:spPr>
          <a:xfrm>
            <a:off x="0" y="0"/>
            <a:ext cx="12192000" cy="6857999"/>
          </a:xfrm>
          <a:prstGeom prst="rect">
            <a:avLst/>
          </a:prstGeom>
          <a:gradFill>
            <a:gsLst>
              <a:gs pos="0">
                <a:srgbClr val="FF588C">
                  <a:alpha val="49000"/>
                </a:srgbClr>
              </a:gs>
              <a:gs pos="100000">
                <a:schemeClr val="accent6">
                  <a:alpha val="89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xmlns="" id="{41E65847-6759-DD4A-B68F-486125325A92}"/>
              </a:ext>
            </a:extLst>
          </p:cNvPr>
          <p:cNvSpPr txBox="1"/>
          <p:nvPr/>
        </p:nvSpPr>
        <p:spPr>
          <a:xfrm>
            <a:off x="-2" y="1628437"/>
            <a:ext cx="12191999" cy="381541"/>
          </a:xfrm>
          <a:prstGeom prst="rect">
            <a:avLst/>
          </a:prstGeom>
          <a:noFill/>
        </p:spPr>
        <p:txBody>
          <a:bodyPr wrap="square" rtlCol="0">
            <a:noAutofit/>
          </a:bodyPr>
          <a:lstStyle/>
          <a:p>
            <a:pPr algn="ctr"/>
            <a:r>
              <a:rPr lang="sv-SE" sz="2580" b="1" dirty="0">
                <a:solidFill>
                  <a:schemeClr val="bg1"/>
                </a:solidFill>
                <a:latin typeface="Arial" panose="020B0604020202020204" pitchFamily="34" charset="0"/>
                <a:ea typeface="Helvetica Neue" panose="02000503000000020004" pitchFamily="2" charset="0"/>
                <a:cs typeface="Arial" panose="020B0604020202020204" pitchFamily="34" charset="0"/>
              </a:rPr>
              <a:t>Varumärkesplattformen är vår ledstjärna</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2891790" y="2272811"/>
            <a:ext cx="6408420" cy="1551071"/>
          </a:xfrm>
          <a:prstGeom prst="rect">
            <a:avLst/>
          </a:prstGeom>
          <a:noFill/>
        </p:spPr>
        <p:txBody>
          <a:bodyPr wrap="square" rtlCol="0">
            <a:noAutofit/>
          </a:bodyPr>
          <a:lstStyle/>
          <a:p>
            <a:pPr algn="just">
              <a:lnSpc>
                <a:spcPct val="120000"/>
              </a:lnSpc>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Varumärkesplattformen är vår gemensamma ledstjärna när vi kommunicerar om Linköping. Den lyfter fram Linköpings främsta styrkor och fördelar och summerar vad vi vill att omvärlden ska förknippa med Linköping. Med en gemensam grund att utgå ifrån kan vi kommunicera enhetligt och tydligt, vilket är grunden för effektiv kommunikation. Det leder till att vi </a:t>
            </a:r>
            <a:r>
              <a:rPr lang="sv-SE" sz="1400" i="1" dirty="0">
                <a:solidFill>
                  <a:schemeClr val="bg1"/>
                </a:solidFill>
                <a:latin typeface="Arial" panose="020B0604020202020204" pitchFamily="34" charset="0"/>
                <a:ea typeface="Helvetica Neue" panose="02000503000000020004" pitchFamily="2" charset="0"/>
                <a:cs typeface="Arial" panose="020B0604020202020204" pitchFamily="34" charset="0"/>
              </a:rPr>
              <a:t>skapar en attraktivare plats för alla oss som redan bor och är verksamma här, fler blir ambassadörer för sin stad, </a:t>
            </a: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men också att:</a:t>
            </a:r>
          </a:p>
          <a:p>
            <a:pPr algn="just">
              <a:lnSpc>
                <a:spcPct val="120000"/>
              </a:lnSpc>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 </a:t>
            </a:r>
          </a:p>
        </p:txBody>
      </p:sp>
      <p:grpSp>
        <p:nvGrpSpPr>
          <p:cNvPr id="4" name="Grupp 3">
            <a:extLst>
              <a:ext uri="{FF2B5EF4-FFF2-40B4-BE49-F238E27FC236}">
                <a16:creationId xmlns:a16="http://schemas.microsoft.com/office/drawing/2014/main" xmlns="" id="{33F70BEB-6972-C74E-84D2-7D49F477DB24}"/>
              </a:ext>
            </a:extLst>
          </p:cNvPr>
          <p:cNvGrpSpPr/>
          <p:nvPr/>
        </p:nvGrpSpPr>
        <p:grpSpPr>
          <a:xfrm>
            <a:off x="1663277" y="4692926"/>
            <a:ext cx="1735241" cy="406288"/>
            <a:chOff x="1663277" y="4571006"/>
            <a:chExt cx="1735241" cy="406288"/>
          </a:xfrm>
        </p:grpSpPr>
        <p:sp>
          <p:nvSpPr>
            <p:cNvPr id="9" name="Rektangel 8">
              <a:extLst>
                <a:ext uri="{FF2B5EF4-FFF2-40B4-BE49-F238E27FC236}">
                  <a16:creationId xmlns:a16="http://schemas.microsoft.com/office/drawing/2014/main" xmlns="" id="{CD485A6C-0C38-F049-9251-92E9DA68A742}"/>
                </a:ext>
              </a:extLst>
            </p:cNvPr>
            <p:cNvSpPr/>
            <p:nvPr/>
          </p:nvSpPr>
          <p:spPr>
            <a:xfrm>
              <a:off x="1678517" y="4611349"/>
              <a:ext cx="1697141" cy="325602"/>
            </a:xfrm>
            <a:prstGeom prst="rect">
              <a:avLst/>
            </a:prstGeom>
          </p:spPr>
          <p:txBody>
            <a:bodyPr wrap="square">
              <a:spAutoFit/>
            </a:bodyPr>
            <a:lstStyle/>
            <a:p>
              <a:pPr>
                <a:lnSpc>
                  <a:spcPct val="120000"/>
                </a:lnSpc>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Fler vill besöka oss</a:t>
              </a:r>
            </a:p>
          </p:txBody>
        </p:sp>
        <p:sp>
          <p:nvSpPr>
            <p:cNvPr id="3" name="Rektangel 2">
              <a:extLst>
                <a:ext uri="{FF2B5EF4-FFF2-40B4-BE49-F238E27FC236}">
                  <a16:creationId xmlns:a16="http://schemas.microsoft.com/office/drawing/2014/main" xmlns="" id="{6872E58D-09D3-6D4E-AF4A-DC983C84CE6E}"/>
                </a:ext>
              </a:extLst>
            </p:cNvPr>
            <p:cNvSpPr/>
            <p:nvPr/>
          </p:nvSpPr>
          <p:spPr>
            <a:xfrm>
              <a:off x="1663277" y="4571006"/>
              <a:ext cx="1735241" cy="40628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latin typeface="Arial" panose="020B0604020202020204" pitchFamily="34" charset="0"/>
                <a:cs typeface="Arial" panose="020B0604020202020204" pitchFamily="34" charset="0"/>
              </a:endParaRPr>
            </a:p>
          </p:txBody>
        </p:sp>
      </p:grpSp>
      <p:grpSp>
        <p:nvGrpSpPr>
          <p:cNvPr id="18" name="Grupp 17">
            <a:extLst>
              <a:ext uri="{FF2B5EF4-FFF2-40B4-BE49-F238E27FC236}">
                <a16:creationId xmlns:a16="http://schemas.microsoft.com/office/drawing/2014/main" xmlns="" id="{81C61EE2-C149-C744-B5D9-D9092573DC3A}"/>
              </a:ext>
            </a:extLst>
          </p:cNvPr>
          <p:cNvGrpSpPr/>
          <p:nvPr/>
        </p:nvGrpSpPr>
        <p:grpSpPr>
          <a:xfrm>
            <a:off x="3823733" y="4692926"/>
            <a:ext cx="2176974" cy="406288"/>
            <a:chOff x="3818654" y="4571006"/>
            <a:chExt cx="2176974" cy="406288"/>
          </a:xfrm>
        </p:grpSpPr>
        <p:sp>
          <p:nvSpPr>
            <p:cNvPr id="11" name="Rektangel 10">
              <a:extLst>
                <a:ext uri="{FF2B5EF4-FFF2-40B4-BE49-F238E27FC236}">
                  <a16:creationId xmlns:a16="http://schemas.microsoft.com/office/drawing/2014/main" xmlns="" id="{40720C2B-1C07-7741-AC4A-C65F89DFABB5}"/>
                </a:ext>
              </a:extLst>
            </p:cNvPr>
            <p:cNvSpPr/>
            <p:nvPr/>
          </p:nvSpPr>
          <p:spPr>
            <a:xfrm>
              <a:off x="3818654" y="4611349"/>
              <a:ext cx="2176973" cy="325602"/>
            </a:xfrm>
            <a:prstGeom prst="rect">
              <a:avLst/>
            </a:prstGeom>
          </p:spPr>
          <p:txBody>
            <a:bodyPr wrap="square">
              <a:spAutoFit/>
            </a:bodyPr>
            <a:lstStyle/>
            <a:p>
              <a:pPr>
                <a:lnSpc>
                  <a:spcPct val="120000"/>
                </a:lnSpc>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Fler vill starta företag här</a:t>
              </a:r>
            </a:p>
          </p:txBody>
        </p:sp>
        <p:sp>
          <p:nvSpPr>
            <p:cNvPr id="14" name="Rektangel 13">
              <a:extLst>
                <a:ext uri="{FF2B5EF4-FFF2-40B4-BE49-F238E27FC236}">
                  <a16:creationId xmlns:a16="http://schemas.microsoft.com/office/drawing/2014/main" xmlns="" id="{8D1DF911-0D3B-9A45-9BC9-C9446E347178}"/>
                </a:ext>
              </a:extLst>
            </p:cNvPr>
            <p:cNvSpPr/>
            <p:nvPr/>
          </p:nvSpPr>
          <p:spPr>
            <a:xfrm>
              <a:off x="3818654" y="4571006"/>
              <a:ext cx="2176974" cy="40628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latin typeface="Arial" panose="020B0604020202020204" pitchFamily="34" charset="0"/>
                <a:cs typeface="Arial" panose="020B0604020202020204" pitchFamily="34" charset="0"/>
              </a:endParaRPr>
            </a:p>
          </p:txBody>
        </p:sp>
      </p:grpSp>
      <p:grpSp>
        <p:nvGrpSpPr>
          <p:cNvPr id="19" name="Grupp 18">
            <a:extLst>
              <a:ext uri="{FF2B5EF4-FFF2-40B4-BE49-F238E27FC236}">
                <a16:creationId xmlns:a16="http://schemas.microsoft.com/office/drawing/2014/main" xmlns="" id="{EC6428CD-7AC4-3E4E-B2EE-2EA6E7171473}"/>
              </a:ext>
            </a:extLst>
          </p:cNvPr>
          <p:cNvGrpSpPr/>
          <p:nvPr/>
        </p:nvGrpSpPr>
        <p:grpSpPr>
          <a:xfrm>
            <a:off x="6425922" y="4692926"/>
            <a:ext cx="1623336" cy="406288"/>
            <a:chOff x="6423385" y="4571006"/>
            <a:chExt cx="1623336" cy="406288"/>
          </a:xfrm>
        </p:grpSpPr>
        <p:sp>
          <p:nvSpPr>
            <p:cNvPr id="12" name="Rektangel 11">
              <a:extLst>
                <a:ext uri="{FF2B5EF4-FFF2-40B4-BE49-F238E27FC236}">
                  <a16:creationId xmlns:a16="http://schemas.microsoft.com/office/drawing/2014/main" xmlns="" id="{2107CEEA-7435-5245-88F2-CC9589073549}"/>
                </a:ext>
              </a:extLst>
            </p:cNvPr>
            <p:cNvSpPr/>
            <p:nvPr/>
          </p:nvSpPr>
          <p:spPr>
            <a:xfrm>
              <a:off x="6453864" y="4611349"/>
              <a:ext cx="1562377" cy="325602"/>
            </a:xfrm>
            <a:prstGeom prst="rect">
              <a:avLst/>
            </a:prstGeom>
          </p:spPr>
          <p:txBody>
            <a:bodyPr wrap="square">
              <a:spAutoFit/>
            </a:bodyPr>
            <a:lstStyle/>
            <a:p>
              <a:pPr>
                <a:lnSpc>
                  <a:spcPct val="120000"/>
                </a:lnSpc>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Fler vill jobba här</a:t>
              </a:r>
            </a:p>
          </p:txBody>
        </p:sp>
        <p:sp>
          <p:nvSpPr>
            <p:cNvPr id="15" name="Rektangel 14">
              <a:extLst>
                <a:ext uri="{FF2B5EF4-FFF2-40B4-BE49-F238E27FC236}">
                  <a16:creationId xmlns:a16="http://schemas.microsoft.com/office/drawing/2014/main" xmlns="" id="{AC80DDFF-CC98-9647-BFFB-8DD12618A071}"/>
                </a:ext>
              </a:extLst>
            </p:cNvPr>
            <p:cNvSpPr/>
            <p:nvPr/>
          </p:nvSpPr>
          <p:spPr>
            <a:xfrm>
              <a:off x="6423385" y="4571006"/>
              <a:ext cx="1623336" cy="40628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latin typeface="Arial" panose="020B0604020202020204" pitchFamily="34" charset="0"/>
                <a:cs typeface="Arial" panose="020B0604020202020204" pitchFamily="34" charset="0"/>
              </a:endParaRPr>
            </a:p>
          </p:txBody>
        </p:sp>
      </p:grpSp>
      <p:grpSp>
        <p:nvGrpSpPr>
          <p:cNvPr id="20" name="Grupp 19">
            <a:extLst>
              <a:ext uri="{FF2B5EF4-FFF2-40B4-BE49-F238E27FC236}">
                <a16:creationId xmlns:a16="http://schemas.microsoft.com/office/drawing/2014/main" xmlns="" id="{3D350B80-7B4F-934A-942E-E794ABA82ECD}"/>
              </a:ext>
            </a:extLst>
          </p:cNvPr>
          <p:cNvGrpSpPr/>
          <p:nvPr/>
        </p:nvGrpSpPr>
        <p:grpSpPr>
          <a:xfrm>
            <a:off x="8474474" y="4692926"/>
            <a:ext cx="2095097" cy="406288"/>
            <a:chOff x="8428754" y="4571006"/>
            <a:chExt cx="2095097" cy="406288"/>
          </a:xfrm>
        </p:grpSpPr>
        <p:sp>
          <p:nvSpPr>
            <p:cNvPr id="13" name="Rektangel 12">
              <a:extLst>
                <a:ext uri="{FF2B5EF4-FFF2-40B4-BE49-F238E27FC236}">
                  <a16:creationId xmlns:a16="http://schemas.microsoft.com/office/drawing/2014/main" xmlns="" id="{38875492-39AB-FB48-A95B-0EC45717A8A1}"/>
                </a:ext>
              </a:extLst>
            </p:cNvPr>
            <p:cNvSpPr/>
            <p:nvPr/>
          </p:nvSpPr>
          <p:spPr>
            <a:xfrm>
              <a:off x="8454364" y="4611349"/>
              <a:ext cx="2069487" cy="325602"/>
            </a:xfrm>
            <a:prstGeom prst="rect">
              <a:avLst/>
            </a:prstGeom>
          </p:spPr>
          <p:txBody>
            <a:bodyPr wrap="square">
              <a:spAutoFit/>
            </a:bodyPr>
            <a:lstStyle/>
            <a:p>
              <a:pPr>
                <a:lnSpc>
                  <a:spcPct val="120000"/>
                </a:lnSpc>
              </a:pPr>
              <a:r>
                <a:rPr lang="sv-SE" sz="1400" dirty="0">
                  <a:solidFill>
                    <a:schemeClr val="bg1"/>
                  </a:solidFill>
                  <a:latin typeface="Arial" panose="020B0604020202020204" pitchFamily="34" charset="0"/>
                  <a:ea typeface="Helvetica Neue" panose="02000503000000020004" pitchFamily="2" charset="0"/>
                  <a:cs typeface="Arial" panose="020B0604020202020204" pitchFamily="34" charset="0"/>
                </a:rPr>
                <a:t>Fler vill flytta hit för gott</a:t>
              </a:r>
            </a:p>
          </p:txBody>
        </p:sp>
        <p:sp>
          <p:nvSpPr>
            <p:cNvPr id="16" name="Rektangel 15">
              <a:extLst>
                <a:ext uri="{FF2B5EF4-FFF2-40B4-BE49-F238E27FC236}">
                  <a16:creationId xmlns:a16="http://schemas.microsoft.com/office/drawing/2014/main" xmlns="" id="{711E63F2-2315-F743-A31A-2AFAC92F2497}"/>
                </a:ext>
              </a:extLst>
            </p:cNvPr>
            <p:cNvSpPr/>
            <p:nvPr/>
          </p:nvSpPr>
          <p:spPr>
            <a:xfrm>
              <a:off x="8428754" y="4571006"/>
              <a:ext cx="2069488" cy="40628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97973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xmlns="" id="{EC97A0E0-F3F1-1D47-A8E4-DB053C888327}"/>
              </a:ext>
            </a:extLst>
          </p:cNvPr>
          <p:cNvSpPr/>
          <p:nvPr/>
        </p:nvSpPr>
        <p:spPr>
          <a:xfrm>
            <a:off x="-14865" y="0"/>
            <a:ext cx="12206865" cy="6865850"/>
          </a:xfrm>
          <a:prstGeom prst="rect">
            <a:avLst/>
          </a:prstGeom>
          <a:gradFill>
            <a:gsLst>
              <a:gs pos="0">
                <a:srgbClr val="FF588C"/>
              </a:gs>
              <a:gs pos="100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xmlns="" id="{37D5277B-A09F-794C-B5CA-774D7F2A4FB4}"/>
              </a:ext>
            </a:extLst>
          </p:cNvPr>
          <p:cNvSpPr/>
          <p:nvPr/>
        </p:nvSpPr>
        <p:spPr>
          <a:xfrm>
            <a:off x="1364301"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xmlns="" id="{AECB7990-B7BC-A540-8FA4-9916822B1C78}"/>
              </a:ext>
            </a:extLst>
          </p:cNvPr>
          <p:cNvSpPr/>
          <p:nvPr/>
        </p:nvSpPr>
        <p:spPr>
          <a:xfrm>
            <a:off x="8442598"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xmlns="" id="{41E65847-6759-DD4A-B68F-486125325A92}"/>
              </a:ext>
            </a:extLst>
          </p:cNvPr>
          <p:cNvSpPr txBox="1"/>
          <p:nvPr/>
        </p:nvSpPr>
        <p:spPr>
          <a:xfrm>
            <a:off x="0" y="961245"/>
            <a:ext cx="12191999" cy="461665"/>
          </a:xfrm>
          <a:prstGeom prst="rect">
            <a:avLst/>
          </a:prstGeom>
          <a:noFill/>
        </p:spPr>
        <p:txBody>
          <a:bodyPr wrap="square" rtlCol="0">
            <a:spAutoFit/>
          </a:bodyPr>
          <a:lstStyle/>
          <a:p>
            <a:pPr algn="ctr"/>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Infrastruktur för utveckling</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1530883" y="2596744"/>
            <a:ext cx="2301238" cy="307777"/>
          </a:xfrm>
          <a:prstGeom prst="rect">
            <a:avLst/>
          </a:prstGeom>
          <a:noFill/>
        </p:spPr>
        <p:txBody>
          <a:bodyPr wrap="square" rtlCol="0">
            <a:spAutoFit/>
          </a:bodyPr>
          <a:lstStyle/>
          <a:p>
            <a:r>
              <a:rPr lang="sv-SE" sz="1400" b="1" dirty="0" smtClean="0">
                <a:solidFill>
                  <a:schemeClr val="bg1"/>
                </a:solidFill>
                <a:latin typeface="Arial" panose="020B0604020202020204" pitchFamily="34" charset="0"/>
                <a:cs typeface="Arial" panose="020B0604020202020204" pitchFamily="34" charset="0"/>
              </a:rPr>
              <a:t>Linköping Science Park</a:t>
            </a:r>
            <a:endParaRPr lang="sv-SE" sz="1400" dirty="0">
              <a:solidFill>
                <a:schemeClr val="bg1"/>
              </a:solidFill>
              <a:latin typeface="Arial" panose="020B0604020202020204" pitchFamily="34" charset="0"/>
              <a:cs typeface="Arial" panose="020B0604020202020204" pitchFamily="34" charset="0"/>
            </a:endParaRPr>
          </a:p>
        </p:txBody>
      </p:sp>
      <p:sp>
        <p:nvSpPr>
          <p:cNvPr id="13" name="textruta 12">
            <a:extLst>
              <a:ext uri="{FF2B5EF4-FFF2-40B4-BE49-F238E27FC236}">
                <a16:creationId xmlns:a16="http://schemas.microsoft.com/office/drawing/2014/main" xmlns="" id="{CB1034EE-DFDE-6D4A-8D9B-CCFBA087B314}"/>
              </a:ext>
            </a:extLst>
          </p:cNvPr>
          <p:cNvSpPr txBox="1"/>
          <p:nvPr/>
        </p:nvSpPr>
        <p:spPr>
          <a:xfrm>
            <a:off x="1530883" y="2941910"/>
            <a:ext cx="2146722" cy="2492990"/>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Med 400 företag och 7000 medarbetare. En av de första teknikparkerna i världen. Högteknologifokus (IT och mobil kommunikation </a:t>
            </a:r>
            <a:r>
              <a:rPr lang="sv-SE" sz="1200" dirty="0" err="1">
                <a:solidFill>
                  <a:schemeClr val="bg1"/>
                </a:solidFill>
                <a:latin typeface="Arial" panose="020B0604020202020204" pitchFamily="34" charset="0"/>
                <a:cs typeface="Arial" panose="020B0604020202020204" pitchFamily="34" charset="0"/>
              </a:rPr>
              <a:t>IoT</a:t>
            </a:r>
            <a:r>
              <a:rPr lang="sv-SE" sz="1200" dirty="0">
                <a:solidFill>
                  <a:schemeClr val="bg1"/>
                </a:solidFill>
                <a:latin typeface="Arial" panose="020B0604020202020204" pitchFamily="34" charset="0"/>
                <a:cs typeface="Arial" panose="020B0604020202020204" pitchFamily="34" charset="0"/>
              </a:rPr>
              <a:t>, fordonssäkerhet, visualisering och bildanalys), innovation och hållbarhet. Här finns 50 internationellt baserade F&amp;U företag. Mer än 45 olika nationaliteter arbetar i </a:t>
            </a:r>
            <a:r>
              <a:rPr lang="sv-SE" sz="1200" dirty="0" smtClean="0">
                <a:solidFill>
                  <a:schemeClr val="bg1"/>
                </a:solidFill>
                <a:latin typeface="Arial" panose="020B0604020202020204" pitchFamily="34" charset="0"/>
                <a:cs typeface="Arial" panose="020B0604020202020204" pitchFamily="34" charset="0"/>
              </a:rPr>
              <a:t>Linköping Science </a:t>
            </a:r>
            <a:r>
              <a:rPr lang="sv-SE" sz="1200" dirty="0">
                <a:solidFill>
                  <a:schemeClr val="bg1"/>
                </a:solidFill>
                <a:latin typeface="Arial" panose="020B0604020202020204" pitchFamily="34" charset="0"/>
                <a:cs typeface="Arial" panose="020B0604020202020204" pitchFamily="34" charset="0"/>
              </a:rPr>
              <a:t>Park </a:t>
            </a:r>
          </a:p>
        </p:txBody>
      </p:sp>
      <p:sp>
        <p:nvSpPr>
          <p:cNvPr id="22" name="textruta 21">
            <a:extLst>
              <a:ext uri="{FF2B5EF4-FFF2-40B4-BE49-F238E27FC236}">
                <a16:creationId xmlns:a16="http://schemas.microsoft.com/office/drawing/2014/main" xmlns="" id="{0F4F45AF-E85C-0F44-A431-A9E31E1B75AF}"/>
              </a:ext>
            </a:extLst>
          </p:cNvPr>
          <p:cNvSpPr txBox="1"/>
          <p:nvPr/>
        </p:nvSpPr>
        <p:spPr>
          <a:xfrm>
            <a:off x="8586878" y="2596744"/>
            <a:ext cx="2301238" cy="523220"/>
          </a:xfrm>
          <a:prstGeom prst="rect">
            <a:avLst/>
          </a:prstGeom>
          <a:noFill/>
        </p:spPr>
        <p:txBody>
          <a:bodyPr wrap="square" rtlCol="0">
            <a:spAutoFit/>
          </a:bodyPr>
          <a:lstStyle/>
          <a:p>
            <a:r>
              <a:rPr lang="sv-SE" sz="1400" b="1" dirty="0">
                <a:solidFill>
                  <a:schemeClr val="bg1"/>
                </a:solidFill>
                <a:latin typeface="Arial" panose="020B0604020202020204" pitchFamily="34" charset="0"/>
                <a:cs typeface="Arial" panose="020B0604020202020204" pitchFamily="34" charset="0"/>
              </a:rPr>
              <a:t>Aerospace Cluster Sweden – Linköping</a:t>
            </a:r>
          </a:p>
        </p:txBody>
      </p:sp>
      <p:sp>
        <p:nvSpPr>
          <p:cNvPr id="23" name="textruta 22">
            <a:extLst>
              <a:ext uri="{FF2B5EF4-FFF2-40B4-BE49-F238E27FC236}">
                <a16:creationId xmlns:a16="http://schemas.microsoft.com/office/drawing/2014/main" xmlns="" id="{A526E95D-A29D-0D42-AC07-DD0E0EECE89E}"/>
              </a:ext>
            </a:extLst>
          </p:cNvPr>
          <p:cNvSpPr txBox="1"/>
          <p:nvPr/>
        </p:nvSpPr>
        <p:spPr>
          <a:xfrm>
            <a:off x="8586878" y="3141410"/>
            <a:ext cx="2168524" cy="830997"/>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Ledande kunskap och produkter inom flygteknik. Här är också centrum för klustret. </a:t>
            </a:r>
          </a:p>
        </p:txBody>
      </p:sp>
      <p:sp>
        <p:nvSpPr>
          <p:cNvPr id="14" name="Rektangel 13">
            <a:extLst>
              <a:ext uri="{FF2B5EF4-FFF2-40B4-BE49-F238E27FC236}">
                <a16:creationId xmlns:a16="http://schemas.microsoft.com/office/drawing/2014/main" xmlns="" id="{279EE00E-EFE7-5946-B7EC-95FB7030B582}"/>
              </a:ext>
            </a:extLst>
          </p:cNvPr>
          <p:cNvSpPr/>
          <p:nvPr/>
        </p:nvSpPr>
        <p:spPr>
          <a:xfrm>
            <a:off x="4903450"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xmlns="" id="{CDA64637-75B5-CD4B-AB9E-996019E603CE}"/>
              </a:ext>
            </a:extLst>
          </p:cNvPr>
          <p:cNvSpPr txBox="1"/>
          <p:nvPr/>
        </p:nvSpPr>
        <p:spPr>
          <a:xfrm>
            <a:off x="4989462" y="2596744"/>
            <a:ext cx="2301238" cy="307777"/>
          </a:xfrm>
          <a:prstGeom prst="rect">
            <a:avLst/>
          </a:prstGeom>
          <a:noFill/>
        </p:spPr>
        <p:txBody>
          <a:bodyPr wrap="square" rtlCol="0">
            <a:spAutoFit/>
          </a:bodyPr>
          <a:lstStyle/>
          <a:p>
            <a:r>
              <a:rPr lang="sv-SE" sz="1400" b="1" dirty="0">
                <a:solidFill>
                  <a:schemeClr val="bg1"/>
                </a:solidFill>
                <a:latin typeface="Arial" panose="020B0604020202020204" pitchFamily="34" charset="0"/>
                <a:cs typeface="Arial" panose="020B0604020202020204" pitchFamily="34" charset="0"/>
              </a:rPr>
              <a:t>LEAD</a:t>
            </a:r>
          </a:p>
        </p:txBody>
      </p:sp>
      <p:sp>
        <p:nvSpPr>
          <p:cNvPr id="24" name="textruta 23">
            <a:extLst>
              <a:ext uri="{FF2B5EF4-FFF2-40B4-BE49-F238E27FC236}">
                <a16:creationId xmlns:a16="http://schemas.microsoft.com/office/drawing/2014/main" xmlns="" id="{FDF4F06C-EC48-7948-881A-6E650838AEE4}"/>
              </a:ext>
            </a:extLst>
          </p:cNvPr>
          <p:cNvSpPr txBox="1"/>
          <p:nvPr/>
        </p:nvSpPr>
        <p:spPr>
          <a:xfrm>
            <a:off x="4989462" y="2925285"/>
            <a:ext cx="2237104" cy="1015663"/>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Är en företagsinkubator som fokuserar på </a:t>
            </a:r>
            <a:r>
              <a:rPr lang="sv-SE" sz="1200" dirty="0" err="1">
                <a:solidFill>
                  <a:schemeClr val="bg1"/>
                </a:solidFill>
                <a:latin typeface="Arial" panose="020B0604020202020204" pitchFamily="34" charset="0"/>
                <a:cs typeface="Arial" panose="020B0604020202020204" pitchFamily="34" charset="0"/>
              </a:rPr>
              <a:t>tech-startups</a:t>
            </a:r>
            <a:r>
              <a:rPr lang="sv-SE" sz="1200" dirty="0">
                <a:solidFill>
                  <a:schemeClr val="bg1"/>
                </a:solidFill>
                <a:latin typeface="Arial" panose="020B0604020202020204" pitchFamily="34" charset="0"/>
                <a:cs typeface="Arial" panose="020B0604020202020204" pitchFamily="34" charset="0"/>
              </a:rPr>
              <a:t>. Har blivit vald till den bästa inkubatorn i Sverige ett flertal gånger.</a:t>
            </a:r>
          </a:p>
        </p:txBody>
      </p:sp>
    </p:spTree>
    <p:extLst>
      <p:ext uri="{BB962C8B-B14F-4D97-AF65-F5344CB8AC3E}">
        <p14:creationId xmlns:p14="http://schemas.microsoft.com/office/powerpoint/2010/main" val="220752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xmlns="" id="{A9A4143A-D695-B049-A551-415F8E0DC5FE}"/>
              </a:ext>
            </a:extLst>
          </p:cNvPr>
          <p:cNvSpPr/>
          <p:nvPr/>
        </p:nvSpPr>
        <p:spPr>
          <a:xfrm>
            <a:off x="-14865" y="16042"/>
            <a:ext cx="12206865" cy="6857999"/>
          </a:xfrm>
          <a:prstGeom prst="rect">
            <a:avLst/>
          </a:prstGeom>
          <a:gradFill>
            <a:gsLst>
              <a:gs pos="0">
                <a:srgbClr val="FF588C"/>
              </a:gs>
              <a:gs pos="100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xmlns="" id="{37D5277B-A09F-794C-B5CA-774D7F2A4FB4}"/>
              </a:ext>
            </a:extLst>
          </p:cNvPr>
          <p:cNvSpPr/>
          <p:nvPr/>
        </p:nvSpPr>
        <p:spPr>
          <a:xfrm>
            <a:off x="1380923" y="2635615"/>
            <a:ext cx="2467820" cy="20181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xmlns="" id="{41E65847-6759-DD4A-B68F-486125325A92}"/>
              </a:ext>
            </a:extLst>
          </p:cNvPr>
          <p:cNvSpPr txBox="1"/>
          <p:nvPr/>
        </p:nvSpPr>
        <p:spPr>
          <a:xfrm>
            <a:off x="0" y="961245"/>
            <a:ext cx="12191999" cy="461665"/>
          </a:xfrm>
          <a:prstGeom prst="rect">
            <a:avLst/>
          </a:prstGeom>
          <a:noFill/>
        </p:spPr>
        <p:txBody>
          <a:bodyPr wrap="square" rtlCol="0">
            <a:spAutoFit/>
          </a:bodyPr>
          <a:lstStyle/>
          <a:p>
            <a:pPr algn="ctr"/>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Infrastruktur för utveckling</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1547505" y="2894110"/>
            <a:ext cx="2301238" cy="307777"/>
          </a:xfrm>
          <a:prstGeom prst="rect">
            <a:avLst/>
          </a:prstGeom>
          <a:noFill/>
        </p:spPr>
        <p:txBody>
          <a:bodyPr wrap="square" rtlCol="0">
            <a:spAutoFit/>
          </a:bodyPr>
          <a:lstStyle/>
          <a:p>
            <a:r>
              <a:rPr lang="sv-SE" sz="1400" b="1" dirty="0" err="1">
                <a:solidFill>
                  <a:schemeClr val="bg1"/>
                </a:solidFill>
                <a:latin typeface="Arial" panose="020B0604020202020204" pitchFamily="34" charset="0"/>
                <a:cs typeface="Arial" panose="020B0604020202020204" pitchFamily="34" charset="0"/>
              </a:rPr>
              <a:t>Cleantech</a:t>
            </a:r>
            <a:r>
              <a:rPr lang="sv-SE" sz="1400" b="1" dirty="0">
                <a:solidFill>
                  <a:schemeClr val="bg1"/>
                </a:solidFill>
                <a:latin typeface="Arial" panose="020B0604020202020204" pitchFamily="34" charset="0"/>
                <a:cs typeface="Arial" panose="020B0604020202020204" pitchFamily="34" charset="0"/>
              </a:rPr>
              <a:t> Östergötland</a:t>
            </a:r>
            <a:endParaRPr lang="sv-SE" sz="1400" dirty="0">
              <a:solidFill>
                <a:schemeClr val="bg1"/>
              </a:solidFill>
              <a:latin typeface="Arial" panose="020B0604020202020204" pitchFamily="34" charset="0"/>
              <a:cs typeface="Arial" panose="020B0604020202020204" pitchFamily="34" charset="0"/>
            </a:endParaRPr>
          </a:p>
        </p:txBody>
      </p:sp>
      <p:sp>
        <p:nvSpPr>
          <p:cNvPr id="13" name="textruta 12">
            <a:extLst>
              <a:ext uri="{FF2B5EF4-FFF2-40B4-BE49-F238E27FC236}">
                <a16:creationId xmlns:a16="http://schemas.microsoft.com/office/drawing/2014/main" xmlns="" id="{CB1034EE-DFDE-6D4A-8D9B-CCFBA087B314}"/>
              </a:ext>
            </a:extLst>
          </p:cNvPr>
          <p:cNvSpPr txBox="1"/>
          <p:nvPr/>
        </p:nvSpPr>
        <p:spPr>
          <a:xfrm>
            <a:off x="1547505" y="3259870"/>
            <a:ext cx="2146722" cy="830997"/>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Fokus riktas på de globala målen som främjar arbetet med att lösa samhällets miljöutmaningar.</a:t>
            </a:r>
          </a:p>
        </p:txBody>
      </p:sp>
      <p:sp>
        <p:nvSpPr>
          <p:cNvPr id="27" name="Rektangel 26">
            <a:extLst>
              <a:ext uri="{FF2B5EF4-FFF2-40B4-BE49-F238E27FC236}">
                <a16:creationId xmlns:a16="http://schemas.microsoft.com/office/drawing/2014/main" xmlns="" id="{5B2AAEEC-6660-3046-9036-D619DB6281AE}"/>
              </a:ext>
            </a:extLst>
          </p:cNvPr>
          <p:cNvSpPr/>
          <p:nvPr/>
        </p:nvSpPr>
        <p:spPr>
          <a:xfrm>
            <a:off x="4886732" y="2636912"/>
            <a:ext cx="2467820" cy="20181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xmlns="" id="{E9D0A27F-046F-604A-8A92-0C093F8A10AB}"/>
              </a:ext>
            </a:extLst>
          </p:cNvPr>
          <p:cNvSpPr txBox="1"/>
          <p:nvPr/>
        </p:nvSpPr>
        <p:spPr>
          <a:xfrm>
            <a:off x="5053314" y="2895407"/>
            <a:ext cx="2301238" cy="307777"/>
          </a:xfrm>
          <a:prstGeom prst="rect">
            <a:avLst/>
          </a:prstGeom>
          <a:noFill/>
        </p:spPr>
        <p:txBody>
          <a:bodyPr wrap="square" rtlCol="0">
            <a:spAutoFit/>
          </a:bodyPr>
          <a:lstStyle/>
          <a:p>
            <a:r>
              <a:rPr lang="sv-SE" sz="1400" b="1" dirty="0" err="1">
                <a:solidFill>
                  <a:schemeClr val="bg1"/>
                </a:solidFill>
                <a:latin typeface="Arial" panose="020B0604020202020204" pitchFamily="34" charset="0"/>
                <a:cs typeface="Arial" panose="020B0604020202020204" pitchFamily="34" charset="0"/>
              </a:rPr>
              <a:t>East</a:t>
            </a:r>
            <a:r>
              <a:rPr lang="sv-SE" sz="1400" b="1" dirty="0">
                <a:solidFill>
                  <a:schemeClr val="bg1"/>
                </a:solidFill>
                <a:latin typeface="Arial" panose="020B0604020202020204" pitchFamily="34" charset="0"/>
                <a:cs typeface="Arial" panose="020B0604020202020204" pitchFamily="34" charset="0"/>
              </a:rPr>
              <a:t> Sweden Game</a:t>
            </a:r>
          </a:p>
        </p:txBody>
      </p:sp>
      <p:sp>
        <p:nvSpPr>
          <p:cNvPr id="29" name="textruta 28">
            <a:extLst>
              <a:ext uri="{FF2B5EF4-FFF2-40B4-BE49-F238E27FC236}">
                <a16:creationId xmlns:a16="http://schemas.microsoft.com/office/drawing/2014/main" xmlns="" id="{E54B4922-D44F-1543-A8E2-49007B86A9F1}"/>
              </a:ext>
            </a:extLst>
          </p:cNvPr>
          <p:cNvSpPr txBox="1"/>
          <p:nvPr/>
        </p:nvSpPr>
        <p:spPr>
          <a:xfrm>
            <a:off x="5053314" y="3261167"/>
            <a:ext cx="2146722" cy="1200329"/>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Hjälper nya och etablerade spelföretag att utveckla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spel och digitala upplevelser.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Har på kort tid blivit etablerat och en hemvist för närmare 60 företag.</a:t>
            </a:r>
          </a:p>
        </p:txBody>
      </p:sp>
      <p:sp>
        <p:nvSpPr>
          <p:cNvPr id="15" name="Rektangel 14">
            <a:extLst>
              <a:ext uri="{FF2B5EF4-FFF2-40B4-BE49-F238E27FC236}">
                <a16:creationId xmlns:a16="http://schemas.microsoft.com/office/drawing/2014/main" xmlns="" id="{279EE00E-EFE7-5946-B7EC-95FB7030B582}"/>
              </a:ext>
            </a:extLst>
          </p:cNvPr>
          <p:cNvSpPr/>
          <p:nvPr/>
        </p:nvSpPr>
        <p:spPr>
          <a:xfrm>
            <a:off x="8438435" y="2625454"/>
            <a:ext cx="2467820" cy="2019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xmlns="" id="{CDA64637-75B5-CD4B-AB9E-996019E603CE}"/>
              </a:ext>
            </a:extLst>
          </p:cNvPr>
          <p:cNvSpPr txBox="1"/>
          <p:nvPr/>
        </p:nvSpPr>
        <p:spPr>
          <a:xfrm>
            <a:off x="8605017" y="2871250"/>
            <a:ext cx="2301238" cy="307777"/>
          </a:xfrm>
          <a:prstGeom prst="rect">
            <a:avLst/>
          </a:prstGeom>
          <a:noFill/>
        </p:spPr>
        <p:txBody>
          <a:bodyPr wrap="square" rtlCol="0">
            <a:spAutoFit/>
          </a:bodyPr>
          <a:lstStyle/>
          <a:p>
            <a:r>
              <a:rPr lang="sv-SE" sz="1400" b="1" dirty="0">
                <a:solidFill>
                  <a:schemeClr val="bg1"/>
                </a:solidFill>
                <a:latin typeface="Arial" panose="020B0604020202020204" pitchFamily="34" charset="0"/>
                <a:cs typeface="Arial" panose="020B0604020202020204" pitchFamily="34" charset="0"/>
              </a:rPr>
              <a:t>IMA</a:t>
            </a:r>
          </a:p>
        </p:txBody>
      </p:sp>
      <p:sp>
        <p:nvSpPr>
          <p:cNvPr id="22" name="textruta 21">
            <a:extLst>
              <a:ext uri="{FF2B5EF4-FFF2-40B4-BE49-F238E27FC236}">
                <a16:creationId xmlns:a16="http://schemas.microsoft.com/office/drawing/2014/main" xmlns="" id="{FDF4F06C-EC48-7948-881A-6E650838AEE4}"/>
              </a:ext>
            </a:extLst>
          </p:cNvPr>
          <p:cNvSpPr txBox="1"/>
          <p:nvPr/>
        </p:nvSpPr>
        <p:spPr>
          <a:xfrm>
            <a:off x="8605017" y="3240820"/>
            <a:ext cx="2237104" cy="1384995"/>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En innovationsmiljö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som stimulerar forskning, samverkan och tillväxt inom avancerade material. Exempel är organiska tryckta solceller eller lätta flygplansdelar som minskar bränsleförbrukningen.</a:t>
            </a:r>
          </a:p>
        </p:txBody>
      </p:sp>
    </p:spTree>
    <p:extLst>
      <p:ext uri="{BB962C8B-B14F-4D97-AF65-F5344CB8AC3E}">
        <p14:creationId xmlns:p14="http://schemas.microsoft.com/office/powerpoint/2010/main" val="2379628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xmlns="" id="{AF6AF8FE-E926-744E-B8F9-C417040A0BD6}"/>
              </a:ext>
            </a:extLst>
          </p:cNvPr>
          <p:cNvSpPr/>
          <p:nvPr/>
        </p:nvSpPr>
        <p:spPr>
          <a:xfrm>
            <a:off x="-14865" y="0"/>
            <a:ext cx="12206865" cy="6841375"/>
          </a:xfrm>
          <a:prstGeom prst="rect">
            <a:avLst/>
          </a:prstGeom>
          <a:gradFill>
            <a:gsLst>
              <a:gs pos="0">
                <a:srgbClr val="FF588C"/>
              </a:gs>
              <a:gs pos="100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xmlns="" id="{41E65847-6759-DD4A-B68F-486125325A92}"/>
              </a:ext>
            </a:extLst>
          </p:cNvPr>
          <p:cNvSpPr txBox="1"/>
          <p:nvPr/>
        </p:nvSpPr>
        <p:spPr>
          <a:xfrm>
            <a:off x="0" y="961245"/>
            <a:ext cx="12191999" cy="461665"/>
          </a:xfrm>
          <a:prstGeom prst="rect">
            <a:avLst/>
          </a:prstGeom>
          <a:noFill/>
        </p:spPr>
        <p:txBody>
          <a:bodyPr wrap="square" rtlCol="0">
            <a:spAutoFit/>
          </a:bodyPr>
          <a:lstStyle/>
          <a:p>
            <a:pPr algn="ctr"/>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Infrastruktur för utveckling</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4905844" y="2454225"/>
            <a:ext cx="2301238" cy="307777"/>
          </a:xfrm>
          <a:prstGeom prst="rect">
            <a:avLst/>
          </a:prstGeom>
          <a:noFill/>
        </p:spPr>
        <p:txBody>
          <a:bodyPr wrap="square" rtlCol="0">
            <a:spAutoFit/>
          </a:bodyPr>
          <a:lstStyle/>
          <a:p>
            <a:r>
              <a:rPr lang="sv-SE" sz="1400" b="1" dirty="0">
                <a:solidFill>
                  <a:schemeClr val="bg1"/>
                </a:solidFill>
                <a:latin typeface="Arial" panose="020B0604020202020204" pitchFamily="34" charset="0"/>
                <a:cs typeface="Arial" panose="020B0604020202020204" pitchFamily="34" charset="0"/>
              </a:rPr>
              <a:t>Visual Sweden</a:t>
            </a:r>
            <a:endParaRPr lang="sv-SE" sz="1400" dirty="0">
              <a:solidFill>
                <a:schemeClr val="bg1"/>
              </a:solidFill>
              <a:latin typeface="Arial" panose="020B0604020202020204" pitchFamily="34" charset="0"/>
              <a:cs typeface="Arial" panose="020B0604020202020204" pitchFamily="34" charset="0"/>
            </a:endParaRPr>
          </a:p>
        </p:txBody>
      </p:sp>
      <p:sp>
        <p:nvSpPr>
          <p:cNvPr id="13" name="textruta 12">
            <a:extLst>
              <a:ext uri="{FF2B5EF4-FFF2-40B4-BE49-F238E27FC236}">
                <a16:creationId xmlns:a16="http://schemas.microsoft.com/office/drawing/2014/main" xmlns="" id="{CB1034EE-DFDE-6D4A-8D9B-CCFBA087B314}"/>
              </a:ext>
            </a:extLst>
          </p:cNvPr>
          <p:cNvSpPr txBox="1"/>
          <p:nvPr/>
        </p:nvSpPr>
        <p:spPr>
          <a:xfrm>
            <a:off x="4947786" y="2819985"/>
            <a:ext cx="2376000" cy="2628000"/>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Inriktat på att främja innovation och regional tillväxt inom området visualisering och bildanalys. Linköping och Norrköping tillsammans är Europas mest attraktiva innovationsmiljö för visualisering och bildanalys. Linköpings universitet med Centrum för medicinsk bildvetenskap och visualisering och AIDA ligger i forskningens framkant för kunskapsutveckling inom området. </a:t>
            </a:r>
          </a:p>
        </p:txBody>
      </p:sp>
      <p:sp>
        <p:nvSpPr>
          <p:cNvPr id="14" name="textruta 13">
            <a:extLst>
              <a:ext uri="{FF2B5EF4-FFF2-40B4-BE49-F238E27FC236}">
                <a16:creationId xmlns:a16="http://schemas.microsoft.com/office/drawing/2014/main" xmlns="" id="{89829596-D7C3-824E-A7CF-DA978467070D}"/>
              </a:ext>
            </a:extLst>
          </p:cNvPr>
          <p:cNvSpPr txBox="1"/>
          <p:nvPr/>
        </p:nvSpPr>
        <p:spPr>
          <a:xfrm>
            <a:off x="1437908" y="2454225"/>
            <a:ext cx="2301238" cy="307777"/>
          </a:xfrm>
          <a:prstGeom prst="rect">
            <a:avLst/>
          </a:prstGeom>
          <a:noFill/>
        </p:spPr>
        <p:txBody>
          <a:bodyPr wrap="square" rtlCol="0">
            <a:spAutoFit/>
          </a:bodyPr>
          <a:lstStyle/>
          <a:p>
            <a:r>
              <a:rPr lang="sv-SE" sz="1400" b="1" dirty="0" err="1">
                <a:solidFill>
                  <a:schemeClr val="bg1"/>
                </a:solidFill>
                <a:latin typeface="Arial" panose="020B0604020202020204" pitchFamily="34" charset="0"/>
                <a:cs typeface="Arial" panose="020B0604020202020204" pitchFamily="34" charset="0"/>
              </a:rPr>
              <a:t>IoT</a:t>
            </a:r>
            <a:r>
              <a:rPr lang="sv-SE" sz="1400" b="1" dirty="0">
                <a:solidFill>
                  <a:schemeClr val="bg1"/>
                </a:solidFill>
                <a:latin typeface="Arial" panose="020B0604020202020204" pitchFamily="34" charset="0"/>
                <a:cs typeface="Arial" panose="020B0604020202020204" pitchFamily="34" charset="0"/>
              </a:rPr>
              <a:t> World</a:t>
            </a:r>
          </a:p>
        </p:txBody>
      </p:sp>
      <p:sp>
        <p:nvSpPr>
          <p:cNvPr id="16" name="textruta 15">
            <a:extLst>
              <a:ext uri="{FF2B5EF4-FFF2-40B4-BE49-F238E27FC236}">
                <a16:creationId xmlns:a16="http://schemas.microsoft.com/office/drawing/2014/main" xmlns="" id="{22813446-2AE9-2041-8CB0-DEC465AA310F}"/>
              </a:ext>
            </a:extLst>
          </p:cNvPr>
          <p:cNvSpPr txBox="1"/>
          <p:nvPr/>
        </p:nvSpPr>
        <p:spPr>
          <a:xfrm>
            <a:off x="1414564" y="2819985"/>
            <a:ext cx="2342182" cy="1754326"/>
          </a:xfrm>
          <a:prstGeom prst="rect">
            <a:avLst/>
          </a:prstGeom>
          <a:noFill/>
        </p:spPr>
        <p:txBody>
          <a:bodyPr wrap="square" rtlCol="0">
            <a:spAutoFit/>
          </a:bodyPr>
          <a:lstStyle/>
          <a:p>
            <a:r>
              <a:rPr lang="sv-SE" sz="1200" dirty="0">
                <a:solidFill>
                  <a:schemeClr val="bg1"/>
                </a:solidFill>
                <a:latin typeface="Arial" panose="020B0604020202020204" pitchFamily="34" charset="0"/>
                <a:cs typeface="Arial" panose="020B0604020202020204" pitchFamily="34" charset="0"/>
              </a:rPr>
              <a:t>En </a:t>
            </a:r>
            <a:r>
              <a:rPr lang="sv-SE" sz="1200" dirty="0" err="1">
                <a:solidFill>
                  <a:schemeClr val="bg1"/>
                </a:solidFill>
                <a:latin typeface="Arial" panose="020B0604020202020204" pitchFamily="34" charset="0"/>
                <a:cs typeface="Arial" panose="020B0604020202020204" pitchFamily="34" charset="0"/>
              </a:rPr>
              <a:t>hub</a:t>
            </a:r>
            <a:r>
              <a:rPr lang="sv-SE" sz="1200" dirty="0">
                <a:solidFill>
                  <a:schemeClr val="bg1"/>
                </a:solidFill>
                <a:latin typeface="Arial" panose="020B0604020202020204" pitchFamily="34" charset="0"/>
                <a:cs typeface="Arial" panose="020B0604020202020204" pitchFamily="34" charset="0"/>
              </a:rPr>
              <a:t> i Linköping för att finna nya affärsmöjligheter med </a:t>
            </a:r>
            <a:r>
              <a:rPr lang="sv-SE" sz="1200" dirty="0" err="1">
                <a:solidFill>
                  <a:schemeClr val="bg1"/>
                </a:solidFill>
                <a:latin typeface="Arial" panose="020B0604020202020204" pitchFamily="34" charset="0"/>
                <a:cs typeface="Arial" panose="020B0604020202020204" pitchFamily="34" charset="0"/>
              </a:rPr>
              <a:t>IoT</a:t>
            </a:r>
            <a:r>
              <a:rPr lang="sv-SE" sz="1200" dirty="0">
                <a:solidFill>
                  <a:schemeClr val="bg1"/>
                </a:solidFill>
                <a:latin typeface="Arial" panose="020B0604020202020204" pitchFamily="34" charset="0"/>
                <a:cs typeface="Arial" panose="020B0604020202020204" pitchFamily="34" charset="0"/>
              </a:rPr>
              <a:t> och attrahera både ny kompetens och nya företag. Detta ligger i linje med regionens fem </a:t>
            </a:r>
            <a:r>
              <a:rPr lang="sv-SE" sz="1200" dirty="0" smtClean="0">
                <a:solidFill>
                  <a:schemeClr val="bg1"/>
                </a:solidFill>
                <a:latin typeface="Arial" panose="020B0604020202020204" pitchFamily="34" charset="0"/>
                <a:cs typeface="Arial" panose="020B0604020202020204" pitchFamily="34" charset="0"/>
              </a:rPr>
              <a:t>styrkeområden </a:t>
            </a:r>
            <a:r>
              <a:rPr lang="sv-SE" sz="1200" dirty="0">
                <a:solidFill>
                  <a:schemeClr val="bg1"/>
                </a:solidFill>
                <a:latin typeface="Arial" panose="020B0604020202020204" pitchFamily="34" charset="0"/>
                <a:cs typeface="Arial" panose="020B0604020202020204" pitchFamily="34" charset="0"/>
              </a:rPr>
              <a:t>varav ett är smarta, säkra uppkopplade produkter och system, kortfattat säker </a:t>
            </a:r>
            <a:r>
              <a:rPr lang="sv-SE" sz="1200" dirty="0" err="1">
                <a:solidFill>
                  <a:schemeClr val="bg1"/>
                </a:solidFill>
                <a:latin typeface="Arial" panose="020B0604020202020204" pitchFamily="34" charset="0"/>
                <a:cs typeface="Arial" panose="020B0604020202020204" pitchFamily="34" charset="0"/>
              </a:rPr>
              <a:t>IoT</a:t>
            </a:r>
            <a:endParaRPr lang="sv-SE" sz="1200" dirty="0">
              <a:solidFill>
                <a:schemeClr val="bg1"/>
              </a:solidFill>
              <a:latin typeface="Arial" panose="020B0604020202020204" pitchFamily="34" charset="0"/>
              <a:cs typeface="Arial" panose="020B0604020202020204" pitchFamily="34" charset="0"/>
            </a:endParaRPr>
          </a:p>
        </p:txBody>
      </p:sp>
      <p:sp>
        <p:nvSpPr>
          <p:cNvPr id="17" name="textruta 16">
            <a:extLst>
              <a:ext uri="{FF2B5EF4-FFF2-40B4-BE49-F238E27FC236}">
                <a16:creationId xmlns:a16="http://schemas.microsoft.com/office/drawing/2014/main" xmlns="" id="{CDA64637-75B5-CD4B-AB9E-996019E603CE}"/>
              </a:ext>
            </a:extLst>
          </p:cNvPr>
          <p:cNvSpPr txBox="1"/>
          <p:nvPr/>
        </p:nvSpPr>
        <p:spPr>
          <a:xfrm>
            <a:off x="8496724" y="2454225"/>
            <a:ext cx="2301238" cy="307777"/>
          </a:xfrm>
          <a:prstGeom prst="rect">
            <a:avLst/>
          </a:prstGeom>
          <a:noFill/>
        </p:spPr>
        <p:txBody>
          <a:bodyPr wrap="square" rtlCol="0">
            <a:spAutoFit/>
          </a:bodyPr>
          <a:lstStyle/>
          <a:p>
            <a:r>
              <a:rPr lang="sv-SE" sz="1400" b="1" dirty="0">
                <a:solidFill>
                  <a:schemeClr val="bg1"/>
                </a:solidFill>
                <a:latin typeface="Arial" panose="020B0604020202020204" pitchFamily="34" charset="0"/>
                <a:cs typeface="Arial" panose="020B0604020202020204" pitchFamily="34" charset="0"/>
              </a:rPr>
              <a:t>Vreta Kluster</a:t>
            </a:r>
          </a:p>
        </p:txBody>
      </p:sp>
      <p:sp>
        <p:nvSpPr>
          <p:cNvPr id="19" name="textruta 18">
            <a:extLst>
              <a:ext uri="{FF2B5EF4-FFF2-40B4-BE49-F238E27FC236}">
                <a16:creationId xmlns:a16="http://schemas.microsoft.com/office/drawing/2014/main" xmlns="" id="{FDF4F06C-EC48-7948-881A-6E650838AEE4}"/>
              </a:ext>
            </a:extLst>
          </p:cNvPr>
          <p:cNvSpPr txBox="1"/>
          <p:nvPr/>
        </p:nvSpPr>
        <p:spPr>
          <a:xfrm>
            <a:off x="8492508" y="2823795"/>
            <a:ext cx="2365611" cy="2492990"/>
          </a:xfrm>
          <a:prstGeom prst="rect">
            <a:avLst/>
          </a:prstGeom>
          <a:noFill/>
        </p:spPr>
        <p:txBody>
          <a:bodyPr wrap="square" rtlCol="0">
            <a:spAutoFit/>
          </a:bodyPr>
          <a:lstStyle/>
          <a:p>
            <a:r>
              <a:rPr lang="sv-SE" sz="1200" dirty="0">
                <a:solidFill>
                  <a:schemeClr val="bg1"/>
                </a:solidFill>
              </a:rPr>
              <a:t>En </a:t>
            </a:r>
            <a:r>
              <a:rPr lang="sv-SE" sz="1200" dirty="0" smtClean="0">
                <a:solidFill>
                  <a:schemeClr val="bg1"/>
                </a:solidFill>
              </a:rPr>
              <a:t>mötesplats </a:t>
            </a:r>
            <a:r>
              <a:rPr lang="sv-SE" sz="1200" dirty="0">
                <a:solidFill>
                  <a:schemeClr val="bg1"/>
                </a:solidFill>
              </a:rPr>
              <a:t>och </a:t>
            </a:r>
            <a:r>
              <a:rPr lang="sv-SE" sz="1200" dirty="0" smtClean="0">
                <a:solidFill>
                  <a:schemeClr val="bg1"/>
                </a:solidFill>
              </a:rPr>
              <a:t>en tvärvetenskaplig </a:t>
            </a:r>
            <a:r>
              <a:rPr lang="sv-SE" sz="1200" dirty="0">
                <a:solidFill>
                  <a:schemeClr val="bg1"/>
                </a:solidFill>
              </a:rPr>
              <a:t>utvecklingsarena för teknik- och affärsutveckling i de gröna näringarna, som bidrar till branschernas utveckling och tillväxt. En viktig del av satsningen på </a:t>
            </a:r>
            <a:r>
              <a:rPr lang="sv-SE" sz="1200" dirty="0" err="1">
                <a:solidFill>
                  <a:schemeClr val="bg1"/>
                </a:solidFill>
              </a:rPr>
              <a:t>Agtech</a:t>
            </a:r>
            <a:r>
              <a:rPr lang="sv-SE" sz="1200" dirty="0">
                <a:solidFill>
                  <a:schemeClr val="bg1"/>
                </a:solidFill>
              </a:rPr>
              <a:t> 2030 som syftar till att etablera en innovationsmiljö för morgondagens lantbruk med  fokus på sensorer, digitalteknik, AI och sakernas internet. </a:t>
            </a:r>
          </a:p>
        </p:txBody>
      </p:sp>
      <p:sp>
        <p:nvSpPr>
          <p:cNvPr id="25" name="Rektangel 24">
            <a:extLst>
              <a:ext uri="{FF2B5EF4-FFF2-40B4-BE49-F238E27FC236}">
                <a16:creationId xmlns:a16="http://schemas.microsoft.com/office/drawing/2014/main" xmlns="" id="{37D5277B-A09F-794C-B5CA-774D7F2A4FB4}"/>
              </a:ext>
            </a:extLst>
          </p:cNvPr>
          <p:cNvSpPr/>
          <p:nvPr/>
        </p:nvSpPr>
        <p:spPr>
          <a:xfrm>
            <a:off x="1364301"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a:extLst>
              <a:ext uri="{FF2B5EF4-FFF2-40B4-BE49-F238E27FC236}">
                <a16:creationId xmlns:a16="http://schemas.microsoft.com/office/drawing/2014/main" xmlns="" id="{AECB7990-B7BC-A540-8FA4-9916822B1C78}"/>
              </a:ext>
            </a:extLst>
          </p:cNvPr>
          <p:cNvSpPr/>
          <p:nvPr/>
        </p:nvSpPr>
        <p:spPr>
          <a:xfrm>
            <a:off x="8442598"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a:extLst>
              <a:ext uri="{FF2B5EF4-FFF2-40B4-BE49-F238E27FC236}">
                <a16:creationId xmlns:a16="http://schemas.microsoft.com/office/drawing/2014/main" xmlns="" id="{279EE00E-EFE7-5946-B7EC-95FB7030B582}"/>
              </a:ext>
            </a:extLst>
          </p:cNvPr>
          <p:cNvSpPr/>
          <p:nvPr/>
        </p:nvSpPr>
        <p:spPr>
          <a:xfrm>
            <a:off x="4903450"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26224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ktangel 21">
            <a:extLst>
              <a:ext uri="{FF2B5EF4-FFF2-40B4-BE49-F238E27FC236}">
                <a16:creationId xmlns:a16="http://schemas.microsoft.com/office/drawing/2014/main" xmlns="" id="{AF6AF8FE-E926-744E-B8F9-C417040A0BD6}"/>
              </a:ext>
            </a:extLst>
          </p:cNvPr>
          <p:cNvSpPr/>
          <p:nvPr/>
        </p:nvSpPr>
        <p:spPr>
          <a:xfrm>
            <a:off x="-14865" y="0"/>
            <a:ext cx="12206865" cy="6858000"/>
          </a:xfrm>
          <a:prstGeom prst="rect">
            <a:avLst/>
          </a:prstGeom>
          <a:gradFill>
            <a:gsLst>
              <a:gs pos="0">
                <a:srgbClr val="FF588C"/>
              </a:gs>
              <a:gs pos="10000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xmlns="" id="{41E65847-6759-DD4A-B68F-486125325A92}"/>
              </a:ext>
            </a:extLst>
          </p:cNvPr>
          <p:cNvSpPr txBox="1"/>
          <p:nvPr/>
        </p:nvSpPr>
        <p:spPr>
          <a:xfrm>
            <a:off x="0" y="961245"/>
            <a:ext cx="12191999" cy="461665"/>
          </a:xfrm>
          <a:prstGeom prst="rect">
            <a:avLst/>
          </a:prstGeom>
          <a:noFill/>
        </p:spPr>
        <p:txBody>
          <a:bodyPr wrap="square" rtlCol="0">
            <a:spAutoFit/>
          </a:bodyPr>
          <a:lstStyle/>
          <a:p>
            <a:pPr algn="ctr"/>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Infrastruktur för utveckling</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6442806" y="2454225"/>
            <a:ext cx="2301238" cy="307777"/>
          </a:xfrm>
          <a:prstGeom prst="rect">
            <a:avLst/>
          </a:prstGeom>
          <a:noFill/>
        </p:spPr>
        <p:txBody>
          <a:bodyPr wrap="square" rtlCol="0">
            <a:spAutoFit/>
          </a:bodyPr>
          <a:lstStyle/>
          <a:p>
            <a:r>
              <a:rPr lang="sv-SE" sz="1400" b="1" dirty="0">
                <a:solidFill>
                  <a:schemeClr val="bg1"/>
                </a:solidFill>
                <a:latin typeface="Arial" panose="020B0604020202020204" pitchFamily="34" charset="0"/>
                <a:cs typeface="Arial" panose="020B0604020202020204" pitchFamily="34" charset="0"/>
              </a:rPr>
              <a:t>CAV:OK</a:t>
            </a:r>
            <a:endParaRPr lang="sv-SE" sz="1400" dirty="0">
              <a:solidFill>
                <a:schemeClr val="bg1"/>
              </a:solidFill>
              <a:latin typeface="Arial" panose="020B0604020202020204" pitchFamily="34" charset="0"/>
              <a:cs typeface="Arial" panose="020B0604020202020204" pitchFamily="34" charset="0"/>
            </a:endParaRPr>
          </a:p>
        </p:txBody>
      </p:sp>
      <p:sp>
        <p:nvSpPr>
          <p:cNvPr id="13" name="textruta 12">
            <a:extLst>
              <a:ext uri="{FF2B5EF4-FFF2-40B4-BE49-F238E27FC236}">
                <a16:creationId xmlns:a16="http://schemas.microsoft.com/office/drawing/2014/main" xmlns="" id="{CB1034EE-DFDE-6D4A-8D9B-CCFBA087B314}"/>
              </a:ext>
            </a:extLst>
          </p:cNvPr>
          <p:cNvSpPr txBox="1"/>
          <p:nvPr/>
        </p:nvSpPr>
        <p:spPr>
          <a:xfrm>
            <a:off x="6460684" y="2819985"/>
            <a:ext cx="2376000" cy="2677656"/>
          </a:xfrm>
          <a:prstGeom prst="rect">
            <a:avLst/>
          </a:prstGeom>
          <a:noFill/>
        </p:spPr>
        <p:txBody>
          <a:bodyPr wrap="square" rtlCol="0">
            <a:spAutoFit/>
          </a:bodyPr>
          <a:lstStyle/>
          <a:p>
            <a:r>
              <a:rPr lang="sv-SE" sz="1200" dirty="0">
                <a:solidFill>
                  <a:schemeClr val="bg1"/>
                </a:solidFill>
              </a:rPr>
              <a:t>Under hösten 2018 togs det första spadtaget för CAV:OK – en ny företagsmiljö som nu växer fram i anknytning till Linköping City Airport. Ett läge som lämpar sig optimalt för Linköpings många framgångsrika företag inom flyg, rymd och avancerade material – men också för andra aktörer som frodas i en kreativ miljö med tillgång till forskning, testlabb, spännande samarbeten och synergier</a:t>
            </a:r>
            <a:endParaRPr lang="sv-SE" sz="1200" dirty="0">
              <a:solidFill>
                <a:schemeClr val="bg1"/>
              </a:solidFill>
              <a:latin typeface="Arial" panose="020B0604020202020204" pitchFamily="34" charset="0"/>
              <a:cs typeface="Arial" panose="020B0604020202020204" pitchFamily="34" charset="0"/>
            </a:endParaRPr>
          </a:p>
        </p:txBody>
      </p:sp>
      <p:sp>
        <p:nvSpPr>
          <p:cNvPr id="14" name="textruta 13">
            <a:extLst>
              <a:ext uri="{FF2B5EF4-FFF2-40B4-BE49-F238E27FC236}">
                <a16:creationId xmlns:a16="http://schemas.microsoft.com/office/drawing/2014/main" xmlns="" id="{89829596-D7C3-824E-A7CF-DA978467070D}"/>
              </a:ext>
            </a:extLst>
          </p:cNvPr>
          <p:cNvSpPr txBox="1"/>
          <p:nvPr/>
        </p:nvSpPr>
        <p:spPr>
          <a:xfrm>
            <a:off x="3022998" y="2454225"/>
            <a:ext cx="2301238" cy="307777"/>
          </a:xfrm>
          <a:prstGeom prst="rect">
            <a:avLst/>
          </a:prstGeom>
          <a:noFill/>
        </p:spPr>
        <p:txBody>
          <a:bodyPr wrap="square" rtlCol="0">
            <a:spAutoFit/>
          </a:bodyPr>
          <a:lstStyle/>
          <a:p>
            <a:r>
              <a:rPr lang="sv-SE" sz="1400" b="1" dirty="0">
                <a:solidFill>
                  <a:schemeClr val="bg1"/>
                </a:solidFill>
                <a:latin typeface="Arial" panose="020B0604020202020204" pitchFamily="34" charset="0"/>
                <a:cs typeface="Arial" panose="020B0604020202020204" pitchFamily="34" charset="0"/>
              </a:rPr>
              <a:t>Ebbe Park</a:t>
            </a:r>
          </a:p>
        </p:txBody>
      </p:sp>
      <p:sp>
        <p:nvSpPr>
          <p:cNvPr id="16" name="textruta 15">
            <a:extLst>
              <a:ext uri="{FF2B5EF4-FFF2-40B4-BE49-F238E27FC236}">
                <a16:creationId xmlns:a16="http://schemas.microsoft.com/office/drawing/2014/main" xmlns="" id="{22813446-2AE9-2041-8CB0-DEC465AA310F}"/>
              </a:ext>
            </a:extLst>
          </p:cNvPr>
          <p:cNvSpPr txBox="1"/>
          <p:nvPr/>
        </p:nvSpPr>
        <p:spPr>
          <a:xfrm>
            <a:off x="3022998" y="2819985"/>
            <a:ext cx="2168524" cy="2492990"/>
          </a:xfrm>
          <a:prstGeom prst="rect">
            <a:avLst/>
          </a:prstGeom>
          <a:noFill/>
        </p:spPr>
        <p:txBody>
          <a:bodyPr wrap="square" rtlCol="0">
            <a:spAutoFit/>
          </a:bodyPr>
          <a:lstStyle/>
          <a:p>
            <a:r>
              <a:rPr lang="sv-SE" sz="1200" dirty="0">
                <a:solidFill>
                  <a:schemeClr val="bg1"/>
                </a:solidFill>
              </a:rPr>
              <a:t>Ebbepark, beläget mellan Linköpings centrum, universitetet och </a:t>
            </a:r>
            <a:r>
              <a:rPr lang="sv-SE" sz="1200" dirty="0" smtClean="0">
                <a:solidFill>
                  <a:schemeClr val="bg1"/>
                </a:solidFill>
              </a:rPr>
              <a:t>Linköping Science Park. </a:t>
            </a:r>
            <a:r>
              <a:rPr lang="sv-SE" sz="1200" dirty="0">
                <a:solidFill>
                  <a:schemeClr val="bg1"/>
                </a:solidFill>
              </a:rPr>
              <a:t>Här är visionen att skapa morgondagens hållbara stadsdel; en dynamisk tillväxtmiljö för affärsidéer, innovationer och företagande. Totalt planeras för 70 000 kvadratmeter företagsmiljöer och 700 lägenheter.</a:t>
            </a:r>
            <a:endParaRPr lang="sv-SE" sz="1200" dirty="0">
              <a:solidFill>
                <a:schemeClr val="bg1"/>
              </a:solidFill>
              <a:latin typeface="Arial" panose="020B0604020202020204" pitchFamily="34" charset="0"/>
              <a:cs typeface="Arial" panose="020B0604020202020204" pitchFamily="34" charset="0"/>
            </a:endParaRPr>
          </a:p>
        </p:txBody>
      </p:sp>
      <p:sp>
        <p:nvSpPr>
          <p:cNvPr id="25" name="Rektangel 24">
            <a:extLst>
              <a:ext uri="{FF2B5EF4-FFF2-40B4-BE49-F238E27FC236}">
                <a16:creationId xmlns:a16="http://schemas.microsoft.com/office/drawing/2014/main" xmlns="" id="{37D5277B-A09F-794C-B5CA-774D7F2A4FB4}"/>
              </a:ext>
            </a:extLst>
          </p:cNvPr>
          <p:cNvSpPr/>
          <p:nvPr/>
        </p:nvSpPr>
        <p:spPr>
          <a:xfrm>
            <a:off x="2877199"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a:extLst>
              <a:ext uri="{FF2B5EF4-FFF2-40B4-BE49-F238E27FC236}">
                <a16:creationId xmlns:a16="http://schemas.microsoft.com/office/drawing/2014/main" xmlns="" id="{279EE00E-EFE7-5946-B7EC-95FB7030B582}"/>
              </a:ext>
            </a:extLst>
          </p:cNvPr>
          <p:cNvSpPr/>
          <p:nvPr/>
        </p:nvSpPr>
        <p:spPr>
          <a:xfrm>
            <a:off x="6416348" y="2384154"/>
            <a:ext cx="2467820" cy="3096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642462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xmlns="" id="{AFF1F94C-E164-694A-984A-B55118729A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24670" y="524670"/>
            <a:ext cx="6858001" cy="5808662"/>
          </a:xfrm>
          <a:prstGeom prst="rect">
            <a:avLst/>
          </a:prstGeom>
        </p:spPr>
      </p:pic>
      <p:sp>
        <p:nvSpPr>
          <p:cNvPr id="14" name="Rektangel 13">
            <a:extLst>
              <a:ext uri="{FF2B5EF4-FFF2-40B4-BE49-F238E27FC236}">
                <a16:creationId xmlns:a16="http://schemas.microsoft.com/office/drawing/2014/main" xmlns="" id="{CF0D5844-783C-4D41-9F3F-5958D67DFE96}"/>
              </a:ext>
            </a:extLst>
          </p:cNvPr>
          <p:cNvSpPr/>
          <p:nvPr/>
        </p:nvSpPr>
        <p:spPr>
          <a:xfrm>
            <a:off x="-1" y="0"/>
            <a:ext cx="5808663" cy="6857999"/>
          </a:xfrm>
          <a:prstGeom prst="rect">
            <a:avLst/>
          </a:prstGeom>
          <a:gradFill>
            <a:gsLst>
              <a:gs pos="0">
                <a:srgbClr val="FF588C">
                  <a:alpha val="70000"/>
                </a:srgbClr>
              </a:gs>
              <a:gs pos="100000">
                <a:schemeClr val="accent6">
                  <a:alpha val="91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xmlns="" id="{41E65847-6759-DD4A-B68F-486125325A92}"/>
              </a:ext>
            </a:extLst>
          </p:cNvPr>
          <p:cNvSpPr txBox="1"/>
          <p:nvPr/>
        </p:nvSpPr>
        <p:spPr>
          <a:xfrm>
            <a:off x="746761" y="3908704"/>
            <a:ext cx="3307079" cy="461665"/>
          </a:xfrm>
          <a:prstGeom prst="rect">
            <a:avLst/>
          </a:prstGeom>
          <a:noFill/>
        </p:spPr>
        <p:txBody>
          <a:bodyPr wrap="square" rtlCol="0">
            <a:noAutofit/>
          </a:bodyPr>
          <a:lstStyle/>
          <a:p>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Smart specialisering</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746761" y="4554228"/>
            <a:ext cx="3611879" cy="1600438"/>
          </a:xfrm>
          <a:prstGeom prst="rect">
            <a:avLst/>
          </a:prstGeom>
          <a:noFill/>
        </p:spPr>
        <p:txBody>
          <a:bodyPr wrap="square" rtlCol="0">
            <a:noAutofit/>
          </a:bodyPr>
          <a:lstStyle/>
          <a:p>
            <a:r>
              <a:rPr lang="sv-SE" sz="1400" dirty="0">
                <a:solidFill>
                  <a:schemeClr val="bg1"/>
                </a:solidFill>
                <a:latin typeface="Arial" panose="020B0604020202020204" pitchFamily="34" charset="0"/>
                <a:cs typeface="Arial" panose="020B0604020202020204" pitchFamily="34" charset="0"/>
              </a:rPr>
              <a:t>Varje region i Sverige har en smart specialiseringsprofil. Inom </a:t>
            </a:r>
            <a:r>
              <a:rPr lang="sv-SE" sz="1400" dirty="0" err="1">
                <a:solidFill>
                  <a:schemeClr val="bg1"/>
                </a:solidFill>
                <a:latin typeface="Arial" panose="020B0604020202020204" pitchFamily="34" charset="0"/>
                <a:cs typeface="Arial" panose="020B0604020202020204" pitchFamily="34" charset="0"/>
              </a:rPr>
              <a:t>East</a:t>
            </a:r>
            <a:r>
              <a:rPr lang="sv-SE" sz="1400" dirty="0">
                <a:solidFill>
                  <a:schemeClr val="bg1"/>
                </a:solidFill>
                <a:latin typeface="Arial" panose="020B0604020202020204" pitchFamily="34" charset="0"/>
                <a:cs typeface="Arial" panose="020B0604020202020204" pitchFamily="34" charset="0"/>
              </a:rPr>
              <a:t> Sweden är det fem områden som utmärker och särskiljer oss från andra. Inom alla dessa områden ligger Linköping i frontlinjen. </a:t>
            </a:r>
            <a:br>
              <a:rPr lang="sv-SE" sz="1400" dirty="0">
                <a:solidFill>
                  <a:schemeClr val="bg1"/>
                </a:solidFill>
                <a:latin typeface="Arial" panose="020B0604020202020204" pitchFamily="34" charset="0"/>
                <a:cs typeface="Arial" panose="020B0604020202020204" pitchFamily="34" charset="0"/>
              </a:rPr>
            </a:br>
            <a:r>
              <a:rPr lang="sv-SE" sz="1400" dirty="0">
                <a:solidFill>
                  <a:schemeClr val="bg1"/>
                </a:solidFill>
                <a:latin typeface="Arial" panose="020B0604020202020204" pitchFamily="34" charset="0"/>
                <a:cs typeface="Arial" panose="020B0604020202020204" pitchFamily="34" charset="0"/>
              </a:rPr>
              <a:t>De fem styrkeområdena ligger i sin tur till grund för etablerade branscher i Linköping.</a:t>
            </a:r>
          </a:p>
        </p:txBody>
      </p:sp>
      <p:sp>
        <p:nvSpPr>
          <p:cNvPr id="7" name="textruta 6">
            <a:extLst>
              <a:ext uri="{FF2B5EF4-FFF2-40B4-BE49-F238E27FC236}">
                <a16:creationId xmlns:a16="http://schemas.microsoft.com/office/drawing/2014/main" xmlns="" id="{AF339B88-2C84-724E-825A-B4E56D356B2C}"/>
              </a:ext>
            </a:extLst>
          </p:cNvPr>
          <p:cNvSpPr txBox="1"/>
          <p:nvPr/>
        </p:nvSpPr>
        <p:spPr>
          <a:xfrm>
            <a:off x="7650474" y="4137304"/>
            <a:ext cx="1432558" cy="307777"/>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Effektiv logistik</a:t>
            </a:r>
          </a:p>
        </p:txBody>
      </p:sp>
      <p:sp>
        <p:nvSpPr>
          <p:cNvPr id="9" name="textruta 8">
            <a:extLst>
              <a:ext uri="{FF2B5EF4-FFF2-40B4-BE49-F238E27FC236}">
                <a16:creationId xmlns:a16="http://schemas.microsoft.com/office/drawing/2014/main" xmlns="" id="{706FEEA3-EAA9-0540-A992-A990840778AB}"/>
              </a:ext>
            </a:extLst>
          </p:cNvPr>
          <p:cNvSpPr txBox="1"/>
          <p:nvPr/>
        </p:nvSpPr>
        <p:spPr>
          <a:xfrm>
            <a:off x="7650474" y="5038100"/>
            <a:ext cx="3375666" cy="523220"/>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Affärsmodeller och arenor för hållbara systemlösningar (miljönytta som affär)</a:t>
            </a:r>
          </a:p>
        </p:txBody>
      </p:sp>
      <p:sp>
        <p:nvSpPr>
          <p:cNvPr id="11" name="textruta 10">
            <a:extLst>
              <a:ext uri="{FF2B5EF4-FFF2-40B4-BE49-F238E27FC236}">
                <a16:creationId xmlns:a16="http://schemas.microsoft.com/office/drawing/2014/main" xmlns="" id="{0773AB85-D19C-6B44-9C43-5E0C4ACC80FF}"/>
              </a:ext>
            </a:extLst>
          </p:cNvPr>
          <p:cNvSpPr txBox="1"/>
          <p:nvPr/>
        </p:nvSpPr>
        <p:spPr>
          <a:xfrm>
            <a:off x="7650474" y="1219473"/>
            <a:ext cx="3086105" cy="523220"/>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Smart, robusta och säkra uppkopplade produkter (</a:t>
            </a:r>
            <a:r>
              <a:rPr lang="sv-SE" sz="1400" dirty="0" err="1">
                <a:latin typeface="Arial" panose="020B0604020202020204" pitchFamily="34" charset="0"/>
                <a:cs typeface="Arial" panose="020B0604020202020204" pitchFamily="34" charset="0"/>
              </a:rPr>
              <a:t>IoT</a:t>
            </a:r>
            <a:r>
              <a:rPr lang="sv-SE" sz="1400" dirty="0">
                <a:latin typeface="Arial" panose="020B0604020202020204" pitchFamily="34" charset="0"/>
                <a:cs typeface="Arial" panose="020B0604020202020204" pitchFamily="34" charset="0"/>
              </a:rPr>
              <a:t>)</a:t>
            </a:r>
          </a:p>
        </p:txBody>
      </p:sp>
      <p:sp>
        <p:nvSpPr>
          <p:cNvPr id="12" name="textruta 11">
            <a:extLst>
              <a:ext uri="{FF2B5EF4-FFF2-40B4-BE49-F238E27FC236}">
                <a16:creationId xmlns:a16="http://schemas.microsoft.com/office/drawing/2014/main" xmlns="" id="{0C213759-E9CF-004C-952B-6D0387DBFDAC}"/>
              </a:ext>
            </a:extLst>
          </p:cNvPr>
          <p:cNvSpPr txBox="1"/>
          <p:nvPr/>
        </p:nvSpPr>
        <p:spPr>
          <a:xfrm>
            <a:off x="7650474" y="2335712"/>
            <a:ext cx="2872746" cy="307777"/>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Visualisering och simulering</a:t>
            </a:r>
          </a:p>
        </p:txBody>
      </p:sp>
      <p:sp>
        <p:nvSpPr>
          <p:cNvPr id="13" name="textruta 12">
            <a:extLst>
              <a:ext uri="{FF2B5EF4-FFF2-40B4-BE49-F238E27FC236}">
                <a16:creationId xmlns:a16="http://schemas.microsoft.com/office/drawing/2014/main" xmlns="" id="{08A41CC3-967E-3640-A49A-0E913F64F2B1}"/>
              </a:ext>
            </a:extLst>
          </p:cNvPr>
          <p:cNvSpPr txBox="1"/>
          <p:nvPr/>
        </p:nvSpPr>
        <p:spPr>
          <a:xfrm>
            <a:off x="7650474" y="3236508"/>
            <a:ext cx="1904998" cy="307777"/>
          </a:xfrm>
          <a:prstGeom prst="rect">
            <a:avLst/>
          </a:prstGeom>
          <a:noFill/>
        </p:spPr>
        <p:txBody>
          <a:bodyPr wrap="square" rtlCol="0">
            <a:spAutoFit/>
          </a:bodyPr>
          <a:lstStyle/>
          <a:p>
            <a:r>
              <a:rPr lang="sv-SE" sz="1400" dirty="0">
                <a:latin typeface="Arial" panose="020B0604020202020204" pitchFamily="34" charset="0"/>
                <a:cs typeface="Arial" panose="020B0604020202020204" pitchFamily="34" charset="0"/>
              </a:rPr>
              <a:t>Avancerade material</a:t>
            </a:r>
          </a:p>
        </p:txBody>
      </p:sp>
      <p:sp>
        <p:nvSpPr>
          <p:cNvPr id="2" name="textruta 1">
            <a:extLst>
              <a:ext uri="{FF2B5EF4-FFF2-40B4-BE49-F238E27FC236}">
                <a16:creationId xmlns:a16="http://schemas.microsoft.com/office/drawing/2014/main" xmlns="" id="{44D935E4-9347-0D49-B26D-C3E9CB496106}"/>
              </a:ext>
            </a:extLst>
          </p:cNvPr>
          <p:cNvSpPr txBox="1"/>
          <p:nvPr/>
        </p:nvSpPr>
        <p:spPr>
          <a:xfrm>
            <a:off x="-723900" y="3825240"/>
            <a:ext cx="184731" cy="369332"/>
          </a:xfrm>
          <a:prstGeom prst="rect">
            <a:avLst/>
          </a:prstGeom>
          <a:noFill/>
        </p:spPr>
        <p:txBody>
          <a:bodyPr wrap="none" rtlCol="0">
            <a:spAutoFit/>
          </a:bodyPr>
          <a:lstStyle/>
          <a:p>
            <a:endParaRPr lang="sv-SE" dirty="0"/>
          </a:p>
        </p:txBody>
      </p:sp>
      <p:pic>
        <p:nvPicPr>
          <p:cNvPr id="6" name="Bildobjekt 5">
            <a:extLst>
              <a:ext uri="{FF2B5EF4-FFF2-40B4-BE49-F238E27FC236}">
                <a16:creationId xmlns:a16="http://schemas.microsoft.com/office/drawing/2014/main" xmlns="" id="{036C5E8E-5E75-0247-8FDA-192F0FFB08A8}"/>
              </a:ext>
            </a:extLst>
          </p:cNvPr>
          <p:cNvPicPr>
            <a:picLocks noChangeAspect="1"/>
          </p:cNvPicPr>
          <p:nvPr/>
        </p:nvPicPr>
        <p:blipFill>
          <a:blip r:embed="rId4"/>
          <a:srcRect/>
          <a:stretch/>
        </p:blipFill>
        <p:spPr>
          <a:xfrm>
            <a:off x="6855574" y="3192822"/>
            <a:ext cx="442592" cy="395147"/>
          </a:xfrm>
          <a:prstGeom prst="rect">
            <a:avLst/>
          </a:prstGeom>
        </p:spPr>
      </p:pic>
      <p:pic>
        <p:nvPicPr>
          <p:cNvPr id="25" name="Bildobjekt 24">
            <a:extLst>
              <a:ext uri="{FF2B5EF4-FFF2-40B4-BE49-F238E27FC236}">
                <a16:creationId xmlns:a16="http://schemas.microsoft.com/office/drawing/2014/main" xmlns="" id="{A5D77383-454B-9945-BD05-9C14E11700DD}"/>
              </a:ext>
            </a:extLst>
          </p:cNvPr>
          <p:cNvPicPr>
            <a:picLocks noChangeAspect="1"/>
          </p:cNvPicPr>
          <p:nvPr/>
        </p:nvPicPr>
        <p:blipFill>
          <a:blip r:embed="rId5"/>
          <a:srcRect/>
          <a:stretch/>
        </p:blipFill>
        <p:spPr>
          <a:xfrm>
            <a:off x="6876279" y="5135692"/>
            <a:ext cx="389538" cy="395147"/>
          </a:xfrm>
          <a:prstGeom prst="rect">
            <a:avLst/>
          </a:prstGeom>
        </p:spPr>
      </p:pic>
      <p:pic>
        <p:nvPicPr>
          <p:cNvPr id="27" name="Bildobjekt 26">
            <a:extLst>
              <a:ext uri="{FF2B5EF4-FFF2-40B4-BE49-F238E27FC236}">
                <a16:creationId xmlns:a16="http://schemas.microsoft.com/office/drawing/2014/main" xmlns="" id="{BBAF4EDD-1DD9-7346-A77F-EF2868F842A5}"/>
              </a:ext>
            </a:extLst>
          </p:cNvPr>
          <p:cNvPicPr>
            <a:picLocks noChangeAspect="1"/>
          </p:cNvPicPr>
          <p:nvPr/>
        </p:nvPicPr>
        <p:blipFill>
          <a:blip r:embed="rId6"/>
          <a:srcRect/>
          <a:stretch/>
        </p:blipFill>
        <p:spPr>
          <a:xfrm>
            <a:off x="6855574" y="1277993"/>
            <a:ext cx="410243" cy="395147"/>
          </a:xfrm>
          <a:prstGeom prst="rect">
            <a:avLst/>
          </a:prstGeom>
        </p:spPr>
      </p:pic>
      <p:pic>
        <p:nvPicPr>
          <p:cNvPr id="29" name="Bildobjekt 28">
            <a:extLst>
              <a:ext uri="{FF2B5EF4-FFF2-40B4-BE49-F238E27FC236}">
                <a16:creationId xmlns:a16="http://schemas.microsoft.com/office/drawing/2014/main" xmlns="" id="{3A151843-A554-9E40-B069-2E5A6AC50EAB}"/>
              </a:ext>
            </a:extLst>
          </p:cNvPr>
          <p:cNvPicPr>
            <a:picLocks noChangeAspect="1"/>
          </p:cNvPicPr>
          <p:nvPr/>
        </p:nvPicPr>
        <p:blipFill>
          <a:blip r:embed="rId7"/>
          <a:srcRect/>
          <a:stretch/>
        </p:blipFill>
        <p:spPr>
          <a:xfrm>
            <a:off x="6862008" y="4102575"/>
            <a:ext cx="397372" cy="395147"/>
          </a:xfrm>
          <a:prstGeom prst="rect">
            <a:avLst/>
          </a:prstGeom>
        </p:spPr>
      </p:pic>
      <p:pic>
        <p:nvPicPr>
          <p:cNvPr id="31" name="Bildobjekt 30">
            <a:extLst>
              <a:ext uri="{FF2B5EF4-FFF2-40B4-BE49-F238E27FC236}">
                <a16:creationId xmlns:a16="http://schemas.microsoft.com/office/drawing/2014/main" xmlns="" id="{F693E3EB-DED4-3E4E-9169-BF822AD1E30E}"/>
              </a:ext>
            </a:extLst>
          </p:cNvPr>
          <p:cNvPicPr>
            <a:picLocks noChangeAspect="1"/>
          </p:cNvPicPr>
          <p:nvPr/>
        </p:nvPicPr>
        <p:blipFill>
          <a:blip r:embed="rId8"/>
          <a:srcRect/>
          <a:stretch/>
        </p:blipFill>
        <p:spPr>
          <a:xfrm>
            <a:off x="6908261" y="2293643"/>
            <a:ext cx="311817" cy="383910"/>
          </a:xfrm>
          <a:prstGeom prst="rect">
            <a:avLst/>
          </a:prstGeom>
        </p:spPr>
      </p:pic>
    </p:spTree>
    <p:extLst>
      <p:ext uri="{BB962C8B-B14F-4D97-AF65-F5344CB8AC3E}">
        <p14:creationId xmlns:p14="http://schemas.microsoft.com/office/powerpoint/2010/main" val="1605086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xmlns="" id="{AD185A06-A31F-D84B-A51D-07E20D2A2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2379133"/>
          </a:xfrm>
          <a:prstGeom prst="rect">
            <a:avLst/>
          </a:prstGeom>
        </p:spPr>
      </p:pic>
      <p:sp>
        <p:nvSpPr>
          <p:cNvPr id="5" name="textruta 4">
            <a:extLst>
              <a:ext uri="{FF2B5EF4-FFF2-40B4-BE49-F238E27FC236}">
                <a16:creationId xmlns:a16="http://schemas.microsoft.com/office/drawing/2014/main" xmlns="" id="{41E65847-6759-DD4A-B68F-486125325A92}"/>
              </a:ext>
            </a:extLst>
          </p:cNvPr>
          <p:cNvSpPr txBox="1"/>
          <p:nvPr/>
        </p:nvSpPr>
        <p:spPr>
          <a:xfrm>
            <a:off x="715644" y="1005926"/>
            <a:ext cx="7703821" cy="461665"/>
          </a:xfrm>
          <a:prstGeom prst="rect">
            <a:avLst/>
          </a:prstGeom>
          <a:noFill/>
        </p:spPr>
        <p:txBody>
          <a:bodyPr wrap="square" rtlCol="0">
            <a:spAutoFit/>
          </a:bodyPr>
          <a:lstStyle/>
          <a:p>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Starka branscher</a:t>
            </a:r>
          </a:p>
        </p:txBody>
      </p:sp>
      <p:sp>
        <p:nvSpPr>
          <p:cNvPr id="15" name="textruta 14">
            <a:extLst>
              <a:ext uri="{FF2B5EF4-FFF2-40B4-BE49-F238E27FC236}">
                <a16:creationId xmlns:a16="http://schemas.microsoft.com/office/drawing/2014/main" xmlns="" id="{8BDD22CE-F734-814C-B304-002A874E1880}"/>
              </a:ext>
            </a:extLst>
          </p:cNvPr>
          <p:cNvSpPr txBox="1"/>
          <p:nvPr/>
        </p:nvSpPr>
        <p:spPr>
          <a:xfrm>
            <a:off x="619653" y="2740181"/>
            <a:ext cx="3307080" cy="1646605"/>
          </a:xfrm>
          <a:prstGeom prst="rect">
            <a:avLst/>
          </a:prstGeom>
          <a:noFill/>
        </p:spPr>
        <p:txBody>
          <a:bodyPr wrap="square" rtlCol="0">
            <a:spAutoFit/>
          </a:bodyPr>
          <a:lstStyle/>
          <a:p>
            <a:pPr>
              <a:spcAft>
                <a:spcPts val="600"/>
              </a:spcAft>
            </a:pPr>
            <a:r>
              <a:rPr lang="sv-SE" sz="1200" b="1" dirty="0"/>
              <a:t>Flygteknik</a:t>
            </a:r>
          </a:p>
          <a:p>
            <a:r>
              <a:rPr lang="sv-SE" sz="1200" dirty="0"/>
              <a:t>I Linköping finns världsledande produkter, kunskap och avancerad forskning inom flygteknik. Här tillverkas nästa generations avancerade stridsflygplan </a:t>
            </a:r>
            <a:r>
              <a:rPr lang="sv-SE" sz="1200" dirty="0" smtClean="0"/>
              <a:t>Gripen och </a:t>
            </a:r>
            <a:r>
              <a:rPr lang="sv-SE" sz="1200" dirty="0"/>
              <a:t>obemannade flygfarkoster. Även utbildningen av Svenska Flygvapnets stridspiloter sker här i Linköping. </a:t>
            </a:r>
            <a:r>
              <a:rPr lang="sv-SE" sz="1200" dirty="0" smtClean="0"/>
              <a:t>Exempel på företag är Saab.</a:t>
            </a:r>
            <a:endParaRPr lang="sv-SE" sz="1200" dirty="0">
              <a:latin typeface="Arial" panose="020B0604020202020204" pitchFamily="34" charset="0"/>
              <a:cs typeface="Arial" panose="020B0604020202020204" pitchFamily="34" charset="0"/>
            </a:endParaRPr>
          </a:p>
        </p:txBody>
      </p:sp>
      <p:sp>
        <p:nvSpPr>
          <p:cNvPr id="17" name="textruta 16">
            <a:extLst>
              <a:ext uri="{FF2B5EF4-FFF2-40B4-BE49-F238E27FC236}">
                <a16:creationId xmlns:a16="http://schemas.microsoft.com/office/drawing/2014/main" xmlns="" id="{863CD42A-8C31-C349-ADE2-0243FF8404C6}"/>
              </a:ext>
            </a:extLst>
          </p:cNvPr>
          <p:cNvSpPr txBox="1"/>
          <p:nvPr/>
        </p:nvSpPr>
        <p:spPr>
          <a:xfrm>
            <a:off x="619653" y="4533119"/>
            <a:ext cx="3512820" cy="1646605"/>
          </a:xfrm>
          <a:prstGeom prst="rect">
            <a:avLst/>
          </a:prstGeom>
          <a:noFill/>
        </p:spPr>
        <p:txBody>
          <a:bodyPr wrap="square" rtlCol="0">
            <a:spAutoFit/>
          </a:bodyPr>
          <a:lstStyle/>
          <a:p>
            <a:pPr>
              <a:spcAft>
                <a:spcPts val="600"/>
              </a:spcAft>
            </a:pPr>
            <a:r>
              <a:rPr lang="sv-SE" sz="1200" b="1" dirty="0"/>
              <a:t>Miljöteknik</a:t>
            </a:r>
          </a:p>
          <a:p>
            <a:r>
              <a:rPr lang="sv-SE" sz="1200" dirty="0"/>
              <a:t>Miljötekniksektorn är stark i jämförelse med andra regioner. </a:t>
            </a:r>
            <a:r>
              <a:rPr lang="sv-SE" sz="1200" dirty="0" smtClean="0"/>
              <a:t>Näringslivet </a:t>
            </a:r>
            <a:r>
              <a:rPr lang="sv-SE" sz="1200" dirty="0"/>
              <a:t>i samexistens med Linköpings universitet och offentliga aktörer är mycket framgångsrikt. Starka offentliga aktörer är Tekniska Verken och </a:t>
            </a:r>
            <a:r>
              <a:rPr lang="sv-SE" sz="1200" dirty="0" err="1"/>
              <a:t>Cleantech</a:t>
            </a:r>
            <a:r>
              <a:rPr lang="sv-SE" sz="1200" dirty="0"/>
              <a:t> Östergötland med flera. Exempel på företag är Energifabriken och Sunda hus.</a:t>
            </a:r>
            <a:endParaRPr lang="sv-SE" sz="1200" dirty="0">
              <a:latin typeface="Arial" panose="020B0604020202020204" pitchFamily="34" charset="0"/>
              <a:cs typeface="Arial" panose="020B0604020202020204" pitchFamily="34" charset="0"/>
            </a:endParaRPr>
          </a:p>
        </p:txBody>
      </p:sp>
      <p:sp>
        <p:nvSpPr>
          <p:cNvPr id="19" name="textruta 18">
            <a:extLst>
              <a:ext uri="{FF2B5EF4-FFF2-40B4-BE49-F238E27FC236}">
                <a16:creationId xmlns:a16="http://schemas.microsoft.com/office/drawing/2014/main" xmlns="" id="{BF14C14F-8F52-F04D-8A2F-EB785FECF9EA}"/>
              </a:ext>
            </a:extLst>
          </p:cNvPr>
          <p:cNvSpPr txBox="1"/>
          <p:nvPr/>
        </p:nvSpPr>
        <p:spPr>
          <a:xfrm>
            <a:off x="4328053" y="4533119"/>
            <a:ext cx="3538917" cy="2015936"/>
          </a:xfrm>
          <a:prstGeom prst="rect">
            <a:avLst/>
          </a:prstGeom>
          <a:noFill/>
        </p:spPr>
        <p:txBody>
          <a:bodyPr wrap="square" rtlCol="0">
            <a:spAutoFit/>
          </a:bodyPr>
          <a:lstStyle/>
          <a:p>
            <a:pPr>
              <a:spcAft>
                <a:spcPts val="600"/>
              </a:spcAft>
            </a:pPr>
            <a:r>
              <a:rPr lang="sv-SE" sz="1200" b="1" dirty="0" err="1"/>
              <a:t>Agrotech</a:t>
            </a:r>
            <a:endParaRPr lang="sv-SE" sz="1200" b="1" dirty="0"/>
          </a:p>
          <a:p>
            <a:r>
              <a:rPr lang="sv-SE" sz="1200" dirty="0"/>
              <a:t>Strax utanför Linköping mitt på den bördiga östgötaslätten ligger Vreta Kluster som är en utvecklingsarena för företag, forskare, teknikutvecklare och innovatörer. Alla med samma mål att hitta nya, smarta lösningar för att vi i framtiden ska ha god, nyttig och hållbar mat, bättre djurhållning, smartare energiförsörjning och en växande skog. Exempel på Linköpingsföretag inom branschen är </a:t>
            </a:r>
            <a:r>
              <a:rPr lang="sv-SE" sz="1200" dirty="0" err="1"/>
              <a:t>Agricam</a:t>
            </a:r>
            <a:r>
              <a:rPr lang="sv-SE" sz="1200" dirty="0"/>
              <a:t> och Biototal.</a:t>
            </a:r>
            <a:endParaRPr lang="sv-SE" sz="1200" dirty="0">
              <a:latin typeface="Arial" panose="020B0604020202020204" pitchFamily="34" charset="0"/>
              <a:cs typeface="Arial" panose="020B0604020202020204" pitchFamily="34" charset="0"/>
            </a:endParaRPr>
          </a:p>
        </p:txBody>
      </p:sp>
      <p:sp>
        <p:nvSpPr>
          <p:cNvPr id="21" name="textruta 20">
            <a:extLst>
              <a:ext uri="{FF2B5EF4-FFF2-40B4-BE49-F238E27FC236}">
                <a16:creationId xmlns:a16="http://schemas.microsoft.com/office/drawing/2014/main" xmlns="" id="{2B844F49-B43F-164C-9673-8D77AD6281F5}"/>
              </a:ext>
            </a:extLst>
          </p:cNvPr>
          <p:cNvSpPr txBox="1"/>
          <p:nvPr/>
        </p:nvSpPr>
        <p:spPr>
          <a:xfrm>
            <a:off x="8303027" y="2740181"/>
            <a:ext cx="3279374" cy="2569934"/>
          </a:xfrm>
          <a:prstGeom prst="rect">
            <a:avLst/>
          </a:prstGeom>
          <a:noFill/>
        </p:spPr>
        <p:txBody>
          <a:bodyPr wrap="square" rtlCol="0">
            <a:spAutoFit/>
          </a:bodyPr>
          <a:lstStyle/>
          <a:p>
            <a:pPr>
              <a:spcAft>
                <a:spcPts val="600"/>
              </a:spcAft>
            </a:pPr>
            <a:r>
              <a:rPr lang="sv-SE" sz="1200" b="1" dirty="0"/>
              <a:t>Medicinteknik</a:t>
            </a:r>
          </a:p>
          <a:p>
            <a:r>
              <a:rPr lang="sv-SE" sz="1200" dirty="0"/>
              <a:t>Linköping har även en lång tradition inom medicinteknik som hör ihop med regionens kompetens inom visualisering/bildanalys och simulering. Vid Linköpings universitet bedrivs forskning i världsklass där medicinsk bildbehandling ingår. Flera företag och offentliga aktörer är starka inom området som Saab, </a:t>
            </a:r>
            <a:r>
              <a:rPr lang="sv-SE" sz="1200" dirty="0" err="1"/>
              <a:t>Sectra</a:t>
            </a:r>
            <a:r>
              <a:rPr lang="sv-SE" sz="1200" dirty="0"/>
              <a:t>, </a:t>
            </a:r>
            <a:r>
              <a:rPr lang="sv-SE" sz="1200" dirty="0" err="1"/>
              <a:t>SyntheticMR</a:t>
            </a:r>
            <a:r>
              <a:rPr lang="sv-SE" sz="1200" dirty="0"/>
              <a:t>, AMRA, Statens väg- och transportforskningsinstitut och Universitetssjukhuset. Vid Linköpings universitet finns också Centrum för medicinsk vetenskap och visualisering – CMIV.</a:t>
            </a:r>
            <a:endParaRPr lang="sv-SE" sz="1200" dirty="0">
              <a:latin typeface="Arial" panose="020B0604020202020204" pitchFamily="34" charset="0"/>
              <a:cs typeface="Arial" panose="020B0604020202020204" pitchFamily="34" charset="0"/>
            </a:endParaRPr>
          </a:p>
        </p:txBody>
      </p:sp>
      <p:sp>
        <p:nvSpPr>
          <p:cNvPr id="2" name="Rektangel 1"/>
          <p:cNvSpPr/>
          <p:nvPr/>
        </p:nvSpPr>
        <p:spPr>
          <a:xfrm>
            <a:off x="4328053" y="2740181"/>
            <a:ext cx="3777311" cy="1461939"/>
          </a:xfrm>
          <a:prstGeom prst="rect">
            <a:avLst/>
          </a:prstGeom>
        </p:spPr>
        <p:txBody>
          <a:bodyPr wrap="square">
            <a:spAutoFit/>
          </a:bodyPr>
          <a:lstStyle/>
          <a:p>
            <a:pPr>
              <a:spcAft>
                <a:spcPts val="600"/>
              </a:spcAft>
            </a:pPr>
            <a:r>
              <a:rPr lang="sv-SE" sz="1200" b="1" dirty="0">
                <a:latin typeface="Arial" panose="020B0604020202020204" pitchFamily="34" charset="0"/>
                <a:cs typeface="Arial" panose="020B0604020202020204" pitchFamily="34" charset="0"/>
              </a:rPr>
              <a:t>Informations- och kommunikationsteknologi</a:t>
            </a:r>
          </a:p>
          <a:p>
            <a:r>
              <a:rPr lang="sv-SE" sz="1200" dirty="0"/>
              <a:t>Linköping är också ett av Sveriges starkaste nav inom informations- och kommunikationsteknologi (IKT). På Linköpings universitet bedrivs världsledande forskning inom området, </a:t>
            </a:r>
            <a:r>
              <a:rPr lang="sv-SE" sz="1200" dirty="0" smtClean="0"/>
              <a:t>och Linköping </a:t>
            </a:r>
            <a:r>
              <a:rPr lang="sv-SE" sz="1200" dirty="0"/>
              <a:t>Science Park </a:t>
            </a:r>
            <a:r>
              <a:rPr lang="sv-SE" sz="1200" dirty="0" smtClean="0"/>
              <a:t>är </a:t>
            </a:r>
            <a:r>
              <a:rPr lang="sv-SE" sz="1200" dirty="0"/>
              <a:t>ett av Sveriges starkaste områden för affärsutveckling inom IKT.</a:t>
            </a:r>
            <a:endParaRPr lang="sv-SE" sz="1200" b="1" dirty="0">
              <a:latin typeface="Arial" panose="020B0604020202020204" pitchFamily="34" charset="0"/>
              <a:cs typeface="Arial" panose="020B0604020202020204" pitchFamily="34" charset="0"/>
            </a:endParaRPr>
          </a:p>
        </p:txBody>
      </p:sp>
      <p:sp>
        <p:nvSpPr>
          <p:cNvPr id="13" name="textruta 12">
            <a:extLst>
              <a:ext uri="{FF2B5EF4-FFF2-40B4-BE49-F238E27FC236}">
                <a16:creationId xmlns:a16="http://schemas.microsoft.com/office/drawing/2014/main" xmlns="" id="{F904FDF0-AE25-F745-ADAD-800D5B9EB344}"/>
              </a:ext>
            </a:extLst>
          </p:cNvPr>
          <p:cNvSpPr txBox="1"/>
          <p:nvPr/>
        </p:nvSpPr>
        <p:spPr>
          <a:xfrm rot="16200000">
            <a:off x="11197380" y="1393073"/>
            <a:ext cx="1646556" cy="200055"/>
          </a:xfrm>
          <a:prstGeom prst="rect">
            <a:avLst/>
          </a:prstGeom>
          <a:noFill/>
        </p:spPr>
        <p:txBody>
          <a:bodyPr wrap="square" rtlCol="0">
            <a:spAutoFit/>
          </a:bodyPr>
          <a:lstStyle/>
          <a:p>
            <a:r>
              <a:rPr lang="sv-SE" sz="700" dirty="0">
                <a:solidFill>
                  <a:schemeClr val="bg1"/>
                </a:solidFill>
              </a:rPr>
              <a:t>Foto: Linus Svensson @Saab</a:t>
            </a:r>
            <a:endParaRPr lang="sv-SE" sz="900"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2849136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xmlns="" id="{9F0A51E1-45A2-7B4A-9E8F-66750CD6496B}"/>
              </a:ext>
            </a:extLst>
          </p:cNvPr>
          <p:cNvSpPr txBox="1"/>
          <p:nvPr/>
        </p:nvSpPr>
        <p:spPr>
          <a:xfrm>
            <a:off x="5727391" y="104934"/>
            <a:ext cx="4913971" cy="461665"/>
          </a:xfrm>
          <a:prstGeom prst="rect">
            <a:avLst/>
          </a:prstGeom>
          <a:noFill/>
        </p:spPr>
        <p:txBody>
          <a:bodyPr wrap="square" rtlCol="0">
            <a:spAutoFit/>
          </a:bodyPr>
          <a:lstStyle/>
          <a:p>
            <a:r>
              <a:rPr lang="sv-SE" sz="2400" b="1" dirty="0">
                <a:latin typeface="Arial" panose="020B0604020202020204" pitchFamily="34" charset="0"/>
                <a:ea typeface="Helvetica Neue" panose="02000503000000020004" pitchFamily="2" charset="0"/>
                <a:cs typeface="Arial" panose="020B0604020202020204" pitchFamily="34" charset="0"/>
              </a:rPr>
              <a:t>Starka branscher</a:t>
            </a:r>
          </a:p>
        </p:txBody>
      </p:sp>
      <p:sp>
        <p:nvSpPr>
          <p:cNvPr id="9" name="textruta 8">
            <a:extLst>
              <a:ext uri="{FF2B5EF4-FFF2-40B4-BE49-F238E27FC236}">
                <a16:creationId xmlns:a16="http://schemas.microsoft.com/office/drawing/2014/main" xmlns="" id="{78F7D406-1991-7341-B0F8-5C531B74741B}"/>
              </a:ext>
            </a:extLst>
          </p:cNvPr>
          <p:cNvSpPr txBox="1"/>
          <p:nvPr/>
        </p:nvSpPr>
        <p:spPr>
          <a:xfrm>
            <a:off x="5772228" y="546289"/>
            <a:ext cx="5676822" cy="6340197"/>
          </a:xfrm>
          <a:prstGeom prst="rect">
            <a:avLst/>
          </a:prstGeom>
          <a:noFill/>
        </p:spPr>
        <p:txBody>
          <a:bodyPr wrap="square" rtlCol="0">
            <a:spAutoFit/>
          </a:bodyPr>
          <a:lstStyle/>
          <a:p>
            <a:pPr algn="just"/>
            <a:r>
              <a:rPr lang="sv-SE" sz="1400" b="1" dirty="0">
                <a:latin typeface="Arial" panose="020B0604020202020204" pitchFamily="34" charset="0"/>
                <a:cs typeface="Arial" panose="020B0604020202020204" pitchFamily="34" charset="0"/>
              </a:rPr>
              <a:t>Handel</a:t>
            </a:r>
          </a:p>
          <a:p>
            <a:pPr algn="just"/>
            <a:r>
              <a:rPr lang="sv-SE" sz="1400" dirty="0"/>
              <a:t>Linköping är Östergötlands handelscentrum med starka områden i både Tornby och stadskärnan. Tornby är </a:t>
            </a:r>
            <a:r>
              <a:rPr lang="sv-SE" sz="1400" dirty="0" smtClean="0"/>
              <a:t>ett </a:t>
            </a:r>
            <a:r>
              <a:rPr lang="sv-SE" sz="1400" dirty="0"/>
              <a:t>av Sveriges största handelsområden omsättningsmässigt. Totalt anställer handeln i Linköping nästan 7000 personer. Dessutom ligger regionen i framkant för handelns tekniska utveckling med bolag i allt från energianvändning, e-handelslösningar till kundupplevelser. </a:t>
            </a:r>
            <a:endParaRPr lang="sv-SE" sz="1400" b="1" dirty="0">
              <a:latin typeface="Arial" panose="020B0604020202020204" pitchFamily="34" charset="0"/>
              <a:cs typeface="Arial" panose="020B0604020202020204" pitchFamily="34" charset="0"/>
            </a:endParaRPr>
          </a:p>
          <a:p>
            <a:pPr algn="just"/>
            <a:endParaRPr lang="sv-SE" sz="1400" b="1" dirty="0">
              <a:latin typeface="Arial" panose="020B0604020202020204" pitchFamily="34" charset="0"/>
              <a:cs typeface="Arial" panose="020B0604020202020204" pitchFamily="34" charset="0"/>
            </a:endParaRPr>
          </a:p>
          <a:p>
            <a:pPr algn="just"/>
            <a:r>
              <a:rPr lang="sv-SE" sz="1400" b="1" dirty="0">
                <a:latin typeface="Arial" panose="020B0604020202020204" pitchFamily="34" charset="0"/>
                <a:cs typeface="Arial" panose="020B0604020202020204" pitchFamily="34" charset="0"/>
              </a:rPr>
              <a:t>Fordonssäkerhet</a:t>
            </a:r>
            <a:r>
              <a:rPr lang="sv-SE" sz="1400" dirty="0">
                <a:latin typeface="Arial" panose="020B0604020202020204" pitchFamily="34" charset="0"/>
                <a:cs typeface="Arial" panose="020B0604020202020204" pitchFamily="34" charset="0"/>
              </a:rPr>
              <a:t> som hör ihop med området smarta, robusta, säkra, uppkopplande produkter. Ledande företag som har etablerats från detta område är </a:t>
            </a:r>
            <a:r>
              <a:rPr lang="sv-SE" sz="1400" dirty="0" smtClean="0">
                <a:latin typeface="Arial" panose="020B0604020202020204" pitchFamily="34" charset="0"/>
                <a:cs typeface="Arial" panose="020B0604020202020204" pitchFamily="34" charset="0"/>
              </a:rPr>
              <a:t>NIRA </a:t>
            </a:r>
            <a:r>
              <a:rPr lang="sv-SE" sz="1400" dirty="0">
                <a:latin typeface="Arial" panose="020B0604020202020204" pitchFamily="34" charset="0"/>
                <a:cs typeface="Arial" panose="020B0604020202020204" pitchFamily="34" charset="0"/>
              </a:rPr>
              <a:t>Dynamics, </a:t>
            </a:r>
            <a:r>
              <a:rPr lang="sv-SE" sz="1400" dirty="0" err="1">
                <a:latin typeface="Arial" panose="020B0604020202020204" pitchFamily="34" charset="0"/>
                <a:cs typeface="Arial" panose="020B0604020202020204" pitchFamily="34" charset="0"/>
              </a:rPr>
              <a:t>Veoneer</a:t>
            </a:r>
            <a:r>
              <a:rPr lang="sv-SE" sz="1400" dirty="0">
                <a:latin typeface="Arial" panose="020B0604020202020204" pitchFamily="34" charset="0"/>
                <a:cs typeface="Arial" panose="020B0604020202020204" pitchFamily="34" charset="0"/>
              </a:rPr>
              <a:t>, </a:t>
            </a:r>
            <a:r>
              <a:rPr lang="sv-SE" sz="1400" dirty="0" err="1">
                <a:latin typeface="Arial" panose="020B0604020202020204" pitchFamily="34" charset="0"/>
                <a:cs typeface="Arial" panose="020B0604020202020204" pitchFamily="34" charset="0"/>
              </a:rPr>
              <a:t>Actia</a:t>
            </a:r>
            <a:r>
              <a:rPr lang="sv-SE" sz="1400" dirty="0">
                <a:latin typeface="Arial" panose="020B0604020202020204" pitchFamily="34" charset="0"/>
                <a:cs typeface="Arial" panose="020B0604020202020204" pitchFamily="34" charset="0"/>
              </a:rPr>
              <a:t>. </a:t>
            </a:r>
          </a:p>
          <a:p>
            <a:pPr algn="just"/>
            <a:endParaRPr lang="sv-SE" sz="1400" dirty="0">
              <a:latin typeface="Arial" panose="020B0604020202020204" pitchFamily="34" charset="0"/>
              <a:cs typeface="Arial" panose="020B0604020202020204" pitchFamily="34" charset="0"/>
            </a:endParaRPr>
          </a:p>
          <a:p>
            <a:pPr algn="just"/>
            <a:r>
              <a:rPr lang="sv-SE" sz="1400" b="1" dirty="0">
                <a:latin typeface="Arial" panose="020B0604020202020204" pitchFamily="34" charset="0"/>
                <a:cs typeface="Arial" panose="020B0604020202020204" pitchFamily="34" charset="0"/>
              </a:rPr>
              <a:t>Säker </a:t>
            </a:r>
            <a:r>
              <a:rPr lang="sv-SE" sz="1400" b="1" dirty="0" err="1">
                <a:latin typeface="Arial" panose="020B0604020202020204" pitchFamily="34" charset="0"/>
                <a:cs typeface="Arial" panose="020B0604020202020204" pitchFamily="34" charset="0"/>
              </a:rPr>
              <a:t>IoT</a:t>
            </a:r>
            <a:endParaRPr lang="sv-SE" sz="1400" b="1" dirty="0">
              <a:latin typeface="Arial" panose="020B0604020202020204" pitchFamily="34" charset="0"/>
              <a:cs typeface="Arial" panose="020B0604020202020204" pitchFamily="34" charset="0"/>
            </a:endParaRPr>
          </a:p>
          <a:p>
            <a:pPr algn="just"/>
            <a:r>
              <a:rPr lang="sv-SE" sz="1400" dirty="0">
                <a:latin typeface="Arial" panose="020B0604020202020204" pitchFamily="34" charset="0"/>
                <a:cs typeface="Arial" panose="020B0604020202020204" pitchFamily="34" charset="0"/>
              </a:rPr>
              <a:t>Det är smarta, säkra och robusta uppkopplade produkter och system. Viktiga aktörer är bland annat Saab, Siemens, Linköpings universitet samt </a:t>
            </a:r>
            <a:r>
              <a:rPr lang="sv-SE" sz="1400" dirty="0" smtClean="0">
                <a:latin typeface="Arial" panose="020B0604020202020204" pitchFamily="34" charset="0"/>
                <a:cs typeface="Arial" panose="020B0604020202020204" pitchFamily="34" charset="0"/>
              </a:rPr>
              <a:t>små och </a:t>
            </a:r>
            <a:r>
              <a:rPr lang="sv-SE" sz="1400" dirty="0">
                <a:latin typeface="Arial" panose="020B0604020202020204" pitchFamily="34" charset="0"/>
                <a:cs typeface="Arial" panose="020B0604020202020204" pitchFamily="34" charset="0"/>
              </a:rPr>
              <a:t>medelstora företag med hög kompetens inom området.</a:t>
            </a:r>
          </a:p>
          <a:p>
            <a:pPr algn="just"/>
            <a:endParaRPr lang="sv-SE" sz="1400" dirty="0">
              <a:latin typeface="Arial" panose="020B0604020202020204" pitchFamily="34" charset="0"/>
              <a:cs typeface="Arial" panose="020B0604020202020204" pitchFamily="34" charset="0"/>
            </a:endParaRPr>
          </a:p>
          <a:p>
            <a:pPr algn="just"/>
            <a:r>
              <a:rPr lang="sv-SE" sz="1400" b="1" dirty="0">
                <a:latin typeface="Arial" panose="020B0604020202020204" pitchFamily="34" charset="0"/>
                <a:cs typeface="Arial" panose="020B0604020202020204" pitchFamily="34" charset="0"/>
              </a:rPr>
              <a:t>Mobil kommunikation</a:t>
            </a:r>
            <a:r>
              <a:rPr lang="sv-SE" sz="1400" b="1" dirty="0" smtClean="0">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Med Ericsson i Linköping kom starten för mobil kommunikation genom dess viktiga roll för utvecklingen av GSM. Nu ligger man i frontlinjen för utvecklingen av 5G.</a:t>
            </a:r>
          </a:p>
          <a:p>
            <a:pPr algn="just"/>
            <a:endParaRPr lang="sv-SE" sz="1400" dirty="0">
              <a:latin typeface="Arial" panose="020B0604020202020204" pitchFamily="34" charset="0"/>
              <a:cs typeface="Arial" panose="020B0604020202020204" pitchFamily="34" charset="0"/>
            </a:endParaRPr>
          </a:p>
          <a:p>
            <a:pPr algn="just"/>
            <a:r>
              <a:rPr lang="sv-SE" sz="1400" b="1" dirty="0">
                <a:latin typeface="Arial" panose="020B0604020202020204" pitchFamily="34" charset="0"/>
                <a:cs typeface="Arial" panose="020B0604020202020204" pitchFamily="34" charset="0"/>
              </a:rPr>
              <a:t>IPTV and streaming media </a:t>
            </a:r>
            <a:r>
              <a:rPr lang="sv-SE" sz="1400" dirty="0">
                <a:latin typeface="Arial" panose="020B0604020202020204" pitchFamily="34" charset="0"/>
                <a:cs typeface="Arial" panose="020B0604020202020204" pitchFamily="34" charset="0"/>
              </a:rPr>
              <a:t>– här finns företag som 27M, </a:t>
            </a:r>
            <a:r>
              <a:rPr lang="sv-SE" sz="1400" dirty="0" err="1">
                <a:latin typeface="Arial" panose="020B0604020202020204" pitchFamily="34" charset="0"/>
                <a:cs typeface="Arial" panose="020B0604020202020204" pitchFamily="34" charset="0"/>
              </a:rPr>
              <a:t>Indentive</a:t>
            </a:r>
            <a:r>
              <a:rPr lang="sv-SE" sz="1400" dirty="0">
                <a:latin typeface="Arial" panose="020B0604020202020204" pitchFamily="34" charset="0"/>
                <a:cs typeface="Arial" panose="020B0604020202020204" pitchFamily="34" charset="0"/>
              </a:rPr>
              <a:t> och flera andra. </a:t>
            </a:r>
          </a:p>
          <a:p>
            <a:pPr algn="just"/>
            <a:endParaRPr lang="sv-SE" sz="1400" dirty="0">
              <a:latin typeface="Arial" panose="020B0604020202020204" pitchFamily="34" charset="0"/>
              <a:cs typeface="Arial" panose="020B0604020202020204" pitchFamily="34" charset="0"/>
            </a:endParaRPr>
          </a:p>
          <a:p>
            <a:pPr algn="just"/>
            <a:r>
              <a:rPr lang="sv-SE" sz="1400" b="1" dirty="0">
                <a:latin typeface="Arial" panose="020B0604020202020204" pitchFamily="34" charset="0"/>
                <a:cs typeface="Arial" panose="020B0604020202020204" pitchFamily="34" charset="0"/>
              </a:rPr>
              <a:t>Affärssystem:</a:t>
            </a:r>
            <a:r>
              <a:rPr lang="sv-SE" sz="1400" dirty="0">
                <a:latin typeface="Arial" panose="020B0604020202020204" pitchFamily="34" charset="0"/>
                <a:cs typeface="Arial" panose="020B0604020202020204" pitchFamily="34" charset="0"/>
              </a:rPr>
              <a:t> IFS och Intentia startades av studenter vid Linköpings universitet. Den senare gick </a:t>
            </a:r>
            <a:r>
              <a:rPr lang="sv-SE" sz="1400" dirty="0" smtClean="0">
                <a:latin typeface="Arial" panose="020B0604020202020204" pitchFamily="34" charset="0"/>
                <a:cs typeface="Arial" panose="020B0604020202020204" pitchFamily="34" charset="0"/>
              </a:rPr>
              <a:t>ihop </a:t>
            </a:r>
            <a:r>
              <a:rPr lang="sv-SE" sz="1400" dirty="0">
                <a:latin typeface="Arial" panose="020B0604020202020204" pitchFamily="34" charset="0"/>
                <a:cs typeface="Arial" panose="020B0604020202020204" pitchFamily="34" charset="0"/>
              </a:rPr>
              <a:t>med Infor. Nu finns flera företag i branschen som BRP Systems, </a:t>
            </a:r>
            <a:r>
              <a:rPr lang="sv-SE" sz="1400" dirty="0" err="1">
                <a:latin typeface="Arial" panose="020B0604020202020204" pitchFamily="34" charset="0"/>
                <a:cs typeface="Arial" panose="020B0604020202020204" pitchFamily="34" charset="0"/>
              </a:rPr>
              <a:t>Cambio</a:t>
            </a:r>
            <a:r>
              <a:rPr lang="sv-SE" sz="1400" dirty="0">
                <a:latin typeface="Arial" panose="020B0604020202020204" pitchFamily="34" charset="0"/>
                <a:cs typeface="Arial" panose="020B0604020202020204" pitchFamily="34" charset="0"/>
              </a:rPr>
              <a:t> Healthcare, Columbus, </a:t>
            </a:r>
            <a:r>
              <a:rPr lang="sv-SE" sz="1400" dirty="0" err="1">
                <a:latin typeface="Arial" panose="020B0604020202020204" pitchFamily="34" charset="0"/>
                <a:cs typeface="Arial" panose="020B0604020202020204" pitchFamily="34" charset="0"/>
              </a:rPr>
              <a:t>Flexime</a:t>
            </a:r>
            <a:r>
              <a:rPr lang="sv-SE" sz="1400" dirty="0">
                <a:latin typeface="Arial" panose="020B0604020202020204" pitchFamily="34" charset="0"/>
                <a:cs typeface="Arial" panose="020B0604020202020204" pitchFamily="34" charset="0"/>
              </a:rPr>
              <a:t>, </a:t>
            </a:r>
            <a:r>
              <a:rPr lang="sv-SE" sz="1400" dirty="0" err="1">
                <a:latin typeface="Arial" panose="020B0604020202020204" pitchFamily="34" charset="0"/>
                <a:cs typeface="Arial" panose="020B0604020202020204" pitchFamily="34" charset="0"/>
              </a:rPr>
              <a:t>Medius</a:t>
            </a:r>
            <a:r>
              <a:rPr lang="sv-SE" sz="1400" dirty="0">
                <a:latin typeface="Arial" panose="020B0604020202020204" pitchFamily="34" charset="0"/>
                <a:cs typeface="Arial" panose="020B0604020202020204" pitchFamily="34" charset="0"/>
              </a:rPr>
              <a:t> och </a:t>
            </a:r>
            <a:r>
              <a:rPr lang="sv-SE" sz="1400" dirty="0" err="1">
                <a:latin typeface="Arial" panose="020B0604020202020204" pitchFamily="34" charset="0"/>
                <a:cs typeface="Arial" panose="020B0604020202020204" pitchFamily="34" charset="0"/>
              </a:rPr>
              <a:t>Schemagi</a:t>
            </a:r>
            <a:r>
              <a:rPr lang="sv-SE" sz="1400" dirty="0">
                <a:latin typeface="Arial" panose="020B0604020202020204" pitchFamily="34" charset="0"/>
                <a:cs typeface="Arial" panose="020B0604020202020204" pitchFamily="34" charset="0"/>
              </a:rPr>
              <a:t>.</a:t>
            </a:r>
          </a:p>
        </p:txBody>
      </p:sp>
      <p:pic>
        <p:nvPicPr>
          <p:cNvPr id="4" name="Bildobjekt 3">
            <a:extLst>
              <a:ext uri="{FF2B5EF4-FFF2-40B4-BE49-F238E27FC236}">
                <a16:creationId xmlns:a16="http://schemas.microsoft.com/office/drawing/2014/main" xmlns="" id="{0F0DBC11-2EA5-7947-A5A6-7B2997249F5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9000"/>
                    </a14:imgEffect>
                  </a14:imgLayer>
                </a14:imgProps>
              </a:ext>
              <a:ext uri="{28A0092B-C50C-407E-A947-70E740481C1C}">
                <a14:useLocalDpi xmlns:a14="http://schemas.microsoft.com/office/drawing/2010/main"/>
              </a:ext>
            </a:extLst>
          </a:blip>
          <a:srcRect/>
          <a:stretch/>
        </p:blipFill>
        <p:spPr>
          <a:xfrm>
            <a:off x="0" y="3429000"/>
            <a:ext cx="4583112" cy="3429000"/>
          </a:xfrm>
          <a:prstGeom prst="rect">
            <a:avLst/>
          </a:prstGeom>
        </p:spPr>
      </p:pic>
      <p:pic>
        <p:nvPicPr>
          <p:cNvPr id="11" name="Bildobjekt 10">
            <a:extLst>
              <a:ext uri="{FF2B5EF4-FFF2-40B4-BE49-F238E27FC236}">
                <a16:creationId xmlns:a16="http://schemas.microsoft.com/office/drawing/2014/main" xmlns="" id="{C62EAF31-B34C-3448-8886-17DADF20F4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583112" cy="3429000"/>
          </a:xfrm>
          <a:prstGeom prst="rect">
            <a:avLst/>
          </a:prstGeom>
        </p:spPr>
      </p:pic>
      <p:sp>
        <p:nvSpPr>
          <p:cNvPr id="12" name="Rektangel 11">
            <a:extLst>
              <a:ext uri="{FF2B5EF4-FFF2-40B4-BE49-F238E27FC236}">
                <a16:creationId xmlns:a16="http://schemas.microsoft.com/office/drawing/2014/main" xmlns="" id="{DBE69DB2-4685-E244-890B-F9ED1049A609}"/>
              </a:ext>
            </a:extLst>
          </p:cNvPr>
          <p:cNvSpPr/>
          <p:nvPr/>
        </p:nvSpPr>
        <p:spPr>
          <a:xfrm>
            <a:off x="0" y="3429000"/>
            <a:ext cx="4583112" cy="3429000"/>
          </a:xfrm>
          <a:prstGeom prst="rect">
            <a:avLst/>
          </a:prstGeom>
          <a:gradFill>
            <a:gsLst>
              <a:gs pos="0">
                <a:srgbClr val="FF588C">
                  <a:alpha val="46000"/>
                </a:srgbClr>
              </a:gs>
              <a:gs pos="100000">
                <a:schemeClr val="accent6">
                  <a:alpha val="87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44337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xmlns="" id="{BDCC70F1-CBC6-0C46-AB07-EDCA34DE80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39939" y="3354659"/>
            <a:ext cx="6224511" cy="3503342"/>
          </a:xfrm>
          <a:prstGeom prst="rect">
            <a:avLst/>
          </a:prstGeom>
        </p:spPr>
      </p:pic>
      <p:pic>
        <p:nvPicPr>
          <p:cNvPr id="14" name="Bildobjekt 13">
            <a:extLst>
              <a:ext uri="{FF2B5EF4-FFF2-40B4-BE49-F238E27FC236}">
                <a16:creationId xmlns:a16="http://schemas.microsoft.com/office/drawing/2014/main" xmlns="" id="{98A4A443-64C2-D942-863A-93A26F1D70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91513" y="3429000"/>
            <a:ext cx="3900487" cy="3429000"/>
          </a:xfrm>
          <a:prstGeom prst="rect">
            <a:avLst/>
          </a:prstGeom>
        </p:spPr>
      </p:pic>
      <p:pic>
        <p:nvPicPr>
          <p:cNvPr id="13" name="Bildobjekt 12">
            <a:extLst>
              <a:ext uri="{FF2B5EF4-FFF2-40B4-BE49-F238E27FC236}">
                <a16:creationId xmlns:a16="http://schemas.microsoft.com/office/drawing/2014/main" xmlns="" id="{AFD8004D-5284-DD46-885B-FD4419D8D5E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053840" y="0"/>
            <a:ext cx="5138160" cy="3429000"/>
          </a:xfrm>
          <a:prstGeom prst="rect">
            <a:avLst/>
          </a:prstGeom>
        </p:spPr>
      </p:pic>
      <p:pic>
        <p:nvPicPr>
          <p:cNvPr id="15" name="Bildobjekt 14">
            <a:extLst>
              <a:ext uri="{FF2B5EF4-FFF2-40B4-BE49-F238E27FC236}">
                <a16:creationId xmlns:a16="http://schemas.microsoft.com/office/drawing/2014/main" xmlns="" id="{421357EF-4033-594F-83B5-376E624927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815942" y="0"/>
            <a:ext cx="2475571" cy="3392487"/>
          </a:xfrm>
          <a:prstGeom prst="rect">
            <a:avLst/>
          </a:prstGeom>
        </p:spPr>
      </p:pic>
      <p:pic>
        <p:nvPicPr>
          <p:cNvPr id="24" name="Bildobjekt 23">
            <a:extLst>
              <a:ext uri="{FF2B5EF4-FFF2-40B4-BE49-F238E27FC236}">
                <a16:creationId xmlns:a16="http://schemas.microsoft.com/office/drawing/2014/main" xmlns="" id="{F994692E-F669-544C-852B-E6F8E3B5765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5895277" cy="3465512"/>
          </a:xfrm>
          <a:prstGeom prst="rect">
            <a:avLst/>
          </a:prstGeom>
        </p:spPr>
      </p:pic>
      <p:pic>
        <p:nvPicPr>
          <p:cNvPr id="16" name="Bildobjekt 15">
            <a:extLst>
              <a:ext uri="{FF2B5EF4-FFF2-40B4-BE49-F238E27FC236}">
                <a16:creationId xmlns:a16="http://schemas.microsoft.com/office/drawing/2014/main" xmlns="" id="{8DF27246-292A-EA43-B0F8-0CF755540D9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3465513"/>
            <a:ext cx="2438399" cy="3392487"/>
          </a:xfrm>
          <a:prstGeom prst="rect">
            <a:avLst/>
          </a:prstGeom>
        </p:spPr>
      </p:pic>
      <p:sp>
        <p:nvSpPr>
          <p:cNvPr id="22" name="textruta 21">
            <a:extLst>
              <a:ext uri="{FF2B5EF4-FFF2-40B4-BE49-F238E27FC236}">
                <a16:creationId xmlns:a16="http://schemas.microsoft.com/office/drawing/2014/main" xmlns="" id="{3D9DA8E0-C345-5547-B6AC-AC771ABBB02A}"/>
              </a:ext>
            </a:extLst>
          </p:cNvPr>
          <p:cNvSpPr txBox="1"/>
          <p:nvPr/>
        </p:nvSpPr>
        <p:spPr>
          <a:xfrm>
            <a:off x="12832080" y="1905000"/>
            <a:ext cx="184731" cy="369332"/>
          </a:xfrm>
          <a:prstGeom prst="rect">
            <a:avLst/>
          </a:prstGeom>
          <a:noFill/>
        </p:spPr>
        <p:txBody>
          <a:bodyPr wrap="none" rtlCol="0">
            <a:spAutoFit/>
          </a:bodyPr>
          <a:lstStyle/>
          <a:p>
            <a:endParaRPr lang="sv-SE" dirty="0"/>
          </a:p>
        </p:txBody>
      </p:sp>
      <p:sp>
        <p:nvSpPr>
          <p:cNvPr id="26" name="Rektangel 25">
            <a:extLst>
              <a:ext uri="{FF2B5EF4-FFF2-40B4-BE49-F238E27FC236}">
                <a16:creationId xmlns:a16="http://schemas.microsoft.com/office/drawing/2014/main" xmlns="" id="{1026DF20-763C-A04B-9EC6-2440ABF97910}"/>
              </a:ext>
            </a:extLst>
          </p:cNvPr>
          <p:cNvSpPr/>
          <p:nvPr/>
        </p:nvSpPr>
        <p:spPr>
          <a:xfrm>
            <a:off x="0" y="1"/>
            <a:ext cx="12192000" cy="6861016"/>
          </a:xfrm>
          <a:prstGeom prst="rect">
            <a:avLst/>
          </a:prstGeom>
          <a:gradFill>
            <a:gsLst>
              <a:gs pos="0">
                <a:srgbClr val="FF588C">
                  <a:alpha val="44000"/>
                </a:srgbClr>
              </a:gs>
              <a:gs pos="99000">
                <a:schemeClr val="accent6">
                  <a:lumMod val="100000"/>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textruta 16">
            <a:extLst>
              <a:ext uri="{FF2B5EF4-FFF2-40B4-BE49-F238E27FC236}">
                <a16:creationId xmlns:a16="http://schemas.microsoft.com/office/drawing/2014/main" xmlns="" id="{1EDC1225-3691-ED40-B50A-04773873368D}"/>
              </a:ext>
            </a:extLst>
          </p:cNvPr>
          <p:cNvSpPr txBox="1"/>
          <p:nvPr/>
        </p:nvSpPr>
        <p:spPr>
          <a:xfrm>
            <a:off x="0" y="2680683"/>
            <a:ext cx="12209224" cy="1569660"/>
          </a:xfrm>
          <a:prstGeom prst="rect">
            <a:avLst/>
          </a:prstGeom>
          <a:noFill/>
        </p:spPr>
        <p:txBody>
          <a:bodyPr wrap="square" rtlCol="0">
            <a:spAutoFit/>
          </a:bodyPr>
          <a:lstStyle/>
          <a:p>
            <a:pPr algn="ctr"/>
            <a:r>
              <a:rPr lang="sv-SE" sz="9600" b="1" dirty="0">
                <a:solidFill>
                  <a:schemeClr val="bg1"/>
                </a:solidFill>
                <a:latin typeface="Arial" panose="020B0604020202020204" pitchFamily="34" charset="0"/>
                <a:ea typeface="Helvetica Neue" panose="02000503000000020004" pitchFamily="2" charset="0"/>
                <a:cs typeface="Arial" panose="020B0604020202020204" pitchFamily="34" charset="0"/>
              </a:rPr>
              <a:t>Tack!</a:t>
            </a:r>
          </a:p>
        </p:txBody>
      </p:sp>
      <p:sp>
        <p:nvSpPr>
          <p:cNvPr id="11" name="textruta 10"/>
          <p:cNvSpPr txBox="1"/>
          <p:nvPr/>
        </p:nvSpPr>
        <p:spPr>
          <a:xfrm>
            <a:off x="1600200" y="419100"/>
            <a:ext cx="184731" cy="369332"/>
          </a:xfrm>
          <a:prstGeom prst="rect">
            <a:avLst/>
          </a:prstGeom>
          <a:noFill/>
        </p:spPr>
        <p:txBody>
          <a:bodyPr wrap="none" rtlCol="0">
            <a:spAutoFit/>
          </a:bodyPr>
          <a:lstStyle/>
          <a:p>
            <a:endParaRPr lang="sv-SE" dirty="0">
              <a:solidFill>
                <a:schemeClr val="bg1"/>
              </a:solidFill>
            </a:endParaRPr>
          </a:p>
        </p:txBody>
      </p:sp>
    </p:spTree>
    <p:extLst>
      <p:ext uri="{BB962C8B-B14F-4D97-AF65-F5344CB8AC3E}">
        <p14:creationId xmlns:p14="http://schemas.microsoft.com/office/powerpoint/2010/main" val="11925211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xmlns="" id="{14BB3B61-8476-3B44-B0EE-A170A5EA65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5814060" cy="6858000"/>
          </a:xfrm>
          <a:prstGeom prst="rect">
            <a:avLst/>
          </a:prstGeom>
        </p:spPr>
      </p:pic>
      <p:sp>
        <p:nvSpPr>
          <p:cNvPr id="5" name="textruta 4">
            <a:extLst>
              <a:ext uri="{FF2B5EF4-FFF2-40B4-BE49-F238E27FC236}">
                <a16:creationId xmlns:a16="http://schemas.microsoft.com/office/drawing/2014/main" xmlns="" id="{41E65847-6759-DD4A-B68F-486125325A92}"/>
              </a:ext>
            </a:extLst>
          </p:cNvPr>
          <p:cNvSpPr txBox="1"/>
          <p:nvPr/>
        </p:nvSpPr>
        <p:spPr>
          <a:xfrm>
            <a:off x="6278882" y="3083589"/>
            <a:ext cx="5814060" cy="830997"/>
          </a:xfrm>
          <a:prstGeom prst="rect">
            <a:avLst/>
          </a:prstGeom>
          <a:noFill/>
        </p:spPr>
        <p:txBody>
          <a:bodyPr wrap="square" rtlCol="0">
            <a:noAutofit/>
          </a:bodyPr>
          <a:lstStyle/>
          <a:p>
            <a:r>
              <a:rPr lang="sv-SE" sz="2400" b="1" dirty="0">
                <a:latin typeface="Arial" panose="020B0604020202020204" pitchFamily="34" charset="0"/>
                <a:ea typeface="Helvetica Neue" panose="02000503000000020004" pitchFamily="2" charset="0"/>
                <a:cs typeface="Arial" panose="020B0604020202020204" pitchFamily="34" charset="0"/>
              </a:rPr>
              <a:t>Platsen Linköping </a:t>
            </a:r>
            <a:br>
              <a:rPr lang="sv-SE" sz="2400" b="1" dirty="0">
                <a:latin typeface="Arial" panose="020B0604020202020204" pitchFamily="34" charset="0"/>
                <a:ea typeface="Helvetica Neue" panose="02000503000000020004" pitchFamily="2" charset="0"/>
                <a:cs typeface="Arial" panose="020B0604020202020204" pitchFamily="34" charset="0"/>
              </a:rPr>
            </a:br>
            <a:r>
              <a:rPr lang="sv-SE" sz="2400" b="1" dirty="0">
                <a:latin typeface="Arial" panose="020B0604020202020204" pitchFamily="34" charset="0"/>
                <a:ea typeface="Helvetica Neue" panose="02000503000000020004" pitchFamily="2" charset="0"/>
                <a:cs typeface="Arial" panose="020B0604020202020204" pitchFamily="34" charset="0"/>
              </a:rPr>
              <a:t>bygger vi tillsammans!</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6286502" y="4139293"/>
            <a:ext cx="4952998" cy="2031325"/>
          </a:xfrm>
          <a:prstGeom prst="rect">
            <a:avLst/>
          </a:prstGeom>
          <a:noFill/>
        </p:spPr>
        <p:txBody>
          <a:bodyPr wrap="square" rtlCol="0">
            <a:noAutofit/>
          </a:bodyPr>
          <a:lstStyle/>
          <a:p>
            <a:r>
              <a:rPr lang="sv-SE" sz="1400" dirty="0">
                <a:latin typeface="Arial" panose="020B0604020202020204" pitchFamily="34" charset="0"/>
                <a:ea typeface="Helvetica Neue" panose="02000503000000020004" pitchFamily="2" charset="0"/>
                <a:cs typeface="Arial" panose="020B0604020202020204" pitchFamily="34" charset="0"/>
              </a:rPr>
              <a:t>Linköpings varumärke är alla de tankar, känslor, associationer, berättelser och historier som platsen förknippas med.</a:t>
            </a:r>
            <a:r>
              <a:rPr lang="sv-SE" sz="1400" dirty="0">
                <a:solidFill>
                  <a:srgbClr val="FC5D17"/>
                </a:solidFill>
                <a:latin typeface="Arial" panose="020B0604020202020204" pitchFamily="34" charset="0"/>
                <a:ea typeface="Helvetica Neue" panose="02000503000000020004" pitchFamily="2" charset="0"/>
                <a:cs typeface="Arial" panose="020B0604020202020204" pitchFamily="34" charset="0"/>
              </a:rPr>
              <a:t> </a:t>
            </a:r>
            <a:r>
              <a:rPr lang="sv-SE" sz="1400" b="1" dirty="0">
                <a:latin typeface="Arial" panose="020B0604020202020204" pitchFamily="34" charset="0"/>
                <a:ea typeface="Helvetica Neue" panose="02000503000000020004" pitchFamily="2" charset="0"/>
                <a:cs typeface="Arial" panose="020B0604020202020204" pitchFamily="34" charset="0"/>
              </a:rPr>
              <a:t>Kommunicera gärna om Linköping och allt bra som finns och görs här. Berätta om vår plats för vänner och kollegor, kunder och investerare, för dem som besökt oss eller för sådana som borde. </a:t>
            </a:r>
            <a:r>
              <a:rPr lang="sv-SE" sz="1400" dirty="0">
                <a:latin typeface="Arial" panose="020B0604020202020204" pitchFamily="34" charset="0"/>
                <a:ea typeface="Helvetica Neue" panose="02000503000000020004" pitchFamily="2" charset="0"/>
                <a:cs typeface="Arial" panose="020B0604020202020204" pitchFamily="34" charset="0"/>
              </a:rPr>
              <a:t>Gör vi det riktigt bra, kan vi få ännu fler att besöka oss, vilja starta företag, jobba här och flytta hit för gott. Tillsammans skapar vi en attraktivare plats som växer och utvecklas. </a:t>
            </a:r>
          </a:p>
        </p:txBody>
      </p:sp>
      <p:sp>
        <p:nvSpPr>
          <p:cNvPr id="17" name="Rektangel 16">
            <a:extLst>
              <a:ext uri="{FF2B5EF4-FFF2-40B4-BE49-F238E27FC236}">
                <a16:creationId xmlns:a16="http://schemas.microsoft.com/office/drawing/2014/main" xmlns="" id="{AF5AA5FB-2F01-D440-99F9-7CDE13D4347E}"/>
              </a:ext>
            </a:extLst>
          </p:cNvPr>
          <p:cNvSpPr/>
          <p:nvPr/>
        </p:nvSpPr>
        <p:spPr>
          <a:xfrm>
            <a:off x="-5397" y="0"/>
            <a:ext cx="5814060" cy="6857999"/>
          </a:xfrm>
          <a:prstGeom prst="rect">
            <a:avLst/>
          </a:prstGeom>
          <a:gradFill>
            <a:gsLst>
              <a:gs pos="0">
                <a:srgbClr val="FF588C">
                  <a:alpha val="50000"/>
                </a:srgbClr>
              </a:gs>
              <a:gs pos="99000">
                <a:schemeClr val="accent6">
                  <a:lumMod val="100000"/>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xmlns="" id="{37D5277B-A09F-794C-B5CA-774D7F2A4FB4}"/>
              </a:ext>
            </a:extLst>
          </p:cNvPr>
          <p:cNvSpPr/>
          <p:nvPr/>
        </p:nvSpPr>
        <p:spPr>
          <a:xfrm>
            <a:off x="482601" y="474134"/>
            <a:ext cx="5418666" cy="592666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36905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xmlns="" id="{41E65847-6759-DD4A-B68F-486125325A92}"/>
              </a:ext>
            </a:extLst>
          </p:cNvPr>
          <p:cNvSpPr txBox="1"/>
          <p:nvPr/>
        </p:nvSpPr>
        <p:spPr>
          <a:xfrm>
            <a:off x="1391175" y="3082844"/>
            <a:ext cx="3196060" cy="461665"/>
          </a:xfrm>
          <a:prstGeom prst="rect">
            <a:avLst/>
          </a:prstGeom>
          <a:noFill/>
        </p:spPr>
        <p:txBody>
          <a:bodyPr wrap="square" rtlCol="0">
            <a:spAutoFit/>
          </a:bodyPr>
          <a:lstStyle/>
          <a:p>
            <a:r>
              <a:rPr lang="sv-SE" sz="2400" b="1" dirty="0">
                <a:solidFill>
                  <a:srgbClr val="000000"/>
                </a:solidFill>
                <a:ea typeface="Helvetica Neue" panose="02000503000000020004" pitchFamily="2" charset="0"/>
                <a:cs typeface="Arial" panose="020B0604020202020204" pitchFamily="34" charset="0"/>
              </a:rPr>
              <a:t>Innehållsförteckning</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7432725" y="1669619"/>
            <a:ext cx="5814060" cy="307777"/>
          </a:xfrm>
          <a:prstGeom prst="rect">
            <a:avLst/>
          </a:prstGeom>
          <a:noFill/>
        </p:spPr>
        <p:txBody>
          <a:bodyPr wrap="square" rtlCol="0">
            <a:spAutoFit/>
          </a:bodyPr>
          <a:lstStyle/>
          <a:p>
            <a:r>
              <a:rPr lang="sv-SE" sz="1400">
                <a:solidFill>
                  <a:srgbClr val="000000"/>
                </a:solidFill>
                <a:ea typeface="Helvetica Neue" panose="02000503000000020004" pitchFamily="2" charset="0"/>
                <a:cs typeface="Arial" panose="020B0604020202020204" pitchFamily="34" charset="0"/>
              </a:rPr>
              <a:t>Profilområden</a:t>
            </a:r>
            <a:endParaRPr lang="sv-SE" sz="1400" dirty="0">
              <a:solidFill>
                <a:srgbClr val="000000"/>
              </a:solidFill>
              <a:ea typeface="Helvetica Neue" panose="02000503000000020004" pitchFamily="2" charset="0"/>
              <a:cs typeface="Arial" panose="020B0604020202020204" pitchFamily="34" charset="0"/>
            </a:endParaRPr>
          </a:p>
        </p:txBody>
      </p:sp>
      <p:sp>
        <p:nvSpPr>
          <p:cNvPr id="11" name="textruta 10">
            <a:extLst>
              <a:ext uri="{FF2B5EF4-FFF2-40B4-BE49-F238E27FC236}">
                <a16:creationId xmlns:a16="http://schemas.microsoft.com/office/drawing/2014/main" xmlns="" id="{F3AA65BD-6AE6-E541-B8CE-6BA6A9B94C61}"/>
              </a:ext>
            </a:extLst>
          </p:cNvPr>
          <p:cNvSpPr txBox="1"/>
          <p:nvPr/>
        </p:nvSpPr>
        <p:spPr>
          <a:xfrm>
            <a:off x="7432725" y="2690540"/>
            <a:ext cx="5814060" cy="307777"/>
          </a:xfrm>
          <a:prstGeom prst="rect">
            <a:avLst/>
          </a:prstGeom>
          <a:noFill/>
        </p:spPr>
        <p:txBody>
          <a:bodyPr wrap="square" rtlCol="0">
            <a:spAutoFit/>
          </a:bodyPr>
          <a:lstStyle/>
          <a:p>
            <a:r>
              <a:rPr lang="sv-SE" sz="1400">
                <a:solidFill>
                  <a:srgbClr val="000000"/>
                </a:solidFill>
                <a:ea typeface="Helvetica Neue" panose="02000503000000020004" pitchFamily="2" charset="0"/>
                <a:cs typeface="Arial" panose="020B0604020202020204" pitchFamily="34" charset="0"/>
              </a:rPr>
              <a:t>Positionering</a:t>
            </a:r>
            <a:endParaRPr lang="sv-SE" sz="1400" dirty="0">
              <a:solidFill>
                <a:srgbClr val="000000"/>
              </a:solidFill>
              <a:ea typeface="Helvetica Neue" panose="02000503000000020004" pitchFamily="2" charset="0"/>
              <a:cs typeface="Arial" panose="020B0604020202020204" pitchFamily="34" charset="0"/>
            </a:endParaRPr>
          </a:p>
        </p:txBody>
      </p:sp>
      <p:sp>
        <p:nvSpPr>
          <p:cNvPr id="13" name="textruta 12">
            <a:extLst>
              <a:ext uri="{FF2B5EF4-FFF2-40B4-BE49-F238E27FC236}">
                <a16:creationId xmlns:a16="http://schemas.microsoft.com/office/drawing/2014/main" xmlns="" id="{20239B32-2D7E-164A-85A6-3461897971E8}"/>
              </a:ext>
            </a:extLst>
          </p:cNvPr>
          <p:cNvSpPr txBox="1"/>
          <p:nvPr/>
        </p:nvSpPr>
        <p:spPr>
          <a:xfrm>
            <a:off x="7432725" y="3730926"/>
            <a:ext cx="1647885" cy="307777"/>
          </a:xfrm>
          <a:prstGeom prst="rect">
            <a:avLst/>
          </a:prstGeom>
          <a:noFill/>
        </p:spPr>
        <p:txBody>
          <a:bodyPr wrap="square" rtlCol="0">
            <a:spAutoFit/>
          </a:bodyPr>
          <a:lstStyle/>
          <a:p>
            <a:r>
              <a:rPr lang="sv-SE" sz="1400">
                <a:solidFill>
                  <a:srgbClr val="000000"/>
                </a:solidFill>
                <a:ea typeface="Helvetica Neue" panose="02000503000000020004" pitchFamily="2" charset="0"/>
                <a:cs typeface="Arial" panose="020B0604020202020204" pitchFamily="34" charset="0"/>
              </a:rPr>
              <a:t>Varumärkeslöfte</a:t>
            </a:r>
            <a:endParaRPr lang="sv-SE" sz="1400" dirty="0">
              <a:solidFill>
                <a:srgbClr val="000000"/>
              </a:solidFill>
              <a:ea typeface="Helvetica Neue" panose="02000503000000020004" pitchFamily="2" charset="0"/>
              <a:cs typeface="Arial" panose="020B0604020202020204" pitchFamily="34" charset="0"/>
            </a:endParaRPr>
          </a:p>
        </p:txBody>
      </p:sp>
      <p:sp>
        <p:nvSpPr>
          <p:cNvPr id="15" name="textruta 14">
            <a:extLst>
              <a:ext uri="{FF2B5EF4-FFF2-40B4-BE49-F238E27FC236}">
                <a16:creationId xmlns:a16="http://schemas.microsoft.com/office/drawing/2014/main" xmlns="" id="{A047E656-828A-0140-9807-76A5B2BCBE3A}"/>
              </a:ext>
            </a:extLst>
          </p:cNvPr>
          <p:cNvSpPr txBox="1"/>
          <p:nvPr/>
        </p:nvSpPr>
        <p:spPr>
          <a:xfrm>
            <a:off x="7432725" y="4790775"/>
            <a:ext cx="2907459" cy="307777"/>
          </a:xfrm>
          <a:prstGeom prst="rect">
            <a:avLst/>
          </a:prstGeom>
          <a:noFill/>
        </p:spPr>
        <p:txBody>
          <a:bodyPr wrap="square" rtlCol="0">
            <a:spAutoFit/>
          </a:bodyPr>
          <a:lstStyle/>
          <a:p>
            <a:r>
              <a:rPr lang="sv-SE" sz="1400" dirty="0">
                <a:solidFill>
                  <a:srgbClr val="000000"/>
                </a:solidFill>
                <a:ea typeface="Helvetica Neue" panose="02000503000000020004" pitchFamily="2" charset="0"/>
                <a:cs typeface="Arial" panose="020B0604020202020204" pitchFamily="34" charset="0"/>
              </a:rPr>
              <a:t>Teknik- och kompetensområden</a:t>
            </a:r>
          </a:p>
        </p:txBody>
      </p:sp>
      <p:pic>
        <p:nvPicPr>
          <p:cNvPr id="4" name="Bildobjekt 3">
            <a:extLst>
              <a:ext uri="{FF2B5EF4-FFF2-40B4-BE49-F238E27FC236}">
                <a16:creationId xmlns:a16="http://schemas.microsoft.com/office/drawing/2014/main" xmlns="" id="{C2F4D37E-B6E8-2F48-B5F5-CE80ACF3A29D}"/>
              </a:ext>
            </a:extLst>
          </p:cNvPr>
          <p:cNvPicPr>
            <a:picLocks noChangeAspect="1"/>
          </p:cNvPicPr>
          <p:nvPr/>
        </p:nvPicPr>
        <p:blipFill>
          <a:blip r:embed="rId3"/>
          <a:srcRect/>
          <a:stretch/>
        </p:blipFill>
        <p:spPr>
          <a:xfrm>
            <a:off x="6797047" y="1604843"/>
            <a:ext cx="437317" cy="437317"/>
          </a:xfrm>
          <a:prstGeom prst="rect">
            <a:avLst/>
          </a:prstGeom>
        </p:spPr>
      </p:pic>
      <p:pic>
        <p:nvPicPr>
          <p:cNvPr id="14" name="Bildobjekt 13">
            <a:extLst>
              <a:ext uri="{FF2B5EF4-FFF2-40B4-BE49-F238E27FC236}">
                <a16:creationId xmlns:a16="http://schemas.microsoft.com/office/drawing/2014/main" xmlns="" id="{D56DBE80-EC9E-F445-8FF5-655597F383DD}"/>
              </a:ext>
            </a:extLst>
          </p:cNvPr>
          <p:cNvPicPr>
            <a:picLocks noChangeAspect="1"/>
          </p:cNvPicPr>
          <p:nvPr/>
        </p:nvPicPr>
        <p:blipFill>
          <a:blip r:embed="rId3"/>
          <a:srcRect/>
          <a:stretch/>
        </p:blipFill>
        <p:spPr>
          <a:xfrm>
            <a:off x="6797047" y="2625769"/>
            <a:ext cx="437317" cy="437317"/>
          </a:xfrm>
          <a:prstGeom prst="rect">
            <a:avLst/>
          </a:prstGeom>
        </p:spPr>
      </p:pic>
      <p:pic>
        <p:nvPicPr>
          <p:cNvPr id="16" name="Bildobjekt 15">
            <a:extLst>
              <a:ext uri="{FF2B5EF4-FFF2-40B4-BE49-F238E27FC236}">
                <a16:creationId xmlns:a16="http://schemas.microsoft.com/office/drawing/2014/main" xmlns="" id="{86DD4136-C27C-114C-BC13-734835AE2940}"/>
              </a:ext>
            </a:extLst>
          </p:cNvPr>
          <p:cNvPicPr>
            <a:picLocks noChangeAspect="1"/>
          </p:cNvPicPr>
          <p:nvPr/>
        </p:nvPicPr>
        <p:blipFill>
          <a:blip r:embed="rId3"/>
          <a:srcRect/>
          <a:stretch/>
        </p:blipFill>
        <p:spPr>
          <a:xfrm>
            <a:off x="6797047" y="3666155"/>
            <a:ext cx="437317" cy="437317"/>
          </a:xfrm>
          <a:prstGeom prst="rect">
            <a:avLst/>
          </a:prstGeom>
        </p:spPr>
      </p:pic>
      <p:pic>
        <p:nvPicPr>
          <p:cNvPr id="17" name="Bildobjekt 16">
            <a:extLst>
              <a:ext uri="{FF2B5EF4-FFF2-40B4-BE49-F238E27FC236}">
                <a16:creationId xmlns:a16="http://schemas.microsoft.com/office/drawing/2014/main" xmlns="" id="{D4896934-3999-0E42-BC1C-4F6ADCC5CA96}"/>
              </a:ext>
            </a:extLst>
          </p:cNvPr>
          <p:cNvPicPr>
            <a:picLocks noChangeAspect="1"/>
          </p:cNvPicPr>
          <p:nvPr/>
        </p:nvPicPr>
        <p:blipFill>
          <a:blip r:embed="rId3"/>
          <a:srcRect/>
          <a:stretch/>
        </p:blipFill>
        <p:spPr>
          <a:xfrm>
            <a:off x="6797047" y="4726004"/>
            <a:ext cx="437317" cy="437317"/>
          </a:xfrm>
          <a:prstGeom prst="rect">
            <a:avLst/>
          </a:prstGeom>
        </p:spPr>
      </p:pic>
    </p:spTree>
    <p:extLst>
      <p:ext uri="{BB962C8B-B14F-4D97-AF65-F5344CB8AC3E}">
        <p14:creationId xmlns:p14="http://schemas.microsoft.com/office/powerpoint/2010/main" val="4583496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xmlns="" id="{AF5AA5FB-2F01-D440-99F9-7CDE13D4347E}"/>
              </a:ext>
            </a:extLst>
          </p:cNvPr>
          <p:cNvSpPr/>
          <p:nvPr/>
        </p:nvSpPr>
        <p:spPr>
          <a:xfrm>
            <a:off x="6383338" y="0"/>
            <a:ext cx="5808662" cy="6858000"/>
          </a:xfrm>
          <a:prstGeom prst="rect">
            <a:avLst/>
          </a:prstGeom>
          <a:gradFill>
            <a:gsLst>
              <a:gs pos="0">
                <a:srgbClr val="FF588C"/>
              </a:gs>
              <a:gs pos="99000">
                <a:schemeClr val="accent6">
                  <a:lumMod val="10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xmlns="" id="{41E65847-6759-DD4A-B68F-486125325A92}"/>
              </a:ext>
            </a:extLst>
          </p:cNvPr>
          <p:cNvSpPr txBox="1"/>
          <p:nvPr/>
        </p:nvSpPr>
        <p:spPr>
          <a:xfrm>
            <a:off x="745278" y="953407"/>
            <a:ext cx="5814060" cy="892552"/>
          </a:xfrm>
          <a:prstGeom prst="rect">
            <a:avLst/>
          </a:prstGeom>
          <a:noFill/>
        </p:spPr>
        <p:txBody>
          <a:bodyPr wrap="square" rtlCol="0">
            <a:spAutoFit/>
          </a:bodyPr>
          <a:lstStyle/>
          <a:p>
            <a:r>
              <a:rPr lang="sv-SE" sz="2800" b="1" dirty="0">
                <a:latin typeface="+mj-lt"/>
                <a:ea typeface="Helvetica Neue" panose="02000503000000020004" pitchFamily="2" charset="0"/>
                <a:cs typeface="Helvetica Neue" panose="02000503000000020004" pitchFamily="2" charset="0"/>
              </a:rPr>
              <a:t>Alla goda ting är tre</a:t>
            </a:r>
            <a:r>
              <a:rPr lang="sv-SE" sz="2400" b="1" dirty="0">
                <a:latin typeface="+mj-lt"/>
                <a:ea typeface="Helvetica Neue" panose="02000503000000020004" pitchFamily="2" charset="0"/>
                <a:cs typeface="Helvetica Neue" panose="02000503000000020004" pitchFamily="2" charset="0"/>
              </a:rPr>
              <a:t/>
            </a:r>
            <a:br>
              <a:rPr lang="sv-SE" sz="2400" b="1" dirty="0">
                <a:latin typeface="+mj-lt"/>
                <a:ea typeface="Helvetica Neue" panose="02000503000000020004" pitchFamily="2" charset="0"/>
                <a:cs typeface="Helvetica Neue" panose="02000503000000020004" pitchFamily="2" charset="0"/>
              </a:rPr>
            </a:br>
            <a:r>
              <a:rPr lang="sv-SE" sz="2400" dirty="0">
                <a:latin typeface="+mj-lt"/>
                <a:ea typeface="Helvetica Neue" panose="02000503000000020004" pitchFamily="2" charset="0"/>
                <a:cs typeface="Helvetica Neue" panose="02000503000000020004" pitchFamily="2" charset="0"/>
              </a:rPr>
              <a:t>– så även våra profilområden</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745278" y="2048026"/>
            <a:ext cx="4603962" cy="1169551"/>
          </a:xfrm>
          <a:prstGeom prst="rect">
            <a:avLst/>
          </a:prstGeom>
          <a:noFill/>
        </p:spPr>
        <p:txBody>
          <a:bodyPr wrap="square" rtlCol="0">
            <a:spAutoFit/>
          </a:bodyPr>
          <a:lstStyle/>
          <a:p>
            <a:r>
              <a:rPr lang="sv-SE" sz="1400" dirty="0">
                <a:solidFill>
                  <a:srgbClr val="000000"/>
                </a:solidFill>
                <a:latin typeface="+mj-lt"/>
              </a:rPr>
              <a:t>Linköping förknippas redan med massor </a:t>
            </a:r>
            <a:r>
              <a:rPr lang="sv-SE" sz="1400" dirty="0">
                <a:latin typeface="+mj-lt"/>
              </a:rPr>
              <a:t>av bra saker, såsom flyg, ingenjörskonst, universitetet</a:t>
            </a:r>
            <a:r>
              <a:rPr lang="sv-SE" sz="1400" dirty="0"/>
              <a:t> med utbildning och forskning. Det </a:t>
            </a:r>
            <a:r>
              <a:rPr lang="sv-SE" sz="1400" dirty="0">
                <a:latin typeface="+mj-lt"/>
              </a:rPr>
              <a:t>är vår bas. Genom att förstärka det vi redan har och </a:t>
            </a:r>
            <a:r>
              <a:rPr lang="sv-SE" sz="1400" b="1" dirty="0">
                <a:latin typeface="+mj-lt"/>
              </a:rPr>
              <a:t>lyfta fram</a:t>
            </a:r>
            <a:r>
              <a:rPr lang="sv-SE" sz="1400" dirty="0">
                <a:solidFill>
                  <a:srgbClr val="FC5D17"/>
                </a:solidFill>
                <a:latin typeface="+mj-lt"/>
              </a:rPr>
              <a:t> </a:t>
            </a:r>
            <a:r>
              <a:rPr lang="sv-SE" sz="1400" dirty="0">
                <a:latin typeface="+mj-lt"/>
              </a:rPr>
              <a:t>fler attraktiva delar får vi tre tydliga profilområden för Linköping. </a:t>
            </a:r>
          </a:p>
        </p:txBody>
      </p:sp>
      <p:sp>
        <p:nvSpPr>
          <p:cNvPr id="7" name="textruta 6">
            <a:extLst>
              <a:ext uri="{FF2B5EF4-FFF2-40B4-BE49-F238E27FC236}">
                <a16:creationId xmlns:a16="http://schemas.microsoft.com/office/drawing/2014/main" xmlns="" id="{E2FA62F5-586D-7840-8C80-E61098C2A0A1}"/>
              </a:ext>
            </a:extLst>
          </p:cNvPr>
          <p:cNvSpPr txBox="1"/>
          <p:nvPr/>
        </p:nvSpPr>
        <p:spPr>
          <a:xfrm>
            <a:off x="6824657" y="2099733"/>
            <a:ext cx="3734339" cy="369332"/>
          </a:xfrm>
          <a:prstGeom prst="rect">
            <a:avLst/>
          </a:prstGeom>
          <a:noFill/>
        </p:spPr>
        <p:txBody>
          <a:bodyPr wrap="square" rtlCol="0">
            <a:spAutoFit/>
          </a:bodyPr>
          <a:lstStyle/>
          <a:p>
            <a:r>
              <a:rPr lang="sv-SE" b="1" dirty="0">
                <a:solidFill>
                  <a:schemeClr val="bg1"/>
                </a:solidFill>
                <a:latin typeface="+mj-lt"/>
                <a:ea typeface="Helvetica Neue" panose="02000503000000020004" pitchFamily="2" charset="0"/>
                <a:cs typeface="Helvetica Neue" panose="02000503000000020004" pitchFamily="2" charset="0"/>
              </a:rPr>
              <a:t>De banbrytande innovationerna</a:t>
            </a:r>
          </a:p>
        </p:txBody>
      </p:sp>
      <p:sp>
        <p:nvSpPr>
          <p:cNvPr id="2" name="Ellips 1">
            <a:extLst>
              <a:ext uri="{FF2B5EF4-FFF2-40B4-BE49-F238E27FC236}">
                <a16:creationId xmlns:a16="http://schemas.microsoft.com/office/drawing/2014/main" xmlns="" id="{5053EFEA-0617-F24F-94B1-291277F0AF1C}"/>
              </a:ext>
            </a:extLst>
          </p:cNvPr>
          <p:cNvSpPr/>
          <p:nvPr/>
        </p:nvSpPr>
        <p:spPr>
          <a:xfrm>
            <a:off x="6155478" y="2041955"/>
            <a:ext cx="457200" cy="457200"/>
          </a:xfrm>
          <a:prstGeom prst="ellipse">
            <a:avLst/>
          </a:prstGeom>
          <a:solidFill>
            <a:schemeClr val="bg1"/>
          </a:solidFill>
          <a:ln w="19050">
            <a:gradFill>
              <a:gsLst>
                <a:gs pos="0">
                  <a:srgbClr val="FF588C"/>
                </a:gs>
                <a:gs pos="100000">
                  <a:schemeClr val="accent6"/>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xmlns="" id="{B0F97C60-DEBE-0B4B-83A0-5CCED09510D7}"/>
              </a:ext>
            </a:extLst>
          </p:cNvPr>
          <p:cNvSpPr txBox="1"/>
          <p:nvPr/>
        </p:nvSpPr>
        <p:spPr>
          <a:xfrm>
            <a:off x="6180021" y="2099733"/>
            <a:ext cx="415723" cy="338554"/>
          </a:xfrm>
          <a:prstGeom prst="rect">
            <a:avLst/>
          </a:prstGeom>
          <a:noFill/>
        </p:spPr>
        <p:txBody>
          <a:bodyPr wrap="square" rtlCol="0">
            <a:spAutoFit/>
          </a:bodyPr>
          <a:lstStyle/>
          <a:p>
            <a:r>
              <a:rPr lang="sv-SE" sz="1600" b="1" dirty="0">
                <a:gradFill>
                  <a:gsLst>
                    <a:gs pos="0">
                      <a:srgbClr val="FF588C"/>
                    </a:gs>
                    <a:gs pos="100000">
                      <a:schemeClr val="accent6"/>
                    </a:gs>
                  </a:gsLst>
                  <a:lin ang="3600000" scaled="0"/>
                </a:gradFill>
                <a:latin typeface="Helvetica Neue" panose="02000503000000020004" pitchFamily="2" charset="0"/>
                <a:ea typeface="Helvetica Neue" panose="02000503000000020004" pitchFamily="2" charset="0"/>
                <a:cs typeface="Helvetica Neue" panose="02000503000000020004" pitchFamily="2" charset="0"/>
              </a:rPr>
              <a:t>01</a:t>
            </a:r>
          </a:p>
        </p:txBody>
      </p:sp>
      <p:sp>
        <p:nvSpPr>
          <p:cNvPr id="11" name="textruta 10">
            <a:extLst>
              <a:ext uri="{FF2B5EF4-FFF2-40B4-BE49-F238E27FC236}">
                <a16:creationId xmlns:a16="http://schemas.microsoft.com/office/drawing/2014/main" xmlns="" id="{FE0E786A-92D5-5A4F-B92C-F980878F7BBB}"/>
              </a:ext>
            </a:extLst>
          </p:cNvPr>
          <p:cNvSpPr txBox="1"/>
          <p:nvPr/>
        </p:nvSpPr>
        <p:spPr>
          <a:xfrm>
            <a:off x="6824657" y="3190303"/>
            <a:ext cx="4204870" cy="369332"/>
          </a:xfrm>
          <a:prstGeom prst="rect">
            <a:avLst/>
          </a:prstGeom>
          <a:noFill/>
        </p:spPr>
        <p:txBody>
          <a:bodyPr wrap="square" rtlCol="0">
            <a:spAutoFit/>
          </a:bodyPr>
          <a:lstStyle/>
          <a:p>
            <a:r>
              <a:rPr lang="sv-SE" b="1" dirty="0">
                <a:solidFill>
                  <a:schemeClr val="bg1"/>
                </a:solidFill>
                <a:latin typeface="+mj-lt"/>
                <a:ea typeface="Helvetica Neue" panose="02000503000000020004" pitchFamily="2" charset="0"/>
                <a:cs typeface="Helvetica Neue" panose="02000503000000020004" pitchFamily="2" charset="0"/>
              </a:rPr>
              <a:t>Den livsvänliga staden</a:t>
            </a:r>
          </a:p>
        </p:txBody>
      </p:sp>
      <p:sp>
        <p:nvSpPr>
          <p:cNvPr id="12" name="Ellips 11">
            <a:extLst>
              <a:ext uri="{FF2B5EF4-FFF2-40B4-BE49-F238E27FC236}">
                <a16:creationId xmlns:a16="http://schemas.microsoft.com/office/drawing/2014/main" xmlns="" id="{6993AA45-C836-8242-8AA6-6DC7A31E5290}"/>
              </a:ext>
            </a:extLst>
          </p:cNvPr>
          <p:cNvSpPr/>
          <p:nvPr/>
        </p:nvSpPr>
        <p:spPr>
          <a:xfrm>
            <a:off x="6151673" y="3132525"/>
            <a:ext cx="457200" cy="457200"/>
          </a:xfrm>
          <a:prstGeom prst="ellipse">
            <a:avLst/>
          </a:prstGeom>
          <a:solidFill>
            <a:schemeClr val="bg1"/>
          </a:solidFill>
          <a:ln w="19050">
            <a:gradFill>
              <a:gsLst>
                <a:gs pos="0">
                  <a:srgbClr val="FF588C"/>
                </a:gs>
                <a:gs pos="100000">
                  <a:schemeClr val="accent6"/>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xmlns="" id="{1E25330F-92E9-0942-857F-8D29E6AE7DDE}"/>
              </a:ext>
            </a:extLst>
          </p:cNvPr>
          <p:cNvSpPr txBox="1"/>
          <p:nvPr/>
        </p:nvSpPr>
        <p:spPr>
          <a:xfrm>
            <a:off x="6176216" y="3190303"/>
            <a:ext cx="415723" cy="338554"/>
          </a:xfrm>
          <a:prstGeom prst="rect">
            <a:avLst/>
          </a:prstGeom>
          <a:noFill/>
        </p:spPr>
        <p:txBody>
          <a:bodyPr wrap="square" rtlCol="0">
            <a:spAutoFit/>
          </a:bodyPr>
          <a:lstStyle/>
          <a:p>
            <a:r>
              <a:rPr lang="sv-SE" sz="1600" b="1" dirty="0">
                <a:gradFill>
                  <a:gsLst>
                    <a:gs pos="0">
                      <a:srgbClr val="FF588C"/>
                    </a:gs>
                    <a:gs pos="100000">
                      <a:schemeClr val="accent6"/>
                    </a:gs>
                  </a:gsLst>
                  <a:lin ang="3600000" scaled="0"/>
                </a:gradFill>
                <a:latin typeface="Helvetica Neue" panose="02000503000000020004" pitchFamily="2" charset="0"/>
                <a:ea typeface="Helvetica Neue" panose="02000503000000020004" pitchFamily="2" charset="0"/>
                <a:cs typeface="Helvetica Neue" panose="02000503000000020004" pitchFamily="2" charset="0"/>
              </a:rPr>
              <a:t>02</a:t>
            </a:r>
          </a:p>
        </p:txBody>
      </p:sp>
      <p:sp>
        <p:nvSpPr>
          <p:cNvPr id="14" name="textruta 13">
            <a:extLst>
              <a:ext uri="{FF2B5EF4-FFF2-40B4-BE49-F238E27FC236}">
                <a16:creationId xmlns:a16="http://schemas.microsoft.com/office/drawing/2014/main" xmlns="" id="{C8641C2D-DC02-D941-A720-B8CE75226684}"/>
              </a:ext>
            </a:extLst>
          </p:cNvPr>
          <p:cNvSpPr txBox="1"/>
          <p:nvPr/>
        </p:nvSpPr>
        <p:spPr>
          <a:xfrm>
            <a:off x="6824657" y="4219659"/>
            <a:ext cx="3734339" cy="369332"/>
          </a:xfrm>
          <a:prstGeom prst="rect">
            <a:avLst/>
          </a:prstGeom>
          <a:noFill/>
        </p:spPr>
        <p:txBody>
          <a:bodyPr wrap="square" rtlCol="0">
            <a:spAutoFit/>
          </a:bodyPr>
          <a:lstStyle/>
          <a:p>
            <a:r>
              <a:rPr lang="sv-SE" b="1" dirty="0">
                <a:solidFill>
                  <a:schemeClr val="bg1"/>
                </a:solidFill>
                <a:latin typeface="+mj-lt"/>
                <a:ea typeface="Helvetica Neue" panose="02000503000000020004" pitchFamily="2" charset="0"/>
                <a:cs typeface="Helvetica Neue" panose="02000503000000020004" pitchFamily="2" charset="0"/>
              </a:rPr>
              <a:t>Det perfekta läget</a:t>
            </a:r>
          </a:p>
        </p:txBody>
      </p:sp>
      <p:sp>
        <p:nvSpPr>
          <p:cNvPr id="15" name="Ellips 14">
            <a:extLst>
              <a:ext uri="{FF2B5EF4-FFF2-40B4-BE49-F238E27FC236}">
                <a16:creationId xmlns:a16="http://schemas.microsoft.com/office/drawing/2014/main" xmlns="" id="{8C83496E-34E1-1844-A595-1C3FED2DDF4C}"/>
              </a:ext>
            </a:extLst>
          </p:cNvPr>
          <p:cNvSpPr/>
          <p:nvPr/>
        </p:nvSpPr>
        <p:spPr>
          <a:xfrm>
            <a:off x="6151673" y="4161881"/>
            <a:ext cx="457200" cy="457200"/>
          </a:xfrm>
          <a:prstGeom prst="ellipse">
            <a:avLst/>
          </a:prstGeom>
          <a:solidFill>
            <a:schemeClr val="bg1"/>
          </a:solidFill>
          <a:ln w="19050">
            <a:gradFill>
              <a:gsLst>
                <a:gs pos="0">
                  <a:srgbClr val="FF588C"/>
                </a:gs>
                <a:gs pos="100000">
                  <a:schemeClr val="accent6"/>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xmlns="" id="{AD43D909-650F-D448-91CD-D3AC0AD3ECF4}"/>
              </a:ext>
            </a:extLst>
          </p:cNvPr>
          <p:cNvSpPr txBox="1"/>
          <p:nvPr/>
        </p:nvSpPr>
        <p:spPr>
          <a:xfrm>
            <a:off x="6176216" y="4219659"/>
            <a:ext cx="415723" cy="338554"/>
          </a:xfrm>
          <a:prstGeom prst="rect">
            <a:avLst/>
          </a:prstGeom>
          <a:noFill/>
        </p:spPr>
        <p:txBody>
          <a:bodyPr wrap="square" rtlCol="0">
            <a:spAutoFit/>
          </a:bodyPr>
          <a:lstStyle/>
          <a:p>
            <a:r>
              <a:rPr lang="sv-SE" sz="1600" b="1" dirty="0">
                <a:gradFill>
                  <a:gsLst>
                    <a:gs pos="0">
                      <a:srgbClr val="FF588C"/>
                    </a:gs>
                    <a:gs pos="100000">
                      <a:schemeClr val="accent6"/>
                    </a:gs>
                  </a:gsLst>
                  <a:lin ang="3600000" scaled="0"/>
                </a:gradFill>
                <a:latin typeface="Helvetica Neue" panose="02000503000000020004" pitchFamily="2" charset="0"/>
                <a:ea typeface="Helvetica Neue" panose="02000503000000020004" pitchFamily="2" charset="0"/>
                <a:cs typeface="Helvetica Neue" panose="02000503000000020004" pitchFamily="2" charset="0"/>
              </a:rPr>
              <a:t>03</a:t>
            </a:r>
          </a:p>
        </p:txBody>
      </p:sp>
    </p:spTree>
    <p:extLst>
      <p:ext uri="{BB962C8B-B14F-4D97-AF65-F5344CB8AC3E}">
        <p14:creationId xmlns:p14="http://schemas.microsoft.com/office/powerpoint/2010/main" val="3472743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xmlns="" id="{03401763-F9B4-7A40-9AEF-20693AEB04C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72380" y="3429000"/>
            <a:ext cx="5819133" cy="3429000"/>
          </a:xfrm>
          <a:prstGeom prst="rect">
            <a:avLst/>
          </a:prstGeom>
        </p:spPr>
      </p:pic>
      <p:pic>
        <p:nvPicPr>
          <p:cNvPr id="18" name="Bildobjekt 17">
            <a:extLst>
              <a:ext uri="{FF2B5EF4-FFF2-40B4-BE49-F238E27FC236}">
                <a16:creationId xmlns:a16="http://schemas.microsoft.com/office/drawing/2014/main" xmlns="" id="{7ED1C3A7-2F29-4249-8B34-97AE4EDB3EF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 contrast="12000"/>
                    </a14:imgEffect>
                  </a14:imgLayer>
                </a14:imgProps>
              </a:ext>
              <a:ext uri="{28A0092B-C50C-407E-A947-70E740481C1C}">
                <a14:useLocalDpi xmlns:a14="http://schemas.microsoft.com/office/drawing/2010/main"/>
              </a:ext>
            </a:extLst>
          </a:blip>
          <a:srcRect/>
          <a:stretch/>
        </p:blipFill>
        <p:spPr>
          <a:xfrm>
            <a:off x="8291513" y="3429000"/>
            <a:ext cx="3908768" cy="3429000"/>
          </a:xfrm>
          <a:prstGeom prst="rect">
            <a:avLst/>
          </a:prstGeom>
        </p:spPr>
      </p:pic>
      <p:pic>
        <p:nvPicPr>
          <p:cNvPr id="19" name="Bildobjekt 18">
            <a:extLst>
              <a:ext uri="{FF2B5EF4-FFF2-40B4-BE49-F238E27FC236}">
                <a16:creationId xmlns:a16="http://schemas.microsoft.com/office/drawing/2014/main" xmlns="" id="{C70CD0E3-F813-DF46-86E4-482DFD8EB34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91513" y="0"/>
            <a:ext cx="3900487" cy="3429000"/>
          </a:xfrm>
          <a:prstGeom prst="rect">
            <a:avLst/>
          </a:prstGeom>
        </p:spPr>
      </p:pic>
      <p:pic>
        <p:nvPicPr>
          <p:cNvPr id="15" name="Bildobjekt 14">
            <a:extLst>
              <a:ext uri="{FF2B5EF4-FFF2-40B4-BE49-F238E27FC236}">
                <a16:creationId xmlns:a16="http://schemas.microsoft.com/office/drawing/2014/main" xmlns="" id="{421357EF-4033-594F-83B5-376E624927D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429000"/>
            <a:ext cx="2497873" cy="3429000"/>
          </a:xfrm>
          <a:prstGeom prst="rect">
            <a:avLst/>
          </a:prstGeom>
        </p:spPr>
      </p:pic>
      <p:pic>
        <p:nvPicPr>
          <p:cNvPr id="24" name="Bildobjekt 23">
            <a:extLst>
              <a:ext uri="{FF2B5EF4-FFF2-40B4-BE49-F238E27FC236}">
                <a16:creationId xmlns:a16="http://schemas.microsoft.com/office/drawing/2014/main" xmlns="" id="{F994692E-F669-544C-852B-E6F8E3B5765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 y="0"/>
            <a:ext cx="5875717" cy="3429000"/>
          </a:xfrm>
          <a:prstGeom prst="rect">
            <a:avLst/>
          </a:prstGeom>
        </p:spPr>
      </p:pic>
      <p:pic>
        <p:nvPicPr>
          <p:cNvPr id="16" name="Bildobjekt 15">
            <a:extLst>
              <a:ext uri="{FF2B5EF4-FFF2-40B4-BE49-F238E27FC236}">
                <a16:creationId xmlns:a16="http://schemas.microsoft.com/office/drawing/2014/main" xmlns="" id="{8DF27246-292A-EA43-B0F8-0CF755540D9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823531" y="0"/>
            <a:ext cx="2464766" cy="3429000"/>
          </a:xfrm>
          <a:prstGeom prst="rect">
            <a:avLst/>
          </a:prstGeom>
        </p:spPr>
      </p:pic>
      <p:sp>
        <p:nvSpPr>
          <p:cNvPr id="22" name="textruta 21">
            <a:extLst>
              <a:ext uri="{FF2B5EF4-FFF2-40B4-BE49-F238E27FC236}">
                <a16:creationId xmlns:a16="http://schemas.microsoft.com/office/drawing/2014/main" xmlns="" id="{3D9DA8E0-C345-5547-B6AC-AC771ABBB02A}"/>
              </a:ext>
            </a:extLst>
          </p:cNvPr>
          <p:cNvSpPr txBox="1"/>
          <p:nvPr/>
        </p:nvSpPr>
        <p:spPr>
          <a:xfrm>
            <a:off x="12832080" y="1905000"/>
            <a:ext cx="184731" cy="369332"/>
          </a:xfrm>
          <a:prstGeom prst="rect">
            <a:avLst/>
          </a:prstGeom>
          <a:noFill/>
        </p:spPr>
        <p:txBody>
          <a:bodyPr wrap="none" rtlCol="0">
            <a:spAutoFit/>
          </a:bodyPr>
          <a:lstStyle/>
          <a:p>
            <a:endParaRPr lang="sv-SE" dirty="0"/>
          </a:p>
        </p:txBody>
      </p:sp>
      <p:sp>
        <p:nvSpPr>
          <p:cNvPr id="26" name="Rektangel 25">
            <a:extLst>
              <a:ext uri="{FF2B5EF4-FFF2-40B4-BE49-F238E27FC236}">
                <a16:creationId xmlns:a16="http://schemas.microsoft.com/office/drawing/2014/main" xmlns="" id="{1026DF20-763C-A04B-9EC6-2440ABF97910}"/>
              </a:ext>
            </a:extLst>
          </p:cNvPr>
          <p:cNvSpPr/>
          <p:nvPr/>
        </p:nvSpPr>
        <p:spPr>
          <a:xfrm>
            <a:off x="1" y="0"/>
            <a:ext cx="8291512" cy="6857999"/>
          </a:xfrm>
          <a:prstGeom prst="rect">
            <a:avLst/>
          </a:prstGeom>
          <a:gradFill>
            <a:gsLst>
              <a:gs pos="0">
                <a:srgbClr val="FF588C">
                  <a:alpha val="66000"/>
                </a:srgbClr>
              </a:gs>
              <a:gs pos="99000">
                <a:schemeClr val="accent6">
                  <a:lumMod val="100000"/>
                  <a:alpha val="9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xmlns="" id="{109598AC-6EBF-AF49-B47D-98F816699CBD}"/>
              </a:ext>
            </a:extLst>
          </p:cNvPr>
          <p:cNvSpPr txBox="1"/>
          <p:nvPr/>
        </p:nvSpPr>
        <p:spPr>
          <a:xfrm>
            <a:off x="3310467" y="4920854"/>
            <a:ext cx="4298421" cy="1323439"/>
          </a:xfrm>
          <a:prstGeom prst="rect">
            <a:avLst/>
          </a:prstGeom>
          <a:noFill/>
        </p:spPr>
        <p:txBody>
          <a:bodyPr wrap="square" rtlCol="0">
            <a:spAutoFit/>
          </a:bodyPr>
          <a:lstStyle/>
          <a:p>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De banbrytande </a:t>
            </a:r>
          </a:p>
          <a:p>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innovationerna</a:t>
            </a:r>
          </a:p>
        </p:txBody>
      </p:sp>
      <p:sp>
        <p:nvSpPr>
          <p:cNvPr id="12" name="textruta 11">
            <a:extLst>
              <a:ext uri="{FF2B5EF4-FFF2-40B4-BE49-F238E27FC236}">
                <a16:creationId xmlns:a16="http://schemas.microsoft.com/office/drawing/2014/main" xmlns="" id="{5F3638BE-24AF-3B47-9916-E0A1CBEE08FA}"/>
              </a:ext>
            </a:extLst>
          </p:cNvPr>
          <p:cNvSpPr txBox="1"/>
          <p:nvPr/>
        </p:nvSpPr>
        <p:spPr>
          <a:xfrm>
            <a:off x="-3928532" y="3955656"/>
            <a:ext cx="10422465" cy="3770263"/>
          </a:xfrm>
          <a:prstGeom prst="rect">
            <a:avLst/>
          </a:prstGeom>
          <a:noFill/>
        </p:spPr>
        <p:txBody>
          <a:bodyPr wrap="square" rtlCol="0">
            <a:spAutoFit/>
          </a:bodyPr>
          <a:lstStyle/>
          <a:p>
            <a:pPr algn="ctr"/>
            <a:r>
              <a:rPr lang="sv-SE" sz="23900" b="1" dirty="0">
                <a:solidFill>
                  <a:schemeClr val="bg1"/>
                </a:solidFill>
                <a:latin typeface="Arial" panose="020B0604020202020204" pitchFamily="34" charset="0"/>
                <a:ea typeface="Helvetica Neue" panose="02000503000000020004" pitchFamily="2" charset="0"/>
                <a:cs typeface="Arial" panose="020B0604020202020204" pitchFamily="34" charset="0"/>
              </a:rPr>
              <a:t>01</a:t>
            </a:r>
          </a:p>
        </p:txBody>
      </p:sp>
    </p:spTree>
    <p:extLst>
      <p:ext uri="{BB962C8B-B14F-4D97-AF65-F5344CB8AC3E}">
        <p14:creationId xmlns:p14="http://schemas.microsoft.com/office/powerpoint/2010/main" val="1154882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xmlns="" id="{41E65847-6759-DD4A-B68F-486125325A92}"/>
              </a:ext>
            </a:extLst>
          </p:cNvPr>
          <p:cNvSpPr txBox="1"/>
          <p:nvPr/>
        </p:nvSpPr>
        <p:spPr>
          <a:xfrm>
            <a:off x="745830" y="997024"/>
            <a:ext cx="6515100" cy="346855"/>
          </a:xfrm>
          <a:prstGeom prst="rect">
            <a:avLst/>
          </a:prstGeom>
          <a:noFill/>
        </p:spPr>
        <p:txBody>
          <a:bodyPr wrap="square" rtlCol="0">
            <a:noAutofit/>
          </a:bodyPr>
          <a:lstStyle/>
          <a:p>
            <a:r>
              <a:rPr lang="sv-SE" sz="2400" b="1" dirty="0">
                <a:solidFill>
                  <a:schemeClr val="accent6"/>
                </a:solidFill>
                <a:latin typeface="Arial" panose="020B0604020202020204" pitchFamily="34" charset="0"/>
                <a:ea typeface="Helvetica Neue" panose="02000503000000020004" pitchFamily="2" charset="0"/>
                <a:cs typeface="Arial" panose="020B0604020202020204" pitchFamily="34" charset="0"/>
              </a:rPr>
              <a:t>Teknik och innovationer för framtiden</a:t>
            </a:r>
          </a:p>
        </p:txBody>
      </p:sp>
      <p:sp>
        <p:nvSpPr>
          <p:cNvPr id="2" name="textruta 1">
            <a:extLst>
              <a:ext uri="{FF2B5EF4-FFF2-40B4-BE49-F238E27FC236}">
                <a16:creationId xmlns:a16="http://schemas.microsoft.com/office/drawing/2014/main" xmlns="" id="{ED5BB5FC-5247-924E-A3C7-769C8B2CE836}"/>
              </a:ext>
            </a:extLst>
          </p:cNvPr>
          <p:cNvSpPr txBox="1"/>
          <p:nvPr/>
        </p:nvSpPr>
        <p:spPr>
          <a:xfrm>
            <a:off x="745830" y="1660117"/>
            <a:ext cx="5637508" cy="4401205"/>
          </a:xfrm>
          <a:prstGeom prst="rect">
            <a:avLst/>
          </a:prstGeom>
          <a:noFill/>
        </p:spPr>
        <p:txBody>
          <a:bodyPr wrap="square" numCol="1" spcCol="360000" rtlCol="0">
            <a:spAutoFit/>
          </a:bodyPr>
          <a:lstStyle/>
          <a:p>
            <a:pPr>
              <a:defRPr/>
            </a:pPr>
            <a:r>
              <a:rPr lang="sv-SE" sz="1400" dirty="0">
                <a:latin typeface="Arial" panose="020B0604020202020204" pitchFamily="34" charset="0"/>
                <a:ea typeface="Helvetica Neue" panose="02000503000000020004" pitchFamily="2" charset="0"/>
                <a:cs typeface="Arial" panose="020B0604020202020204" pitchFamily="34" charset="0"/>
              </a:rPr>
              <a:t>Linköping är platsen där du möter framtiden. Där de nya och mest spännande innovationerna ser dagens ljus, och idéer och visioner förverkligas och tar form. Där hållbarhetsfrågor är högsta prioritet </a:t>
            </a:r>
            <a:br>
              <a:rPr lang="sv-SE" sz="1400" dirty="0">
                <a:latin typeface="Arial" panose="020B0604020202020204" pitchFamily="34" charset="0"/>
                <a:ea typeface="Helvetica Neue" panose="02000503000000020004" pitchFamily="2" charset="0"/>
                <a:cs typeface="Arial" panose="020B0604020202020204" pitchFamily="34" charset="0"/>
              </a:rPr>
            </a:br>
            <a:r>
              <a:rPr lang="sv-SE" sz="1400" dirty="0">
                <a:latin typeface="Arial" panose="020B0604020202020204" pitchFamily="34" charset="0"/>
                <a:ea typeface="Helvetica Neue" panose="02000503000000020004" pitchFamily="2" charset="0"/>
                <a:cs typeface="Arial" panose="020B0604020202020204" pitchFamily="34" charset="0"/>
              </a:rPr>
              <a:t>och nytänkande en självklarhet. </a:t>
            </a:r>
          </a:p>
          <a:p>
            <a:pPr>
              <a:defRPr/>
            </a:pPr>
            <a:endParaRPr lang="sv-SE" sz="1400" dirty="0">
              <a:latin typeface="Arial" panose="020B0604020202020204" pitchFamily="34" charset="0"/>
              <a:ea typeface="Helvetica Neue" panose="02000503000000020004" pitchFamily="2" charset="0"/>
              <a:cs typeface="Arial" panose="020B0604020202020204" pitchFamily="34" charset="0"/>
            </a:endParaRPr>
          </a:p>
          <a:p>
            <a:pPr>
              <a:defRPr/>
            </a:pPr>
            <a:r>
              <a:rPr lang="sv-SE" sz="1400" dirty="0">
                <a:latin typeface="Arial" panose="020B0604020202020204" pitchFamily="34" charset="0"/>
                <a:ea typeface="Helvetica Neue" panose="02000503000000020004" pitchFamily="2" charset="0"/>
                <a:cs typeface="Arial" panose="020B0604020202020204" pitchFamily="34" charset="0"/>
              </a:rPr>
              <a:t>Linköping har högteknologin i sitt DNA och därför är vi idag </a:t>
            </a:r>
            <a:br>
              <a:rPr lang="sv-SE" sz="1400" dirty="0">
                <a:latin typeface="Arial" panose="020B0604020202020204" pitchFamily="34" charset="0"/>
                <a:ea typeface="Helvetica Neue" panose="02000503000000020004" pitchFamily="2" charset="0"/>
                <a:cs typeface="Arial" panose="020B0604020202020204" pitchFamily="34" charset="0"/>
              </a:rPr>
            </a:br>
            <a:r>
              <a:rPr lang="sv-SE" sz="1400" dirty="0">
                <a:latin typeface="Arial" panose="020B0604020202020204" pitchFamily="34" charset="0"/>
                <a:ea typeface="Helvetica Neue" panose="02000503000000020004" pitchFamily="2" charset="0"/>
                <a:cs typeface="Arial" panose="020B0604020202020204" pitchFamily="34" charset="0"/>
              </a:rPr>
              <a:t>ledande inom exempelvis flygteknik, fordonssäkerhet, sakernas internet (</a:t>
            </a:r>
            <a:r>
              <a:rPr lang="sv-SE" sz="1400" dirty="0" err="1">
                <a:latin typeface="Arial" panose="020B0604020202020204" pitchFamily="34" charset="0"/>
                <a:ea typeface="Helvetica Neue" panose="02000503000000020004" pitchFamily="2" charset="0"/>
                <a:cs typeface="Arial" panose="020B0604020202020204" pitchFamily="34" charset="0"/>
              </a:rPr>
              <a:t>s.k</a:t>
            </a:r>
            <a:r>
              <a:rPr lang="sv-SE" sz="1400" dirty="0">
                <a:latin typeface="Arial" panose="020B0604020202020204" pitchFamily="34" charset="0"/>
                <a:ea typeface="Helvetica Neue" panose="02000503000000020004" pitchFamily="2" charset="0"/>
                <a:cs typeface="Arial" panose="020B0604020202020204" pitchFamily="34" charset="0"/>
              </a:rPr>
              <a:t> Internet </a:t>
            </a:r>
            <a:r>
              <a:rPr lang="sv-SE" sz="1400" dirty="0" err="1">
                <a:latin typeface="Arial" panose="020B0604020202020204" pitchFamily="34" charset="0"/>
                <a:ea typeface="Helvetica Neue" panose="02000503000000020004" pitchFamily="2" charset="0"/>
                <a:cs typeface="Arial" panose="020B0604020202020204" pitchFamily="34" charset="0"/>
              </a:rPr>
              <a:t>of</a:t>
            </a:r>
            <a:r>
              <a:rPr lang="sv-SE" sz="1400" dirty="0">
                <a:latin typeface="Arial" panose="020B0604020202020204" pitchFamily="34" charset="0"/>
                <a:ea typeface="Helvetica Neue" panose="02000503000000020004" pitchFamily="2" charset="0"/>
                <a:cs typeface="Arial" panose="020B0604020202020204" pitchFamily="34" charset="0"/>
              </a:rPr>
              <a:t> </a:t>
            </a:r>
            <a:r>
              <a:rPr lang="sv-SE" sz="1400" dirty="0" err="1">
                <a:latin typeface="Arial" panose="020B0604020202020204" pitchFamily="34" charset="0"/>
                <a:ea typeface="Helvetica Neue" panose="02000503000000020004" pitchFamily="2" charset="0"/>
                <a:cs typeface="Arial" panose="020B0604020202020204" pitchFamily="34" charset="0"/>
              </a:rPr>
              <a:t>Things</a:t>
            </a:r>
            <a:r>
              <a:rPr lang="sv-SE" sz="1400" dirty="0">
                <a:latin typeface="Arial" panose="020B0604020202020204" pitchFamily="34" charset="0"/>
                <a:ea typeface="Helvetica Neue" panose="02000503000000020004" pitchFamily="2" charset="0"/>
                <a:cs typeface="Arial" panose="020B0604020202020204" pitchFamily="34" charset="0"/>
              </a:rPr>
              <a:t>), IT och mobil kommunikation samt i absolut framkant när det gäller teknik för miljönytta och hållbara lösningar. Runt kärnan av teknik utvecklas kluster och ett dynamiskt och internationellt näringsliv </a:t>
            </a:r>
            <a:r>
              <a:rPr lang="sv-SE" sz="1400" b="1" dirty="0">
                <a:latin typeface="Arial" panose="020B0604020202020204" pitchFamily="34" charset="0"/>
                <a:ea typeface="Helvetica Neue" panose="02000503000000020004" pitchFamily="2" charset="0"/>
                <a:cs typeface="Arial" panose="020B0604020202020204" pitchFamily="34" charset="0"/>
              </a:rPr>
              <a:t>breddas</a:t>
            </a:r>
            <a:r>
              <a:rPr lang="sv-SE" sz="1400" dirty="0">
                <a:latin typeface="Arial" panose="020B0604020202020204" pitchFamily="34" charset="0"/>
                <a:ea typeface="Helvetica Neue" panose="02000503000000020004" pitchFamily="2" charset="0"/>
                <a:cs typeface="Arial" panose="020B0604020202020204" pitchFamily="34" charset="0"/>
              </a:rPr>
              <a:t> där företag växer och startas </a:t>
            </a:r>
            <a:br>
              <a:rPr lang="sv-SE" sz="1400" dirty="0">
                <a:latin typeface="Arial" panose="020B0604020202020204" pitchFamily="34" charset="0"/>
                <a:ea typeface="Helvetica Neue" panose="02000503000000020004" pitchFamily="2" charset="0"/>
                <a:cs typeface="Arial" panose="020B0604020202020204" pitchFamily="34" charset="0"/>
              </a:rPr>
            </a:br>
            <a:r>
              <a:rPr lang="sv-SE" sz="1400" dirty="0">
                <a:latin typeface="Arial" panose="020B0604020202020204" pitchFamily="34" charset="0"/>
                <a:ea typeface="Helvetica Neue" panose="02000503000000020004" pitchFamily="2" charset="0"/>
                <a:cs typeface="Arial" panose="020B0604020202020204" pitchFamily="34" charset="0"/>
              </a:rPr>
              <a:t>varje dag. Sammantaget kan Linköping erbjuda en varierad och spännande arbetsmarknad och en fantastisk plattform för innovation.</a:t>
            </a:r>
          </a:p>
          <a:p>
            <a:pPr>
              <a:defRPr/>
            </a:pPr>
            <a:endParaRPr lang="sv-SE" sz="1400" dirty="0">
              <a:latin typeface="Arial" panose="020B0604020202020204" pitchFamily="34" charset="0"/>
              <a:ea typeface="Helvetica Neue" panose="02000503000000020004" pitchFamily="2" charset="0"/>
              <a:cs typeface="Arial" panose="020B0604020202020204" pitchFamily="34" charset="0"/>
            </a:endParaRPr>
          </a:p>
          <a:p>
            <a:pPr>
              <a:defRPr/>
            </a:pPr>
            <a:r>
              <a:rPr lang="sv-SE" sz="1400" dirty="0">
                <a:latin typeface="Arial" panose="020B0604020202020204" pitchFamily="34" charset="0"/>
                <a:ea typeface="Helvetica Neue" panose="02000503000000020004" pitchFamily="2" charset="0"/>
                <a:cs typeface="Arial" panose="020B0604020202020204" pitchFamily="34" charset="0"/>
              </a:rPr>
              <a:t>Vi har höga ambitioner. Linköping har målet att vara </a:t>
            </a:r>
            <a:r>
              <a:rPr lang="sv-SE" sz="1400" dirty="0" smtClean="0">
                <a:latin typeface="Arial" panose="020B0604020202020204" pitchFamily="34" charset="0"/>
                <a:ea typeface="Helvetica Neue" panose="02000503000000020004" pitchFamily="2" charset="0"/>
                <a:cs typeface="Arial" panose="020B0604020202020204" pitchFamily="34" charset="0"/>
              </a:rPr>
              <a:t>koldioxidneutralt </a:t>
            </a:r>
            <a:r>
              <a:rPr lang="sv-SE" sz="1400" dirty="0">
                <a:latin typeface="Arial" panose="020B0604020202020204" pitchFamily="34" charset="0"/>
                <a:ea typeface="Helvetica Neue" panose="02000503000000020004" pitchFamily="2" charset="0"/>
                <a:cs typeface="Arial" panose="020B0604020202020204" pitchFamily="34" charset="0"/>
              </a:rPr>
              <a:t>2025, vårt universitetssjukhus är ledande inom flera discipliner och </a:t>
            </a:r>
            <a:br>
              <a:rPr lang="sv-SE" sz="1400" dirty="0">
                <a:latin typeface="Arial" panose="020B0604020202020204" pitchFamily="34" charset="0"/>
                <a:ea typeface="Helvetica Neue" panose="02000503000000020004" pitchFamily="2" charset="0"/>
                <a:cs typeface="Arial" panose="020B0604020202020204" pitchFamily="34" charset="0"/>
              </a:rPr>
            </a:br>
            <a:r>
              <a:rPr lang="sv-SE" sz="1400" dirty="0">
                <a:latin typeface="Arial" panose="020B0604020202020204" pitchFamily="34" charset="0"/>
                <a:ea typeface="Helvetica Neue" panose="02000503000000020004" pitchFamily="2" charset="0"/>
                <a:cs typeface="Arial" panose="020B0604020202020204" pitchFamily="34" charset="0"/>
              </a:rPr>
              <a:t>på Linköpings universitet bedrivs utbildning och forskning  i världsklass, ofta i samverkan med näringslivet. Om det är någon plats där framtiden är mer påtaglig, så är det här. </a:t>
            </a:r>
          </a:p>
          <a:p>
            <a:endParaRPr lang="sv-SE" sz="1400" dirty="0">
              <a:latin typeface="Arial" panose="020B0604020202020204" pitchFamily="34" charset="0"/>
              <a:cs typeface="Arial" panose="020B0604020202020204" pitchFamily="34" charset="0"/>
            </a:endParaRPr>
          </a:p>
        </p:txBody>
      </p:sp>
      <p:pic>
        <p:nvPicPr>
          <p:cNvPr id="15" name="Bildobjekt 14">
            <a:extLst>
              <a:ext uri="{FF2B5EF4-FFF2-40B4-BE49-F238E27FC236}">
                <a16:creationId xmlns:a16="http://schemas.microsoft.com/office/drawing/2014/main" xmlns="" id="{AF1BA5A0-8165-2944-92B7-41C5B12D7C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8888" y="3428380"/>
            <a:ext cx="4583112" cy="3429620"/>
          </a:xfrm>
          <a:prstGeom prst="rect">
            <a:avLst/>
          </a:prstGeom>
        </p:spPr>
      </p:pic>
      <p:pic>
        <p:nvPicPr>
          <p:cNvPr id="8" name="Bildobjekt 7">
            <a:extLst>
              <a:ext uri="{FF2B5EF4-FFF2-40B4-BE49-F238E27FC236}">
                <a16:creationId xmlns:a16="http://schemas.microsoft.com/office/drawing/2014/main" xmlns="" id="{8CDB87BE-51BB-884A-B77E-06AE4B93D5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08889" y="0"/>
            <a:ext cx="4583111" cy="3429000"/>
          </a:xfrm>
          <a:prstGeom prst="rect">
            <a:avLst/>
          </a:prstGeom>
        </p:spPr>
      </p:pic>
      <p:sp>
        <p:nvSpPr>
          <p:cNvPr id="6" name="Rektangel 5">
            <a:extLst>
              <a:ext uri="{FF2B5EF4-FFF2-40B4-BE49-F238E27FC236}">
                <a16:creationId xmlns:a16="http://schemas.microsoft.com/office/drawing/2014/main" xmlns="" id="{D67289F9-41F2-5241-AAAA-5ACDEBE7073D}"/>
              </a:ext>
            </a:extLst>
          </p:cNvPr>
          <p:cNvSpPr/>
          <p:nvPr/>
        </p:nvSpPr>
        <p:spPr>
          <a:xfrm>
            <a:off x="7608888" y="3175819"/>
            <a:ext cx="1242648" cy="200055"/>
          </a:xfrm>
          <a:prstGeom prst="rect">
            <a:avLst/>
          </a:prstGeom>
        </p:spPr>
        <p:txBody>
          <a:bodyPr wrap="none">
            <a:spAutoFit/>
          </a:bodyPr>
          <a:lstStyle/>
          <a:p>
            <a:r>
              <a:rPr lang="sv-SE" sz="700" dirty="0">
                <a:solidFill>
                  <a:schemeClr val="bg1"/>
                </a:solidFill>
              </a:rPr>
              <a:t>Foto: Pressbild Väderstad</a:t>
            </a:r>
          </a:p>
        </p:txBody>
      </p:sp>
    </p:spTree>
    <p:extLst>
      <p:ext uri="{BB962C8B-B14F-4D97-AF65-F5344CB8AC3E}">
        <p14:creationId xmlns:p14="http://schemas.microsoft.com/office/powerpoint/2010/main" val="3665161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xmlns="" id="{98A4A443-64C2-D942-863A-93A26F1D70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1513" y="0"/>
            <a:ext cx="3900487" cy="6882161"/>
          </a:xfrm>
          <a:prstGeom prst="rect">
            <a:avLst/>
          </a:prstGeom>
        </p:spPr>
      </p:pic>
      <p:pic>
        <p:nvPicPr>
          <p:cNvPr id="11" name="Bildobjekt 10">
            <a:extLst>
              <a:ext uri="{FF2B5EF4-FFF2-40B4-BE49-F238E27FC236}">
                <a16:creationId xmlns:a16="http://schemas.microsoft.com/office/drawing/2014/main" xmlns="" id="{68AAD427-0B26-AF48-B780-A071AEA911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42"/>
          <a:stretch/>
        </p:blipFill>
        <p:spPr>
          <a:xfrm>
            <a:off x="5211337" y="3429000"/>
            <a:ext cx="3087610" cy="3429000"/>
          </a:xfrm>
          <a:prstGeom prst="rect">
            <a:avLst/>
          </a:prstGeom>
        </p:spPr>
      </p:pic>
      <p:pic>
        <p:nvPicPr>
          <p:cNvPr id="13" name="Bildobjekt 12">
            <a:extLst>
              <a:ext uri="{FF2B5EF4-FFF2-40B4-BE49-F238E27FC236}">
                <a16:creationId xmlns:a16="http://schemas.microsoft.com/office/drawing/2014/main" xmlns="" id="{AFD8004D-5284-DD46-885B-FD4419D8D5E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429000"/>
            <a:ext cx="5221366" cy="3429000"/>
          </a:xfrm>
          <a:prstGeom prst="rect">
            <a:avLst/>
          </a:prstGeom>
        </p:spPr>
      </p:pic>
      <p:pic>
        <p:nvPicPr>
          <p:cNvPr id="15" name="Bildobjekt 14">
            <a:extLst>
              <a:ext uri="{FF2B5EF4-FFF2-40B4-BE49-F238E27FC236}">
                <a16:creationId xmlns:a16="http://schemas.microsoft.com/office/drawing/2014/main" xmlns="" id="{421357EF-4033-594F-83B5-376E624927D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28"/>
          <a:stretch/>
        </p:blipFill>
        <p:spPr>
          <a:xfrm>
            <a:off x="2438401" y="-1"/>
            <a:ext cx="5853112" cy="3429001"/>
          </a:xfrm>
          <a:prstGeom prst="rect">
            <a:avLst/>
          </a:prstGeom>
        </p:spPr>
      </p:pic>
      <p:pic>
        <p:nvPicPr>
          <p:cNvPr id="24" name="Bildobjekt 23">
            <a:extLst>
              <a:ext uri="{FF2B5EF4-FFF2-40B4-BE49-F238E27FC236}">
                <a16:creationId xmlns:a16="http://schemas.microsoft.com/office/drawing/2014/main" xmlns="" id="{F994692E-F669-544C-852B-E6F8E3B5765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2475571" cy="3429000"/>
          </a:xfrm>
          <a:prstGeom prst="rect">
            <a:avLst/>
          </a:prstGeom>
        </p:spPr>
      </p:pic>
      <p:sp>
        <p:nvSpPr>
          <p:cNvPr id="22" name="textruta 21">
            <a:extLst>
              <a:ext uri="{FF2B5EF4-FFF2-40B4-BE49-F238E27FC236}">
                <a16:creationId xmlns:a16="http://schemas.microsoft.com/office/drawing/2014/main" xmlns="" id="{3D9DA8E0-C345-5547-B6AC-AC771ABBB02A}"/>
              </a:ext>
            </a:extLst>
          </p:cNvPr>
          <p:cNvSpPr txBox="1"/>
          <p:nvPr/>
        </p:nvSpPr>
        <p:spPr>
          <a:xfrm>
            <a:off x="12832080" y="1905000"/>
            <a:ext cx="184731" cy="369332"/>
          </a:xfrm>
          <a:prstGeom prst="rect">
            <a:avLst/>
          </a:prstGeom>
          <a:noFill/>
        </p:spPr>
        <p:txBody>
          <a:bodyPr wrap="none" rtlCol="0">
            <a:spAutoFit/>
          </a:bodyPr>
          <a:lstStyle/>
          <a:p>
            <a:endParaRPr lang="sv-SE" dirty="0"/>
          </a:p>
        </p:txBody>
      </p:sp>
      <p:sp>
        <p:nvSpPr>
          <p:cNvPr id="26" name="Rektangel 25">
            <a:extLst>
              <a:ext uri="{FF2B5EF4-FFF2-40B4-BE49-F238E27FC236}">
                <a16:creationId xmlns:a16="http://schemas.microsoft.com/office/drawing/2014/main" xmlns="" id="{1026DF20-763C-A04B-9EC6-2440ABF97910}"/>
              </a:ext>
            </a:extLst>
          </p:cNvPr>
          <p:cNvSpPr/>
          <p:nvPr/>
        </p:nvSpPr>
        <p:spPr>
          <a:xfrm>
            <a:off x="0" y="0"/>
            <a:ext cx="8291513" cy="6857999"/>
          </a:xfrm>
          <a:prstGeom prst="rect">
            <a:avLst/>
          </a:prstGeom>
          <a:gradFill>
            <a:gsLst>
              <a:gs pos="0">
                <a:srgbClr val="FF588C">
                  <a:alpha val="66000"/>
                </a:srgbClr>
              </a:gs>
              <a:gs pos="99000">
                <a:schemeClr val="accent6">
                  <a:lumMod val="100000"/>
                  <a:alpha val="9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xmlns="" id="{109598AC-6EBF-AF49-B47D-98F816699CBD}"/>
              </a:ext>
            </a:extLst>
          </p:cNvPr>
          <p:cNvSpPr txBox="1"/>
          <p:nvPr/>
        </p:nvSpPr>
        <p:spPr>
          <a:xfrm>
            <a:off x="3310467" y="4920854"/>
            <a:ext cx="4785318" cy="1323439"/>
          </a:xfrm>
          <a:prstGeom prst="rect">
            <a:avLst/>
          </a:prstGeom>
          <a:noFill/>
        </p:spPr>
        <p:txBody>
          <a:bodyPr wrap="square" rtlCol="0">
            <a:spAutoFit/>
          </a:bodyPr>
          <a:lstStyle/>
          <a:p>
            <a:r>
              <a:rPr lang="sv-SE" sz="4000" b="1" dirty="0">
                <a:solidFill>
                  <a:schemeClr val="bg1"/>
                </a:solidFill>
                <a:latin typeface="Arial" panose="020B0604020202020204" pitchFamily="34" charset="0"/>
                <a:ea typeface="Helvetica Neue" panose="02000503000000020004" pitchFamily="2" charset="0"/>
                <a:cs typeface="Arial" panose="020B0604020202020204" pitchFamily="34" charset="0"/>
              </a:rPr>
              <a:t>Den livsvänliga staden</a:t>
            </a:r>
          </a:p>
        </p:txBody>
      </p:sp>
      <p:sp>
        <p:nvSpPr>
          <p:cNvPr id="12" name="textruta 11">
            <a:extLst>
              <a:ext uri="{FF2B5EF4-FFF2-40B4-BE49-F238E27FC236}">
                <a16:creationId xmlns:a16="http://schemas.microsoft.com/office/drawing/2014/main" xmlns="" id="{5F3638BE-24AF-3B47-9916-E0A1CBEE08FA}"/>
              </a:ext>
            </a:extLst>
          </p:cNvPr>
          <p:cNvSpPr txBox="1"/>
          <p:nvPr/>
        </p:nvSpPr>
        <p:spPr>
          <a:xfrm>
            <a:off x="-3928532" y="3955656"/>
            <a:ext cx="10422465" cy="3770263"/>
          </a:xfrm>
          <a:prstGeom prst="rect">
            <a:avLst/>
          </a:prstGeom>
          <a:noFill/>
        </p:spPr>
        <p:txBody>
          <a:bodyPr wrap="square" rtlCol="0">
            <a:spAutoFit/>
          </a:bodyPr>
          <a:lstStyle/>
          <a:p>
            <a:pPr algn="ctr"/>
            <a:r>
              <a:rPr lang="sv-SE" sz="23900" b="1" dirty="0">
                <a:solidFill>
                  <a:schemeClr val="bg1"/>
                </a:solidFill>
                <a:latin typeface="Arial" panose="020B0604020202020204" pitchFamily="34" charset="0"/>
                <a:ea typeface="Helvetica Neue" panose="02000503000000020004" pitchFamily="2" charset="0"/>
                <a:cs typeface="Arial" panose="020B0604020202020204" pitchFamily="34" charset="0"/>
              </a:rPr>
              <a:t>02</a:t>
            </a:r>
          </a:p>
        </p:txBody>
      </p:sp>
    </p:spTree>
    <p:extLst>
      <p:ext uri="{BB962C8B-B14F-4D97-AF65-F5344CB8AC3E}">
        <p14:creationId xmlns:p14="http://schemas.microsoft.com/office/powerpoint/2010/main" val="3142761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xmlns="" id="{438F1DF5-685B-EC4E-AF2C-5CA70D7487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863975" cy="6858000"/>
          </a:xfrm>
          <a:prstGeom prst="rect">
            <a:avLst/>
          </a:prstGeom>
        </p:spPr>
      </p:pic>
      <p:pic>
        <p:nvPicPr>
          <p:cNvPr id="9" name="Bildobjekt 8">
            <a:extLst>
              <a:ext uri="{FF2B5EF4-FFF2-40B4-BE49-F238E27FC236}">
                <a16:creationId xmlns:a16="http://schemas.microsoft.com/office/drawing/2014/main" xmlns="" id="{2B476849-AC49-9146-B50F-F4268AD9EA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70957" y="1"/>
            <a:ext cx="8321041" cy="3429000"/>
          </a:xfrm>
          <a:prstGeom prst="rect">
            <a:avLst/>
          </a:prstGeom>
        </p:spPr>
      </p:pic>
      <p:sp>
        <p:nvSpPr>
          <p:cNvPr id="8" name="Rektangel 7">
            <a:extLst>
              <a:ext uri="{FF2B5EF4-FFF2-40B4-BE49-F238E27FC236}">
                <a16:creationId xmlns:a16="http://schemas.microsoft.com/office/drawing/2014/main" xmlns="" id="{FADC2F5C-F8AA-F74A-8B41-45D32536B300}"/>
              </a:ext>
            </a:extLst>
          </p:cNvPr>
          <p:cNvSpPr/>
          <p:nvPr/>
        </p:nvSpPr>
        <p:spPr>
          <a:xfrm>
            <a:off x="1" y="0"/>
            <a:ext cx="3870960" cy="3429000"/>
          </a:xfrm>
          <a:prstGeom prst="rect">
            <a:avLst/>
          </a:prstGeom>
          <a:gradFill>
            <a:gsLst>
              <a:gs pos="0">
                <a:srgbClr val="FF588C">
                  <a:alpha val="84000"/>
                </a:srgbClr>
              </a:gs>
              <a:gs pos="100000">
                <a:schemeClr val="accent6">
                  <a:alpha val="9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xmlns="" id="{41E65847-6759-DD4A-B68F-486125325A92}"/>
              </a:ext>
            </a:extLst>
          </p:cNvPr>
          <p:cNvSpPr txBox="1"/>
          <p:nvPr/>
        </p:nvSpPr>
        <p:spPr>
          <a:xfrm>
            <a:off x="851536" y="1114334"/>
            <a:ext cx="2167889" cy="1200329"/>
          </a:xfrm>
          <a:prstGeom prst="rect">
            <a:avLst/>
          </a:prstGeom>
          <a:noFill/>
        </p:spPr>
        <p:txBody>
          <a:bodyPr wrap="square" rtlCol="0">
            <a:spAutoFit/>
          </a:bodyPr>
          <a:lstStyle/>
          <a:p>
            <a:r>
              <a:rPr lang="sv-SE"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En livsvänlig, hållbar och växande stad</a:t>
            </a:r>
          </a:p>
        </p:txBody>
      </p:sp>
      <p:sp>
        <p:nvSpPr>
          <p:cNvPr id="10" name="textruta 9">
            <a:extLst>
              <a:ext uri="{FF2B5EF4-FFF2-40B4-BE49-F238E27FC236}">
                <a16:creationId xmlns:a16="http://schemas.microsoft.com/office/drawing/2014/main" xmlns="" id="{023541F6-DE00-A447-9171-49BD1975D4F6}"/>
              </a:ext>
            </a:extLst>
          </p:cNvPr>
          <p:cNvSpPr txBox="1"/>
          <p:nvPr/>
        </p:nvSpPr>
        <p:spPr>
          <a:xfrm>
            <a:off x="4587239" y="3964692"/>
            <a:ext cx="6764973" cy="2492990"/>
          </a:xfrm>
          <a:prstGeom prst="rect">
            <a:avLst/>
          </a:prstGeom>
          <a:noFill/>
        </p:spPr>
        <p:txBody>
          <a:bodyPr wrap="square" rtlCol="0">
            <a:spAutoFit/>
          </a:bodyPr>
          <a:lstStyle/>
          <a:p>
            <a:r>
              <a:rPr lang="sv-SE" sz="1200" dirty="0"/>
              <a:t>Linköping är en trygg, välkomnande och livsvänlig plats. Här möts unga och gamla, nyinflyttade och nyanlända, entreprenörer och över 32 000 studenter. I Linköping får människorna, fritidsintressen och kreativiteten utrymme att utvecklas. </a:t>
            </a:r>
          </a:p>
          <a:p>
            <a:endParaRPr lang="sv-SE" sz="1200" dirty="0"/>
          </a:p>
          <a:p>
            <a:r>
              <a:rPr lang="sv-SE" sz="1200" dirty="0"/>
              <a:t>I stadskärnan finns vackra torg, med caféer och restauranger och ett stort utbud av butiker. Linköping är en hållbar stad, både socialt och ekologiskt. Därför satsar vi på gröna resplaner </a:t>
            </a:r>
            <a:br>
              <a:rPr lang="sv-SE" sz="1200" dirty="0"/>
            </a:br>
            <a:r>
              <a:rPr lang="sv-SE" sz="1200" dirty="0"/>
              <a:t>med cykelvägar och utbyggd kollektivtrafik. Tillsammans med olika aktörer bygger vi världens mest resurseffektiva region och satsar på att vara en smart stad, där digitalisering och innovationer skapar bättre förutsättningar för invånarna. Och mycket viktigt. det finns en god service från offentliga sektorn med bra skolor, vård och omsorg. </a:t>
            </a:r>
          </a:p>
          <a:p>
            <a:endParaRPr lang="sv-SE" sz="1200" dirty="0"/>
          </a:p>
          <a:p>
            <a:pPr lvl="0">
              <a:defRPr/>
            </a:pPr>
            <a:r>
              <a:rPr lang="sv-SE" sz="1200" dirty="0"/>
              <a:t>Linköping växer och förändras varje dag med fler invånare, företag och nya spännande stadsdelar.</a:t>
            </a:r>
          </a:p>
        </p:txBody>
      </p:sp>
      <p:sp>
        <p:nvSpPr>
          <p:cNvPr id="7" name="Rektangel 6">
            <a:extLst>
              <a:ext uri="{FF2B5EF4-FFF2-40B4-BE49-F238E27FC236}">
                <a16:creationId xmlns:a16="http://schemas.microsoft.com/office/drawing/2014/main" xmlns="" id="{AF83C4C3-D6D1-554C-8509-496FEE9132A9}"/>
              </a:ext>
            </a:extLst>
          </p:cNvPr>
          <p:cNvSpPr/>
          <p:nvPr/>
        </p:nvSpPr>
        <p:spPr>
          <a:xfrm>
            <a:off x="3863975" y="0"/>
            <a:ext cx="1891865" cy="200055"/>
          </a:xfrm>
          <a:prstGeom prst="rect">
            <a:avLst/>
          </a:prstGeom>
        </p:spPr>
        <p:txBody>
          <a:bodyPr wrap="none">
            <a:spAutoFit/>
          </a:bodyPr>
          <a:lstStyle/>
          <a:p>
            <a:r>
              <a:rPr lang="sv-SE" sz="700" dirty="0">
                <a:solidFill>
                  <a:schemeClr val="bg1"/>
                </a:solidFill>
              </a:rPr>
              <a:t>Foto: Kenny Bengtsson/Folio, Gettyimages</a:t>
            </a:r>
          </a:p>
        </p:txBody>
      </p:sp>
    </p:spTree>
    <p:extLst>
      <p:ext uri="{BB962C8B-B14F-4D97-AF65-F5344CB8AC3E}">
        <p14:creationId xmlns:p14="http://schemas.microsoft.com/office/powerpoint/2010/main" val="2027733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Platsen Linköping">
      <a:dk1>
        <a:srgbClr val="000000"/>
      </a:dk1>
      <a:lt1>
        <a:srgbClr val="FFFFFF"/>
      </a:lt1>
      <a:dk2>
        <a:srgbClr val="005365"/>
      </a:dk2>
      <a:lt2>
        <a:srgbClr val="E7E6E6"/>
      </a:lt2>
      <a:accent1>
        <a:srgbClr val="8A1044"/>
      </a:accent1>
      <a:accent2>
        <a:srgbClr val="ED7D31"/>
      </a:accent2>
      <a:accent3>
        <a:srgbClr val="484848"/>
      </a:accent3>
      <a:accent4>
        <a:srgbClr val="FFC000"/>
      </a:accent4>
      <a:accent5>
        <a:srgbClr val="00CBD7"/>
      </a:accent5>
      <a:accent6>
        <a:srgbClr val="FC5D17"/>
      </a:accent6>
      <a:hlink>
        <a:srgbClr val="00CBD7"/>
      </a:hlink>
      <a:folHlink>
        <a:srgbClr val="00CB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ar template master">
  <a:themeElements>
    <a:clrScheme name="Kantar colours">
      <a:dk1>
        <a:srgbClr val="717171"/>
      </a:dk1>
      <a:lt1>
        <a:srgbClr val="FFFFFF"/>
      </a:lt1>
      <a:dk2>
        <a:srgbClr val="1DB3E8"/>
      </a:dk2>
      <a:lt2>
        <a:srgbClr val="96C11D"/>
      </a:lt2>
      <a:accent1>
        <a:srgbClr val="BD9B08"/>
      </a:accent1>
      <a:accent2>
        <a:srgbClr val="E60D7F"/>
      </a:accent2>
      <a:accent3>
        <a:srgbClr val="A84E97"/>
      </a:accent3>
      <a:accent4>
        <a:srgbClr val="0EADC3"/>
      </a:accent4>
      <a:accent5>
        <a:srgbClr val="F29107"/>
      </a:accent5>
      <a:accent6>
        <a:srgbClr val="FFD81D"/>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rgbClr val="717171"/>
        </a:solidFill>
        <a:ln w="12700">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600" b="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smtClean="0"/>
        </a:defPPr>
      </a:lstStyle>
    </a:txDef>
  </a:objectDefaults>
  <a:extraClrSchemeLst/>
  <a:extLst>
    <a:ext uri="{05A4C25C-085E-4340-85A3-A5531E510DB2}">
      <thm15:themeFamily xmlns:thm15="http://schemas.microsoft.com/office/thememl/2012/main" name="Kantar-sifo mall" id="{E8A47A4D-5786-5742-9A60-C0BA32C875EC}" vid="{7812FC27-0684-D245-8F16-C294AF0B0BCB}"/>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17574</TotalTime>
  <Words>2099</Words>
  <Application>Microsoft Office PowerPoint</Application>
  <PresentationFormat>Bredbild</PresentationFormat>
  <Paragraphs>210</Paragraphs>
  <Slides>27</Slides>
  <Notes>27</Notes>
  <HiddenSlides>0</HiddenSlides>
  <MMClips>0</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27</vt:i4>
      </vt:variant>
    </vt:vector>
  </HeadingPairs>
  <TitlesOfParts>
    <vt:vector size="34" baseType="lpstr">
      <vt:lpstr>Arial</vt:lpstr>
      <vt:lpstr>Calibri</vt:lpstr>
      <vt:lpstr>Helvetica Neue</vt:lpstr>
      <vt:lpstr>Helvetica Neue Thin</vt:lpstr>
      <vt:lpstr>Wingdings</vt:lpstr>
      <vt:lpstr>Office-tema</vt:lpstr>
      <vt:lpstr>Kantar template master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Linköpings kommun</dc:creator>
  <cp:keywords/>
  <dc:description/>
  <cp:lastModifiedBy>Almerén Karin</cp:lastModifiedBy>
  <cp:revision>309</cp:revision>
  <cp:lastPrinted>2019-09-16T13:38:05Z</cp:lastPrinted>
  <dcterms:created xsi:type="dcterms:W3CDTF">2019-07-05T11:19:46Z</dcterms:created>
  <dcterms:modified xsi:type="dcterms:W3CDTF">2020-11-23T11:51:03Z</dcterms:modified>
  <cp:category/>
</cp:coreProperties>
</file>