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75" r:id="rId3"/>
    <p:sldMasterId id="2147483692" r:id="rId4"/>
  </p:sldMasterIdLst>
  <p:notesMasterIdLst>
    <p:notesMasterId r:id="rId20"/>
  </p:notesMasterIdLst>
  <p:handoutMasterIdLst>
    <p:handoutMasterId r:id="rId21"/>
  </p:handoutMasterIdLst>
  <p:sldIdLst>
    <p:sldId id="307" r:id="rId5"/>
    <p:sldId id="360" r:id="rId6"/>
    <p:sldId id="258" r:id="rId7"/>
    <p:sldId id="334" r:id="rId8"/>
    <p:sldId id="342" r:id="rId9"/>
    <p:sldId id="322" r:id="rId10"/>
    <p:sldId id="353" r:id="rId11"/>
    <p:sldId id="331" r:id="rId12"/>
    <p:sldId id="324" r:id="rId13"/>
    <p:sldId id="332" r:id="rId14"/>
    <p:sldId id="357" r:id="rId15"/>
    <p:sldId id="356" r:id="rId16"/>
    <p:sldId id="359" r:id="rId17"/>
    <p:sldId id="358" r:id="rId18"/>
    <p:sldId id="328" r:id="rId1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845" userDrawn="1">
          <p15:clr>
            <a:srgbClr val="A4A3A4"/>
          </p15:clr>
        </p15:guide>
        <p15:guide id="4" pos="710" userDrawn="1">
          <p15:clr>
            <a:srgbClr val="A4A3A4"/>
          </p15:clr>
        </p15:guide>
        <p15:guide id="5" pos="4793" userDrawn="1">
          <p15:clr>
            <a:srgbClr val="A4A3A4"/>
          </p15:clr>
        </p15:guide>
        <p15:guide id="6" orient="horz" pos="3566" userDrawn="1">
          <p15:clr>
            <a:srgbClr val="A4A3A4"/>
          </p15:clr>
        </p15:guide>
        <p15:guide id="7" pos="529" userDrawn="1">
          <p15:clr>
            <a:srgbClr val="A4A3A4"/>
          </p15:clr>
        </p15:guide>
        <p15:guide id="8" pos="2638" userDrawn="1">
          <p15:clr>
            <a:srgbClr val="A4A3A4"/>
          </p15:clr>
        </p15:guide>
        <p15:guide id="9" orient="horz" pos="2228" userDrawn="1">
          <p15:clr>
            <a:srgbClr val="A4A3A4"/>
          </p15:clr>
        </p15:guide>
        <p15:guide id="10" pos="288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ström Claes" initials="EC" lastIdx="8" clrIdx="0">
    <p:extLst>
      <p:ext uri="{19B8F6BF-5375-455C-9EA6-DF929625EA0E}">
        <p15:presenceInfo xmlns:p15="http://schemas.microsoft.com/office/powerpoint/2012/main" userId="Ekström Cla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58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5" autoAdjust="0"/>
    <p:restoredTop sz="73727" autoAdjust="0"/>
  </p:normalViewPr>
  <p:slideViewPr>
    <p:cSldViewPr snapToGrid="0" snapToObjects="1" showGuides="1">
      <p:cViewPr varScale="1">
        <p:scale>
          <a:sx n="50" d="100"/>
          <a:sy n="50" d="100"/>
        </p:scale>
        <p:origin x="1332" y="48"/>
      </p:cViewPr>
      <p:guideLst>
        <p:guide orient="horz" pos="2183"/>
        <p:guide pos="3840"/>
        <p:guide orient="horz" pos="845"/>
        <p:guide pos="710"/>
        <p:guide pos="4793"/>
        <p:guide orient="horz" pos="3566"/>
        <p:guide pos="529"/>
        <p:guide pos="2638"/>
        <p:guide orient="horz" pos="2228"/>
        <p:guide pos="2887"/>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0T10:46:36.475" idx="2">
    <p:pos x="10" y="10"/>
    <p:text>Få in den kulturstad Linköping är med dess kulturhistoria. Som exempel har vi G:a Linköping. Ha bilder på detta.</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14B7355-DB93-48F1-810B-C74F4C930032}" type="datetimeFigureOut">
              <a:rPr lang="sv-SE" smtClean="0"/>
              <a:t>2020-04-06</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B450D35-8A7A-4091-9AF7-45B1586D10B8}" type="slidenum">
              <a:rPr lang="sv-SE" smtClean="0"/>
              <a:t>‹#›</a:t>
            </a:fld>
            <a:endParaRPr lang="sv-SE"/>
          </a:p>
        </p:txBody>
      </p:sp>
    </p:spTree>
    <p:extLst>
      <p:ext uri="{BB962C8B-B14F-4D97-AF65-F5344CB8AC3E}">
        <p14:creationId xmlns:p14="http://schemas.microsoft.com/office/powerpoint/2010/main" val="989393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3457B7-F148-BC4E-B972-24961E112B6B}" type="datetimeFigureOut">
              <a:rPr lang="sv-SE" smtClean="0"/>
              <a:t>2020-04-06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08EACF-9DE5-1B4F-956E-AB605CC496A6}" type="slidenum">
              <a:rPr lang="sv-SE" smtClean="0"/>
              <a:t>‹#›</a:t>
            </a:fld>
            <a:endParaRPr lang="sv-SE"/>
          </a:p>
        </p:txBody>
      </p:sp>
    </p:spTree>
    <p:extLst>
      <p:ext uri="{BB962C8B-B14F-4D97-AF65-F5344CB8AC3E}">
        <p14:creationId xmlns:p14="http://schemas.microsoft.com/office/powerpoint/2010/main" val="414970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EA08EACF-9DE5-1B4F-956E-AB605CC496A6}" type="slidenum">
              <a:rPr lang="sv-SE" smtClean="0"/>
              <a:t>1</a:t>
            </a:fld>
            <a:endParaRPr lang="sv-SE"/>
          </a:p>
        </p:txBody>
      </p:sp>
    </p:spTree>
    <p:extLst>
      <p:ext uri="{BB962C8B-B14F-4D97-AF65-F5344CB8AC3E}">
        <p14:creationId xmlns:p14="http://schemas.microsoft.com/office/powerpoint/2010/main" val="1753913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dirty="0">
                <a:solidFill>
                  <a:schemeClr val="tx2"/>
                </a:solidFill>
              </a:rPr>
              <a:t>Ett perfekt logistik</a:t>
            </a:r>
            <a:r>
              <a:rPr lang="sv-SE" baseline="0" dirty="0">
                <a:solidFill>
                  <a:schemeClr val="tx2"/>
                </a:solidFill>
              </a:rPr>
              <a:t> </a:t>
            </a:r>
            <a:r>
              <a:rPr lang="sv-SE" dirty="0">
                <a:solidFill>
                  <a:schemeClr val="tx2"/>
                </a:solidFill>
              </a:rPr>
              <a:t>läge tillsammans</a:t>
            </a:r>
            <a:r>
              <a:rPr lang="sv-SE" baseline="0" dirty="0">
                <a:solidFill>
                  <a:schemeClr val="tx2"/>
                </a:solidFill>
              </a:rPr>
              <a:t> med Norrköping</a:t>
            </a:r>
          </a:p>
          <a:p>
            <a:pPr marL="228600" indent="-228600">
              <a:buFont typeface="Arial" panose="020B0604020202020204" pitchFamily="34" charset="0"/>
              <a:buChar char="•"/>
            </a:pPr>
            <a:r>
              <a:rPr lang="sv-SE" baseline="0" dirty="0">
                <a:solidFill>
                  <a:schemeClr val="tx2"/>
                </a:solidFill>
              </a:rPr>
              <a:t>Med utmärkta kommunikationer: </a:t>
            </a:r>
            <a:r>
              <a:rPr lang="sv-SE" dirty="0">
                <a:solidFill>
                  <a:schemeClr val="tx2"/>
                </a:solidFill>
              </a:rPr>
              <a:t>Det är lätt att ta sig till Linköping</a:t>
            </a:r>
            <a:r>
              <a:rPr lang="sv-SE" baseline="0" dirty="0">
                <a:solidFill>
                  <a:schemeClr val="tx2"/>
                </a:solidFill>
              </a:rPr>
              <a:t> och åka härifrån</a:t>
            </a:r>
          </a:p>
          <a:p>
            <a:pPr marL="628650" lvl="1" indent="-171450">
              <a:buFont typeface="Arial" panose="020B0604020202020204" pitchFamily="34" charset="0"/>
              <a:buChar char="•"/>
            </a:pPr>
            <a:r>
              <a:rPr lang="sv-SE" baseline="0" dirty="0"/>
              <a:t>Här finns E4, Linköpings City Airport, snabbtåg och framtidens höghastighetståg Ostlänken</a:t>
            </a:r>
          </a:p>
          <a:p>
            <a:pPr marL="628650" lvl="1" indent="-171450">
              <a:buFont typeface="Arial" panose="020B0604020202020204" pitchFamily="34" charset="0"/>
              <a:buChar char="•"/>
            </a:pPr>
            <a:r>
              <a:rPr lang="sv-SE" baseline="0" dirty="0">
                <a:solidFill>
                  <a:schemeClr val="tx2"/>
                </a:solidFill>
              </a:rPr>
              <a:t>Med snabbtåg kommer man till Stockholm på 1,40 tim och med flyget till Amsterdam på samma tid och sedan vidare ut i världen.</a:t>
            </a:r>
          </a:p>
          <a:p>
            <a:pPr marL="628650" lvl="1" indent="-171450">
              <a:buFont typeface="Arial" panose="020B0604020202020204" pitchFamily="34" charset="0"/>
              <a:buChar char="•"/>
            </a:pPr>
            <a:r>
              <a:rPr lang="sv-SE" baseline="0" dirty="0">
                <a:solidFill>
                  <a:schemeClr val="tx2"/>
                </a:solidFill>
              </a:rPr>
              <a:t>Med Ostlänken blir restiden Linköping - Stockholm 1 tim. </a:t>
            </a:r>
          </a:p>
          <a:p>
            <a:pPr marL="228600" lvl="0" indent="-228600">
              <a:buFont typeface="Arial" panose="020B0604020202020204" pitchFamily="34" charset="0"/>
              <a:buChar char="•"/>
            </a:pPr>
            <a:r>
              <a:rPr lang="sv-SE" baseline="0" dirty="0"/>
              <a:t>Hälften av Sveriges befolkning och ¼ av landets industriella produkten återfinns inom en radie av 25 mil. </a:t>
            </a:r>
          </a:p>
          <a:p>
            <a:endParaRPr lang="sv-SE" baseline="0" dirty="0"/>
          </a:p>
          <a:p>
            <a:pPr marL="0" indent="0">
              <a:buFont typeface="Arial" panose="020B0604020202020204" pitchFamily="34" charset="0"/>
              <a:buNone/>
            </a:pPr>
            <a:endParaRPr lang="sv-SE" dirty="0">
              <a:solidFill>
                <a:schemeClr val="tx2"/>
              </a:solidFill>
            </a:endParaRPr>
          </a:p>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10</a:t>
            </a:fld>
            <a:endParaRPr lang="sv-SE"/>
          </a:p>
        </p:txBody>
      </p:sp>
    </p:spTree>
    <p:extLst>
      <p:ext uri="{BB962C8B-B14F-4D97-AF65-F5344CB8AC3E}">
        <p14:creationId xmlns:p14="http://schemas.microsoft.com/office/powerpoint/2010/main" val="277403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sz="1200" dirty="0" smtClean="0"/>
              <a:t>Linköping har ett härligt läge. Det är nära till Östergötlands skärgårdar och vackra sjöar med många badplatser och båtliv. Till S:t Annas skärgård tar du dig på en timme med bil och ännu snabbare kommer du till Varamobaden som är Nordens längsta insjöbad med en 5 km lång sandstrand.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smtClean="0"/>
              <a:t>Ett av Sveriges mest populära besöksmål </a:t>
            </a:r>
            <a:r>
              <a:rPr lang="sv-SE" sz="1200" dirty="0" smtClean="0"/>
              <a:t>Sveriges blå band, Göta Kanal, startar vid Bergs slussar tio minuter från centrum. Den är förbunden med Kinda kanal som rinner från sjön Åsunden i södra Östergötland genom Linköping till Roxen. Göta Kanal är en av Sveriges största turistdestinationer. </a:t>
            </a:r>
            <a:endParaRPr lang="sv-SE" sz="1200" baseline="0" dirty="0" smtClean="0"/>
          </a:p>
          <a:p>
            <a:pPr marL="228600" indent="-228600">
              <a:buFont typeface="Arial" panose="020B0604020202020204" pitchFamily="34" charset="0"/>
              <a:buChar char="•"/>
            </a:pPr>
            <a:r>
              <a:rPr lang="sv-SE" sz="1200" dirty="0" smtClean="0"/>
              <a:t>Från Linköping och söderut finner du det unika Eklandskapet. Det är det viktigaste området i Europa för den biologiska mångfald som hör till eken. Ekarna och andra ädellövträd trivs i Östergötland tack vare de många bördiga dalgångarna. Hela Eklandskapet är en unik skönhetsupplevelse.</a:t>
            </a:r>
          </a:p>
          <a:p>
            <a:pPr marL="228600" indent="-228600">
              <a:buFont typeface="Arial" panose="020B0604020202020204" pitchFamily="34" charset="0"/>
              <a:buChar char="•"/>
            </a:pPr>
            <a:endParaRPr lang="sv-SE" sz="1200" dirty="0" smtClean="0"/>
          </a:p>
          <a:p>
            <a:pPr marL="171450" indent="-171450">
              <a:buFont typeface="Arial" panose="020B0604020202020204" pitchFamily="34" charset="0"/>
              <a:buChar char="•"/>
            </a:pPr>
            <a:r>
              <a:rPr lang="sv-SE" sz="1200" dirty="0" smtClean="0"/>
              <a:t>Här är lätt att trivas och leva</a:t>
            </a:r>
          </a:p>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11</a:t>
            </a:fld>
            <a:endParaRPr lang="sv-SE"/>
          </a:p>
        </p:txBody>
      </p:sp>
    </p:spTree>
    <p:extLst>
      <p:ext uri="{BB962C8B-B14F-4D97-AF65-F5344CB8AC3E}">
        <p14:creationId xmlns:p14="http://schemas.microsoft.com/office/powerpoint/2010/main" val="37673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Starkt bidragande till vår framgång i Linköping. </a:t>
            </a:r>
            <a:r>
              <a:rPr lang="sv-SE" baseline="0" dirty="0"/>
              <a:t>Universitet, näringsliv och politiken samarbetar för stadens bästa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nya</a:t>
            </a:r>
            <a:r>
              <a:rPr lang="sv-SE" baseline="0" dirty="0"/>
              <a:t> innovativa stadsdelarna Vallastaden och Ebbe Park är bevis för detta.</a:t>
            </a:r>
            <a:endParaRPr lang="sv-SE" dirty="0"/>
          </a:p>
          <a:p>
            <a:r>
              <a:rPr lang="sv-SE" baseline="0" dirty="0"/>
              <a:t>Företag hjälper företag och här finns även ett stort utbud av </a:t>
            </a:r>
            <a:r>
              <a:rPr lang="sv-SE" dirty="0"/>
              <a:t>rådgivning</a:t>
            </a:r>
            <a:r>
              <a:rPr lang="sv-SE" baseline="0" dirty="0"/>
              <a:t> genom </a:t>
            </a:r>
            <a:r>
              <a:rPr lang="sv-SE" baseline="0" dirty="0" err="1"/>
              <a:t>L</a:t>
            </a:r>
            <a:r>
              <a:rPr lang="sv-SE" dirty="0" err="1"/>
              <a:t>ead</a:t>
            </a:r>
            <a:r>
              <a:rPr lang="sv-SE" dirty="0"/>
              <a:t>, Nyföretagarcentrum, Almi</a:t>
            </a:r>
            <a:r>
              <a:rPr lang="sv-SE" baseline="0" dirty="0"/>
              <a:t> med flera. </a:t>
            </a:r>
            <a:endParaRPr lang="sv-SE" dirty="0"/>
          </a:p>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solidFill>
                  <a:prstClr val="black"/>
                </a:solidFill>
              </a:rPr>
              <a:pPr/>
              <a:t>12</a:t>
            </a:fld>
            <a:endParaRPr lang="sv-SE">
              <a:solidFill>
                <a:prstClr val="black"/>
              </a:solidFill>
            </a:endParaRPr>
          </a:p>
        </p:txBody>
      </p:sp>
    </p:spTree>
    <p:extLst>
      <p:ext uri="{BB962C8B-B14F-4D97-AF65-F5344CB8AC3E}">
        <p14:creationId xmlns:p14="http://schemas.microsoft.com/office/powerpoint/2010/main" val="330424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rPr>
              <a:t>Med de tre styrkeområden som grund skriver </a:t>
            </a:r>
            <a:r>
              <a:rPr kumimoji="0" lang="sv-SE" sz="1200" b="0" i="0" u="none" strike="noStrike" kern="1200" cap="none" spc="0" normalizeH="0" baseline="0" noProof="0" dirty="0" smtClean="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rPr>
              <a:t>vi vår </a:t>
            </a:r>
            <a:r>
              <a:rPr kumimoji="0" lang="sv-SE" sz="1200" b="0" i="0" u="none" strike="noStrike" kern="1200" cap="none" spc="0" normalizeH="0" baseline="0" noProof="0" dirty="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rPr>
              <a:t>position så här (dvs hur vi särskiljer från andra  platser):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panose="020B0604020202020204" pitchFamily="34" charset="0"/>
                <a:ea typeface="Helvetica Neue" panose="02000503000000020004" pitchFamily="2" charset="0"/>
                <a:cs typeface="Arial" panose="020B0604020202020204" pitchFamily="34" charset="0"/>
              </a:rPr>
              <a:t>Linköping – platsen där du möter framtiden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1. Här finns spjutspetsteknik, framgångsrika företag och ett universitet i världsklass. Här </a:t>
            </a:r>
            <a:r>
              <a:rPr kumimoji="0" lang="sv-SE" sz="1200" b="0" i="0" u="none" strike="noStrike" kern="1200" cap="none" spc="0" normalizeH="0" baseline="0" noProof="0" dirty="0" smtClean="0">
                <a:ln>
                  <a:noFill/>
                </a:ln>
                <a:solidFill>
                  <a:prstClr val="black"/>
                </a:solidFill>
                <a:effectLst/>
                <a:uLnTx/>
                <a:uFillTx/>
                <a:latin typeface="+mn-lt"/>
                <a:ea typeface="+mn-ea"/>
                <a:cs typeface="+mn-cs"/>
              </a:rPr>
              <a:t>kommer </a:t>
            </a:r>
            <a:r>
              <a:rPr kumimoji="0" lang="sv-SE" sz="1200" b="0" i="0" u="none" strike="noStrike" kern="1200" cap="none" spc="0" normalizeH="0" baseline="0" noProof="0" dirty="0">
                <a:ln>
                  <a:noFill/>
                </a:ln>
                <a:solidFill>
                  <a:prstClr val="black"/>
                </a:solidFill>
                <a:effectLst/>
                <a:uLnTx/>
                <a:uFillTx/>
                <a:latin typeface="+mn-lt"/>
                <a:ea typeface="+mn-ea"/>
                <a:cs typeface="+mn-cs"/>
              </a:rPr>
              <a:t>de nya banbrytande innovationerna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2. En attraktiv plats där du har alla möjligheter att forma och förverkliga din framtid efter de idéer du har. </a:t>
            </a:r>
          </a:p>
          <a:p>
            <a:endParaRPr lang="sv-SE" baseline="0" dirty="0"/>
          </a:p>
          <a:p>
            <a:endParaRPr lang="sv-SE" baseline="0" dirty="0"/>
          </a:p>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solidFill>
                  <a:prstClr val="black"/>
                </a:solidFill>
              </a:rPr>
              <a:pPr/>
              <a:t>13</a:t>
            </a:fld>
            <a:endParaRPr lang="sv-SE">
              <a:solidFill>
                <a:prstClr val="black"/>
              </a:solidFill>
            </a:endParaRPr>
          </a:p>
        </p:txBody>
      </p:sp>
    </p:spTree>
    <p:extLst>
      <p:ext uri="{BB962C8B-B14F-4D97-AF65-F5344CB8AC3E}">
        <p14:creationId xmlns:p14="http://schemas.microsoft.com/office/powerpoint/2010/main" val="2414127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Varumärkeslöftet – vad lovar</a:t>
            </a:r>
            <a:r>
              <a:rPr lang="sv-SE" baseline="0" dirty="0"/>
              <a:t> vi att leverera till marknaden?</a:t>
            </a:r>
            <a:endParaRPr lang="sv-SE" dirty="0"/>
          </a:p>
          <a:p>
            <a:endParaRPr lang="sv-SE" dirty="0"/>
          </a:p>
          <a:p>
            <a:r>
              <a:rPr lang="sv-SE" dirty="0"/>
              <a:t>Positionen</a:t>
            </a:r>
            <a:r>
              <a:rPr lang="sv-SE" baseline="0" dirty="0"/>
              <a:t> visar hur vi ska vi ska särskilja oss och uppfattas. Positionen ger varumärkeslöftet en betydelse och vad vi lovar att vi ska leverera till våra målgrupper. </a:t>
            </a:r>
          </a:p>
          <a:p>
            <a:endParaRPr lang="sv-SE" baseline="0" dirty="0"/>
          </a:p>
          <a:p>
            <a:r>
              <a:rPr lang="sv-SE" baseline="0" dirty="0"/>
              <a:t>”Linköping - </a:t>
            </a:r>
            <a:r>
              <a:rPr lang="sv-SE" dirty="0"/>
              <a:t>där idéer blir verklighet” </a:t>
            </a:r>
            <a:r>
              <a:rPr lang="sv-SE" baseline="0" dirty="0"/>
              <a:t>att:</a:t>
            </a:r>
          </a:p>
          <a:p>
            <a:r>
              <a:rPr lang="sv-SE" b="1" baseline="0" dirty="0"/>
              <a:t>idéer från våra kompetensområden blir nya innovationer, nya företag.</a:t>
            </a:r>
          </a:p>
          <a:p>
            <a:r>
              <a:rPr lang="sv-SE" b="1" baseline="0" dirty="0"/>
              <a:t>idéer hur man själv vill forma sitt liv kan bli verklighet just i Linköping.</a:t>
            </a:r>
            <a:endParaRPr lang="sv-SE" b="1" dirty="0"/>
          </a:p>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solidFill>
                  <a:prstClr val="black"/>
                </a:solidFill>
              </a:rPr>
              <a:pPr/>
              <a:t>14</a:t>
            </a:fld>
            <a:endParaRPr lang="sv-SE">
              <a:solidFill>
                <a:prstClr val="black"/>
              </a:solidFill>
            </a:endParaRPr>
          </a:p>
        </p:txBody>
      </p:sp>
    </p:spTree>
    <p:extLst>
      <p:ext uri="{BB962C8B-B14F-4D97-AF65-F5344CB8AC3E}">
        <p14:creationId xmlns:p14="http://schemas.microsoft.com/office/powerpoint/2010/main" val="3081082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15</a:t>
            </a:fld>
            <a:endParaRPr lang="sv-SE"/>
          </a:p>
        </p:txBody>
      </p:sp>
    </p:spTree>
    <p:extLst>
      <p:ext uri="{BB962C8B-B14F-4D97-AF65-F5344CB8AC3E}">
        <p14:creationId xmlns:p14="http://schemas.microsoft.com/office/powerpoint/2010/main" val="284586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914400" lvl="2" indent="0">
              <a:buFont typeface="+mj-lt"/>
              <a:buNone/>
            </a:pPr>
            <a:r>
              <a:rPr lang="sv-SE" sz="1200" kern="1200" baseline="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228600" indent="-228600">
              <a:buFont typeface="+mj-lt"/>
              <a:buAutoNum type="arabicPeriod"/>
            </a:pPr>
            <a:r>
              <a:rPr lang="sv-SE" sz="1200" kern="1200" dirty="0">
                <a:solidFill>
                  <a:schemeClr val="tx1"/>
                </a:solidFill>
                <a:effectLst/>
                <a:latin typeface="+mn-lt"/>
                <a:ea typeface="+mn-ea"/>
                <a:cs typeface="+mn-cs"/>
              </a:rPr>
              <a:t>Varför har Linköpings</a:t>
            </a:r>
            <a:r>
              <a:rPr lang="sv-SE" sz="1200" kern="1200" baseline="0" dirty="0">
                <a:solidFill>
                  <a:schemeClr val="tx1"/>
                </a:solidFill>
                <a:effectLst/>
                <a:latin typeface="+mn-lt"/>
                <a:ea typeface="+mn-ea"/>
                <a:cs typeface="+mn-cs"/>
              </a:rPr>
              <a:t> kommun arbetat fram en varumärkesplattform?  </a:t>
            </a:r>
          </a:p>
          <a:p>
            <a:pPr marL="457200" lvl="1" indent="0">
              <a:buFont typeface="+mj-lt"/>
              <a:buNone/>
            </a:pPr>
            <a:r>
              <a:rPr lang="sv-SE" sz="1200" kern="1200" baseline="0" dirty="0">
                <a:solidFill>
                  <a:schemeClr val="tx1"/>
                </a:solidFill>
                <a:effectLst/>
                <a:latin typeface="+mn-lt"/>
                <a:ea typeface="+mn-ea"/>
                <a:cs typeface="+mn-cs"/>
              </a:rPr>
              <a:t>Tyvärr är det så att många platser liknar varandra. Vi vill ju att fler ska flytta hit, jobba, studera, starta företag och vi behöver arbetskraften. </a:t>
            </a:r>
          </a:p>
          <a:p>
            <a:pPr marL="457200" lvl="1" indent="0">
              <a:buFont typeface="+mj-lt"/>
              <a:buNone/>
            </a:pPr>
            <a:r>
              <a:rPr lang="sv-SE" sz="1200" kern="1200" baseline="0" dirty="0">
                <a:solidFill>
                  <a:schemeClr val="tx1"/>
                </a:solidFill>
                <a:effectLst/>
                <a:latin typeface="+mn-lt"/>
                <a:ea typeface="+mn-ea"/>
                <a:cs typeface="+mn-cs"/>
              </a:rPr>
              <a:t>Både offentliga och privata aktörer har behov av att anställa fler. </a:t>
            </a:r>
          </a:p>
          <a:p>
            <a:pPr marL="457200" lvl="1" indent="0">
              <a:buFont typeface="+mj-lt"/>
              <a:buNone/>
            </a:pPr>
            <a:r>
              <a:rPr lang="sv-SE" sz="1200" kern="1200" baseline="0" dirty="0">
                <a:solidFill>
                  <a:schemeClr val="tx1"/>
                </a:solidFill>
                <a:effectLst/>
                <a:latin typeface="+mn-lt"/>
                <a:ea typeface="+mn-ea"/>
                <a:cs typeface="+mn-cs"/>
              </a:rPr>
              <a:t>Då är det bra att fundera på vad det är som särskiljer oss från andra konkurrerande städer eller platser. Det ska vara de absolut viktigaste styrkorna och fördelarna som vi vill att omvärlden ska förknippa med Linköping. </a:t>
            </a:r>
          </a:p>
          <a:p>
            <a:pPr marL="457200" lvl="1" indent="0">
              <a:buFont typeface="+mj-lt"/>
              <a:buNone/>
            </a:pPr>
            <a:r>
              <a:rPr lang="sv-SE" sz="1200" kern="1200" baseline="0" dirty="0">
                <a:solidFill>
                  <a:schemeClr val="tx1"/>
                </a:solidFill>
                <a:effectLst/>
                <a:latin typeface="+mn-lt"/>
                <a:ea typeface="+mn-ea"/>
                <a:cs typeface="+mn-cs"/>
              </a:rPr>
              <a:t>När man har kommit fram till det ska man skriva ner dem i en plattform som vi kallar det. Då blir det ett verktyg i vardagen och varumärkesplattformen blir en </a:t>
            </a:r>
            <a:r>
              <a:rPr lang="sv-SE" dirty="0"/>
              <a:t>ledstjärna</a:t>
            </a:r>
            <a:r>
              <a:rPr lang="sv-SE" baseline="0" dirty="0"/>
              <a:t> för kommunikationen. </a:t>
            </a:r>
          </a:p>
          <a:p>
            <a:pPr marL="0" indent="0">
              <a:buFont typeface="Arial" panose="020B0604020202020204" pitchFamily="34" charset="0"/>
              <a:buNone/>
            </a:pPr>
            <a:endParaRPr lang="sv-SE" sz="1200" kern="1200" baseline="0" dirty="0">
              <a:solidFill>
                <a:schemeClr val="tx1"/>
              </a:solidFill>
              <a:effectLst/>
              <a:latin typeface="+mn-lt"/>
              <a:ea typeface="+mn-ea"/>
              <a:cs typeface="+mn-cs"/>
            </a:endParaRPr>
          </a:p>
          <a:p>
            <a:pPr marL="0" indent="0">
              <a:buFont typeface="Arial" panose="020B0604020202020204" pitchFamily="34" charset="0"/>
              <a:buNone/>
            </a:pPr>
            <a:r>
              <a:rPr lang="sv-SE" sz="1200" kern="1200" baseline="0" dirty="0">
                <a:solidFill>
                  <a:schemeClr val="tx1"/>
                </a:solidFill>
                <a:effectLst/>
                <a:latin typeface="+mn-lt"/>
                <a:ea typeface="+mn-ea"/>
                <a:cs typeface="+mn-cs"/>
              </a:rPr>
              <a:t>2. Med en gemensam grund att utgå från kan vi kommunicera enhetligt och tydligt, vilket är grunden för effektiv kommunikation. Vi använder våra resurser på ett effektivare sätt.</a:t>
            </a:r>
          </a:p>
          <a:p>
            <a:pPr marL="0" indent="0">
              <a:buFont typeface="Arial" panose="020B0604020202020204" pitchFamily="34" charset="0"/>
              <a:buNone/>
            </a:pPr>
            <a:endParaRPr lang="sv-SE" sz="1200" kern="1200" baseline="0" dirty="0">
              <a:solidFill>
                <a:schemeClr val="tx1"/>
              </a:solidFill>
              <a:effectLst/>
              <a:latin typeface="+mn-lt"/>
              <a:ea typeface="+mn-ea"/>
              <a:cs typeface="+mn-cs"/>
            </a:endParaRPr>
          </a:p>
          <a:p>
            <a:pPr marL="0" indent="0">
              <a:buFont typeface="Arial" panose="020B0604020202020204" pitchFamily="34" charset="0"/>
              <a:buNone/>
            </a:pPr>
            <a:r>
              <a:rPr lang="sv-SE" sz="1200" kern="1200" baseline="0" dirty="0">
                <a:solidFill>
                  <a:schemeClr val="tx1"/>
                </a:solidFill>
                <a:effectLst/>
                <a:latin typeface="+mn-lt"/>
                <a:ea typeface="+mn-ea"/>
                <a:cs typeface="+mn-cs"/>
              </a:rPr>
              <a:t>3. Det leder till att vi skapar en attraktivare plats för alla oss som redan bor och är verksamma här, fler blir ambassadörer för sin stad, men också att: </a:t>
            </a:r>
            <a:endParaRPr lang="sv-SE" sz="1200" kern="1200" dirty="0">
              <a:solidFill>
                <a:schemeClr val="tx1"/>
              </a:solidFill>
              <a:effectLst/>
              <a:latin typeface="+mn-lt"/>
              <a:ea typeface="+mn-ea"/>
              <a:cs typeface="+mn-cs"/>
            </a:endParaRP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dirty="0"/>
              <a:t>Fler</a:t>
            </a:r>
            <a:r>
              <a:rPr lang="sv-SE" baseline="0" dirty="0"/>
              <a:t> vill besöka oss</a:t>
            </a:r>
          </a:p>
          <a:p>
            <a:pPr marL="171450" indent="-171450">
              <a:buFont typeface="Arial" panose="020B0604020202020204" pitchFamily="34" charset="0"/>
              <a:buChar char="•"/>
            </a:pPr>
            <a:r>
              <a:rPr lang="sv-SE" baseline="0" dirty="0"/>
              <a:t>Fler vill starta företag här</a:t>
            </a:r>
          </a:p>
          <a:p>
            <a:pPr marL="171450" indent="-171450">
              <a:buFont typeface="Arial" panose="020B0604020202020204" pitchFamily="34" charset="0"/>
              <a:buChar char="•"/>
            </a:pPr>
            <a:r>
              <a:rPr lang="sv-SE" baseline="0" dirty="0"/>
              <a:t>Fler vill jobba här</a:t>
            </a:r>
          </a:p>
          <a:p>
            <a:pPr marL="171450" indent="-171450">
              <a:buFont typeface="Arial" panose="020B0604020202020204" pitchFamily="34" charset="0"/>
              <a:buChar char="•"/>
            </a:pPr>
            <a:r>
              <a:rPr lang="sv-SE" baseline="0" dirty="0"/>
              <a:t>Fler vill flytta hit för gott</a:t>
            </a:r>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solidFill>
                  <a:prstClr val="black"/>
                </a:solidFill>
              </a:rPr>
              <a:pPr/>
              <a:t>2</a:t>
            </a:fld>
            <a:endParaRPr lang="sv-SE">
              <a:solidFill>
                <a:prstClr val="black"/>
              </a:solidFill>
            </a:endParaRPr>
          </a:p>
        </p:txBody>
      </p:sp>
    </p:spTree>
    <p:extLst>
      <p:ext uri="{BB962C8B-B14F-4D97-AF65-F5344CB8AC3E}">
        <p14:creationId xmlns:p14="http://schemas.microsoft.com/office/powerpoint/2010/main" val="285473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Tillsammans skapar vi en attraktivare</a:t>
            </a:r>
            <a:r>
              <a:rPr lang="sv-SE" sz="1200" b="0" i="0" kern="1200" baseline="0" dirty="0">
                <a:solidFill>
                  <a:schemeClr val="tx1"/>
                </a:solidFill>
                <a:effectLst/>
                <a:latin typeface="+mn-lt"/>
                <a:ea typeface="+mn-ea"/>
                <a:cs typeface="+mn-cs"/>
              </a:rPr>
              <a:t> plats som växer och utvecklas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Arial" panose="020B0604020202020204" pitchFamily="34" charset="0"/>
                <a:ea typeface="Helvetica Neue" panose="02000503000000020004" pitchFamily="2" charset="0"/>
                <a:cs typeface="Arial" panose="020B0604020202020204" pitchFamily="34" charset="0"/>
              </a:rPr>
              <a:t>Gör vi det riktigt bra, kan vi få ännu fler att besöka oss, vilja starta företag, jobba här och flytta hit för gott. Tillsammans skapar vi en attraktivare plats som växer och utvecklas.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baseline="0" dirty="0">
                <a:solidFill>
                  <a:schemeClr val="tx1"/>
                </a:solidFill>
                <a:effectLst/>
                <a:latin typeface="+mn-lt"/>
                <a:ea typeface="+mn-ea"/>
                <a:cs typeface="+mn-cs"/>
              </a:rPr>
              <a:t>Berätta om positiva upplevelser och var ambassadör för Linköping</a:t>
            </a:r>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latin typeface="Arial" panose="020B0604020202020204" pitchFamily="34" charset="0"/>
              <a:ea typeface="Helvetica Neue" panose="02000503000000020004" pitchFamily="2" charset="0"/>
              <a:cs typeface="Arial" panose="020B0604020202020204" pitchFamily="34" charset="0"/>
            </a:endParaRP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3</a:t>
            </a:fld>
            <a:endParaRPr lang="sv-SE"/>
          </a:p>
        </p:txBody>
      </p:sp>
    </p:spTree>
    <p:extLst>
      <p:ext uri="{BB962C8B-B14F-4D97-AF65-F5344CB8AC3E}">
        <p14:creationId xmlns:p14="http://schemas.microsoft.com/office/powerpoint/2010/main" val="130995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Grunden</a:t>
            </a:r>
            <a:r>
              <a:rPr lang="sv-SE" baseline="0" dirty="0" smtClean="0"/>
              <a:t> för att särskilja Linköping från andra städer är högteknologin. Det är kärnan i platsen: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GSM var grunden för mobil kommunikation och viktiga delar var utvecklat av Ericsson i Linköping. Nu är vi långt framme inom 5G.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Digital bildanalys med utvecklingen av det Digitala obduktionsbordet på CMIV (centrum för medicinsk bildvetenskap och visualisering) på 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Streaming media, grunden för </a:t>
            </a:r>
            <a:r>
              <a:rPr lang="sv-SE" baseline="0" dirty="0" err="1" smtClean="0"/>
              <a:t>Netflix</a:t>
            </a:r>
            <a:r>
              <a:rPr lang="sv-SE" baseline="0" dirty="0" smtClean="0"/>
              <a:t>, HBO </a:t>
            </a:r>
            <a:r>
              <a:rPr lang="sv-SE" baseline="0" dirty="0" err="1" smtClean="0"/>
              <a:t>etc</a:t>
            </a:r>
            <a:endParaRPr lang="sv-SE"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Krypterad mobiltelefon (SECTRA)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Innovationerna kommer att fortsätta..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4</a:t>
            </a:fld>
            <a:endParaRPr lang="sv-SE"/>
          </a:p>
        </p:txBody>
      </p:sp>
    </p:spTree>
    <p:extLst>
      <p:ext uri="{BB962C8B-B14F-4D97-AF65-F5344CB8AC3E}">
        <p14:creationId xmlns:p14="http://schemas.microsoft.com/office/powerpoint/2010/main" val="1964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1.</a:t>
            </a:r>
            <a:r>
              <a:rPr lang="sv-SE" baseline="0" dirty="0"/>
              <a:t> </a:t>
            </a:r>
            <a:r>
              <a:rPr lang="sv-SE" baseline="0" dirty="0" smtClean="0"/>
              <a:t>V</a:t>
            </a:r>
            <a:r>
              <a:rPr lang="sv-SE" dirty="0" smtClean="0"/>
              <a:t>i </a:t>
            </a:r>
            <a:r>
              <a:rPr lang="sv-SE" dirty="0"/>
              <a:t>är ledande i flera högteknologiområden.</a:t>
            </a:r>
            <a:r>
              <a:rPr lang="sv-SE" baseline="0" dirty="0"/>
              <a:t> De kännetecknas av snabb innovationstakt</a:t>
            </a:r>
            <a:endParaRPr lang="sv-SE"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628650" lvl="1" indent="-171450">
              <a:buFont typeface="Arial" panose="020B0604020202020204" pitchFamily="34" charset="0"/>
              <a:buChar char="•"/>
              <a:defRPr/>
            </a:pPr>
            <a:r>
              <a:rPr lang="sv-SE" sz="1200" dirty="0">
                <a:latin typeface="Arial" panose="020B0604020202020204" pitchFamily="34" charset="0"/>
                <a:cs typeface="Arial" panose="020B0604020202020204" pitchFamily="34" charset="0"/>
              </a:rPr>
              <a:t>Flygteknik</a:t>
            </a:r>
          </a:p>
          <a:p>
            <a:pPr marL="628650" lvl="1" indent="-171450">
              <a:buFont typeface="Arial" panose="020B0604020202020204" pitchFamily="34" charset="0"/>
              <a:buChar char="•"/>
              <a:defRPr/>
            </a:pPr>
            <a:r>
              <a:rPr lang="sv-SE" sz="1200" dirty="0">
                <a:latin typeface="Arial" panose="020B0604020202020204" pitchFamily="34" charset="0"/>
                <a:cs typeface="Arial" panose="020B0604020202020204" pitchFamily="34" charset="0"/>
              </a:rPr>
              <a:t>Fordonssäkerhet</a:t>
            </a:r>
          </a:p>
          <a:p>
            <a:pPr marL="628650" lvl="1" indent="-171450">
              <a:buFont typeface="Arial" panose="020B0604020202020204" pitchFamily="34" charset="0"/>
              <a:buChar char="•"/>
              <a:defRPr/>
            </a:pPr>
            <a:r>
              <a:rPr lang="sv-SE" sz="1200" dirty="0">
                <a:latin typeface="Arial" panose="020B0604020202020204" pitchFamily="34" charset="0"/>
                <a:cs typeface="Arial" panose="020B0604020202020204" pitchFamily="34" charset="0"/>
              </a:rPr>
              <a:t>Internet </a:t>
            </a:r>
            <a:r>
              <a:rPr lang="sv-SE" sz="1200" dirty="0" err="1">
                <a:latin typeface="Arial" panose="020B0604020202020204" pitchFamily="34" charset="0"/>
                <a:cs typeface="Arial" panose="020B0604020202020204" pitchFamily="34" charset="0"/>
              </a:rPr>
              <a:t>of</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things</a:t>
            </a:r>
            <a:endParaRPr lang="sv-SE"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defRPr/>
            </a:pPr>
            <a:r>
              <a:rPr lang="sv-SE" sz="1200" dirty="0">
                <a:latin typeface="Arial" panose="020B0604020202020204" pitchFamily="34" charset="0"/>
                <a:cs typeface="Arial" panose="020B0604020202020204" pitchFamily="34" charset="0"/>
              </a:rPr>
              <a:t>IT och mobil kommunikation – vi</a:t>
            </a:r>
            <a:r>
              <a:rPr lang="sv-SE" sz="1200" baseline="0" dirty="0">
                <a:latin typeface="Arial" panose="020B0604020202020204" pitchFamily="34" charset="0"/>
                <a:cs typeface="Arial" panose="020B0604020202020204" pitchFamily="34" charset="0"/>
              </a:rPr>
              <a:t> har en stor kompetens inom programmering.</a:t>
            </a:r>
            <a:endParaRPr lang="sv-SE"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defRPr/>
            </a:pPr>
            <a:r>
              <a:rPr lang="sv-SE" sz="1200" dirty="0">
                <a:latin typeface="Arial" panose="020B0604020202020204" pitchFamily="34" charset="0"/>
                <a:cs typeface="Arial" panose="020B0604020202020204" pitchFamily="34" charset="0"/>
              </a:rPr>
              <a:t>Teknik för miljönytta och hållbarhet </a:t>
            </a:r>
            <a:endParaRPr lang="sv-SE"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2. Runt kärnan av teknik utvecklas och breddas näringslivet</a:t>
            </a:r>
            <a:r>
              <a:rPr lang="sv-SE" baseline="0" dirty="0"/>
              <a:t> (en bredd som motsvarar en storstad)</a:t>
            </a:r>
            <a:r>
              <a:rPr lang="sv-SE"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Jämn fördelning av branscher och i huvudsak växande branscher.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Spännande arbetsmarknad,</a:t>
            </a:r>
            <a:r>
              <a:rPr lang="sv-SE" baseline="0" dirty="0"/>
              <a:t> ger möjligheter till </a:t>
            </a:r>
            <a:r>
              <a:rPr lang="sv-SE" dirty="0"/>
              <a:t>variation i karriären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3. Koldioxidneutralitet</a:t>
            </a:r>
            <a:r>
              <a:rPr lang="sv-SE" baseline="0" dirty="0"/>
              <a:t> 2025. Det mest ambitiösa målet i Sverige där vi i kommunen arbetar hårt för att nå detta. Tekniska Verken har en viktig roll i detta arbete. </a:t>
            </a:r>
            <a:endParaRPr lang="sv-S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dirty="0"/>
              <a:t>4. Linköpings</a:t>
            </a:r>
            <a:r>
              <a:rPr lang="sv-SE" baseline="0" dirty="0"/>
              <a:t> universitet har en utbildning och forskning i världsklass. Man kan inte överskatta universitets roll som drivkraft till nya idéer som grund för nya företag som har utvecklats. Det finns många exempel. Det finns självklart många intressanta forskningsområden, några är: </a:t>
            </a:r>
            <a:endParaRPr lang="sv-SE" sz="1200" b="1" i="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b="0" i="0" kern="1200" dirty="0" err="1">
                <a:solidFill>
                  <a:schemeClr val="tx1"/>
                </a:solidFill>
                <a:effectLst/>
                <a:latin typeface="+mn-lt"/>
                <a:ea typeface="+mn-ea"/>
                <a:cs typeface="+mn-cs"/>
              </a:rPr>
              <a:t>Agtech</a:t>
            </a:r>
            <a:r>
              <a:rPr lang="sv-SE" sz="1200" b="0" i="0" kern="1200" dirty="0">
                <a:solidFill>
                  <a:schemeClr val="tx1"/>
                </a:solidFill>
                <a:effectLst/>
                <a:latin typeface="+mn-lt"/>
                <a:ea typeface="+mn-ea"/>
                <a:cs typeface="+mn-cs"/>
              </a:rPr>
              <a:t> 2030 innovationsmiljö för morgondagens lantbruk, där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sensorer, digitalteknik, AI och sakernas internet</a:t>
            </a:r>
            <a:r>
              <a:rPr lang="sv-SE" sz="1200" b="0" i="0" kern="1200" baseline="0" dirty="0">
                <a:solidFill>
                  <a:schemeClr val="tx1"/>
                </a:solidFill>
                <a:effectLst/>
                <a:latin typeface="+mn-lt"/>
                <a:ea typeface="+mn-ea"/>
                <a:cs typeface="+mn-cs"/>
              </a:rPr>
              <a:t> ska komma till användning. Där har Linköping tillgång på hög kompetens.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b="0" i="0" kern="1200" baseline="0" dirty="0">
                <a:solidFill>
                  <a:schemeClr val="tx1"/>
                </a:solidFill>
                <a:effectLst/>
                <a:latin typeface="+mn-lt"/>
                <a:ea typeface="+mn-ea"/>
                <a:cs typeface="+mn-cs"/>
              </a:rPr>
              <a:t>WASP-största forskningssatsningen i Sverige. Det är en </a:t>
            </a:r>
            <a:r>
              <a:rPr lang="sv-SE" sz="1200" b="0" i="0" kern="1200" dirty="0">
                <a:solidFill>
                  <a:schemeClr val="tx1"/>
                </a:solidFill>
                <a:effectLst/>
                <a:latin typeface="+mn-lt"/>
                <a:ea typeface="+mn-ea"/>
                <a:cs typeface="+mn-cs"/>
              </a:rPr>
              <a:t>satsning på grundforskning, utbildning och rekrytering inom autonoma system och mjukvaruutveckling placerad vid Chalmers, KTH, Umeå, Lunds och Linköpings universitet, med Linköpings universitet som värduniversitet. WASP är den största enskilda</a:t>
            </a:r>
            <a:r>
              <a:rPr lang="sv-SE" sz="1200" b="0" i="0" kern="1200" baseline="0" dirty="0">
                <a:solidFill>
                  <a:schemeClr val="tx1"/>
                </a:solidFill>
                <a:effectLst/>
                <a:latin typeface="+mn-lt"/>
                <a:ea typeface="+mn-ea"/>
                <a:cs typeface="+mn-cs"/>
              </a:rPr>
              <a:t> forskningssatsningen i Sverige i modern tid</a:t>
            </a:r>
            <a:endParaRPr lang="sv-SE"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dirty="0"/>
              <a:t>5.</a:t>
            </a:r>
            <a:r>
              <a:rPr lang="sv-SE" baseline="0" dirty="0"/>
              <a:t> </a:t>
            </a:r>
            <a:r>
              <a:rPr lang="sv-SE" dirty="0"/>
              <a:t>US</a:t>
            </a:r>
            <a:r>
              <a:rPr lang="sv-SE" baseline="0" dirty="0"/>
              <a:t> är ett av de bästa universitetssjukhusen i Sverige (har </a:t>
            </a:r>
            <a:r>
              <a:rPr lang="sv-SE" baseline="0" dirty="0" smtClean="0"/>
              <a:t>utsetts till </a:t>
            </a:r>
            <a:r>
              <a:rPr lang="sv-SE" baseline="0" dirty="0"/>
              <a:t>det bästa 3 ggr de senaste 5 åren). Flera kliniker har resultat i internationell toppklass. Är riksenhet för avancerade brännskador, behandlar patienter i behov av könskorrigerande kirurgi från hela Norden.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baseline="0" dirty="0"/>
              <a:t>Bubblare- Liu Game </a:t>
            </a:r>
            <a:r>
              <a:rPr lang="sv-SE" baseline="0" dirty="0" err="1"/>
              <a:t>conference</a:t>
            </a:r>
            <a:r>
              <a:rPr lang="sv-SE" baseline="0" dirty="0"/>
              <a:t> med fler och fler deltagare från hela Sverige och föreläsare från hela världen</a:t>
            </a:r>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5</a:t>
            </a:fld>
            <a:endParaRPr lang="sv-SE"/>
          </a:p>
        </p:txBody>
      </p:sp>
    </p:spTree>
    <p:extLst>
      <p:ext uri="{BB962C8B-B14F-4D97-AF65-F5344CB8AC3E}">
        <p14:creationId xmlns:p14="http://schemas.microsoft.com/office/powerpoint/2010/main" val="18580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a:t>
            </a:r>
            <a:r>
              <a:rPr lang="sv-SE" baseline="0" dirty="0"/>
              <a:t> plats måste k</a:t>
            </a:r>
            <a:r>
              <a:rPr lang="sv-SE" dirty="0"/>
              <a:t>ännas bra när man kommer dit.</a:t>
            </a:r>
          </a:p>
          <a:p>
            <a:r>
              <a:rPr lang="sv-SE" dirty="0"/>
              <a:t>Det är det som gör att man kan tänka sig att flytta hit. </a:t>
            </a:r>
          </a:p>
          <a:p>
            <a:r>
              <a:rPr lang="sv-SE" dirty="0"/>
              <a:t>Är</a:t>
            </a:r>
            <a:r>
              <a:rPr lang="sv-SE" baseline="0" dirty="0"/>
              <a:t> det kul att vara där, kan jag göra det jag gillar på fritiden det är viktigt? Det är frågor man ställer sig om en plats där man kanske ska bosätta sig.</a:t>
            </a:r>
            <a:r>
              <a:rPr lang="sv-SE" dirty="0"/>
              <a:t> </a:t>
            </a:r>
          </a:p>
          <a:p>
            <a:endParaRPr lang="sv-SE" sz="1200"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6</a:t>
            </a:fld>
            <a:endParaRPr lang="sv-SE"/>
          </a:p>
        </p:txBody>
      </p:sp>
    </p:spTree>
    <p:extLst>
      <p:ext uri="{BB962C8B-B14F-4D97-AF65-F5344CB8AC3E}">
        <p14:creationId xmlns:p14="http://schemas.microsoft.com/office/powerpoint/2010/main" val="276818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mj-lt"/>
              <a:buAutoNum type="arabicPeriod"/>
            </a:pPr>
            <a:r>
              <a:rPr lang="sv-SE" sz="1200" dirty="0"/>
              <a:t>Är trevlig, välkomnande (enligt Sifo 2019) och är vald till Sveriges smartaste stad (Samhällsbarometern</a:t>
            </a:r>
            <a:r>
              <a:rPr lang="sv-SE" sz="1200" baseline="0" dirty="0"/>
              <a:t> 2019 gjord av konsultföretaget PE Teknik &amp; Arkitektur)</a:t>
            </a:r>
            <a:endParaRPr lang="sv-SE" sz="1200" dirty="0"/>
          </a:p>
          <a:p>
            <a:pPr marL="228600" indent="-228600">
              <a:buFont typeface="+mj-lt"/>
              <a:buAutoNum type="arabicPeriod"/>
            </a:pPr>
            <a:r>
              <a:rPr lang="sv-SE" sz="1200" dirty="0"/>
              <a:t>Att många trivs här är vår ständiga tillväxt ett bra bevis på. Linköping är en plats där du kan forma och förverkliga din framtid efter de idéer du har. I</a:t>
            </a:r>
            <a:r>
              <a:rPr lang="sv-SE" sz="1200" baseline="0" dirty="0"/>
              <a:t> Linköping byggs nya stadsdelar som Vallastaden, Ebbe Park, Folkungavallen med flera. </a:t>
            </a:r>
            <a:endParaRPr lang="sv-SE" sz="1200" dirty="0"/>
          </a:p>
          <a:p>
            <a:pPr marL="228600" indent="-228600">
              <a:buFont typeface="+mj-lt"/>
              <a:buAutoNum type="arabicPeriod"/>
            </a:pPr>
            <a:r>
              <a:rPr lang="sv-SE" sz="1200" dirty="0"/>
              <a:t>Stadskärnan är vald till årets stadskärna tre gånger. Priset</a:t>
            </a:r>
            <a:r>
              <a:rPr lang="sv-SE" sz="1200" baseline="0" dirty="0"/>
              <a:t> delas ut av Svenska stadskärnor och går till den stad som visar på störst framsteg, utveckling och förnyelse av centrum. Det bygger på samarbete mellan både privata och offentliga aktörer. </a:t>
            </a:r>
            <a:endParaRPr lang="sv-SE"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dirty="0"/>
              <a:t>Har stort utbud av restauranger,</a:t>
            </a:r>
            <a:r>
              <a:rPr lang="sv-SE" sz="1200" baseline="0" dirty="0"/>
              <a:t> </a:t>
            </a:r>
            <a:r>
              <a:rPr lang="sv-SE" sz="1200" dirty="0"/>
              <a:t>caféer och</a:t>
            </a:r>
            <a:r>
              <a:rPr lang="sv-SE" sz="1200" baseline="0" dirty="0"/>
              <a:t> shopping. </a:t>
            </a:r>
            <a:r>
              <a:rPr lang="sv-SE" sz="1200" dirty="0"/>
              <a:t>R</a:t>
            </a:r>
            <a:r>
              <a:rPr lang="sv-SE" dirty="0">
                <a:solidFill>
                  <a:schemeClr val="tx2"/>
                </a:solidFill>
              </a:rPr>
              <a:t>ikt varierat utbud av fritidsaktiviteter av allt det som gör att man kan leva sitt liv och bygga sin framtid här</a:t>
            </a:r>
            <a:endParaRPr lang="sv-SE" sz="1200" dirty="0"/>
          </a:p>
          <a:p>
            <a:pPr marL="228600" indent="-228600">
              <a:buFont typeface="+mj-lt"/>
              <a:buAutoNum type="arabicPeriod"/>
            </a:pPr>
            <a:r>
              <a:rPr lang="sv-SE" sz="1200" dirty="0"/>
              <a:t>Satsar på gröna resplaner och kollektivtrafik för</a:t>
            </a:r>
            <a:r>
              <a:rPr lang="sv-SE" sz="1200" baseline="0" dirty="0"/>
              <a:t> att utveckla </a:t>
            </a:r>
            <a:r>
              <a:rPr lang="sv-SE" sz="1200" dirty="0"/>
              <a:t>en socialt och ekologiskt hållbar</a:t>
            </a:r>
            <a:r>
              <a:rPr lang="sv-SE" sz="1200" baseline="0" dirty="0"/>
              <a:t> stad. Linköpings kommun har målet att vara </a:t>
            </a:r>
            <a:r>
              <a:rPr lang="sv-SE" sz="1200" baseline="0" dirty="0" err="1"/>
              <a:t>koldioxidneturalt</a:t>
            </a:r>
            <a:r>
              <a:rPr lang="sv-SE" sz="1200" baseline="0" dirty="0"/>
              <a:t> 2025. Grön resplan är en handlingsplan för att öka andelen hållbara pendlingsresor till arbetsplatser, med mål att minska utsläpp av koldioxid. </a:t>
            </a:r>
            <a:endParaRPr lang="sv-SE" sz="1200" dirty="0"/>
          </a:p>
          <a:p>
            <a:pPr marL="228600" indent="-228600">
              <a:buFont typeface="+mj-lt"/>
              <a:buAutoNum type="arabicPeriod"/>
            </a:pPr>
            <a:r>
              <a:rPr lang="sv-SE" sz="1200" dirty="0"/>
              <a:t>Har bra skolor, vård och omsorg. Ett exempel är att Linköping</a:t>
            </a:r>
            <a:r>
              <a:rPr lang="sv-SE" sz="1200" baseline="0" dirty="0"/>
              <a:t> kännetecknas av hög lärartäthet och hög andel utbildade lärare vilket gör kommunen till en högt rankad skolkommun (Lärarförbundet 2019). God vård finns på nära håll genom universitetssjukhuset som har valts till det bästa i Sverige tre gånger. </a:t>
            </a:r>
            <a:endParaRPr lang="sv-SE" sz="1200" dirty="0"/>
          </a:p>
          <a:p>
            <a:pPr marL="228600" indent="-228600">
              <a:buFont typeface="+mj-lt"/>
              <a:buAutoNum type="arabicPeriod"/>
            </a:pPr>
            <a:r>
              <a:rPr lang="sv-SE" sz="1200" dirty="0"/>
              <a:t>Platsen</a:t>
            </a:r>
            <a:r>
              <a:rPr lang="sv-SE" sz="1200" baseline="0" dirty="0"/>
              <a:t> är tillräckligt stor, men inte för stor, för att kunna kombinera en väldigt intressant arbetsmarknad med att få ihop livspusslet för en barnfamilj</a:t>
            </a:r>
            <a:endParaRPr lang="sv-SE" sz="1200" dirty="0"/>
          </a:p>
          <a:p>
            <a:endParaRPr lang="sv-SE" dirty="0"/>
          </a:p>
          <a:p>
            <a:pPr marL="0" lvl="0" indent="0">
              <a:buFont typeface="+mj-lt"/>
              <a:buNone/>
            </a:pPr>
            <a:endParaRPr lang="sv-SE" dirty="0">
              <a:solidFill>
                <a:schemeClr val="tx2"/>
              </a:solidFill>
            </a:endParaRPr>
          </a:p>
          <a:p>
            <a:pPr marL="0" lvl="0" indent="0">
              <a:buFont typeface="+mj-lt"/>
              <a:buNone/>
            </a:pPr>
            <a:endParaRPr lang="sv-SE" dirty="0">
              <a:solidFill>
                <a:schemeClr val="tx2"/>
              </a:solidFill>
            </a:endParaRPr>
          </a:p>
          <a:p>
            <a:pPr marL="0" lvl="0" indent="0">
              <a:buFont typeface="+mj-lt"/>
              <a:buNone/>
            </a:pPr>
            <a:endParaRPr lang="sv-SE" dirty="0">
              <a:solidFill>
                <a:schemeClr val="tx2"/>
              </a:solidFill>
            </a:endParaRPr>
          </a:p>
          <a:p>
            <a:pPr marL="0" lvl="0" indent="0">
              <a:buFont typeface="+mj-lt"/>
              <a:buNone/>
            </a:pPr>
            <a:endParaRPr lang="sv-SE" dirty="0">
              <a:solidFill>
                <a:schemeClr val="tx2"/>
              </a:solidFill>
            </a:endParaRPr>
          </a:p>
          <a:p>
            <a:pPr marL="0" lvl="0" indent="0">
              <a:buFont typeface="+mj-lt"/>
              <a:buNone/>
            </a:pPr>
            <a:endParaRPr lang="sv-SE" dirty="0">
              <a:solidFill>
                <a:schemeClr val="tx2"/>
              </a:solidFill>
            </a:endParaRPr>
          </a:p>
          <a:p>
            <a:pPr marL="0" lvl="0" indent="0">
              <a:buFont typeface="+mj-lt"/>
              <a:buNone/>
            </a:pPr>
            <a:endParaRPr lang="sv-SE" dirty="0">
              <a:solidFill>
                <a:schemeClr val="tx2"/>
              </a:solidFill>
            </a:endParaRPr>
          </a:p>
          <a:p>
            <a:pPr marL="0" lvl="0" indent="0">
              <a:buFont typeface="+mj-lt"/>
              <a:buNone/>
            </a:pPr>
            <a:endParaRPr lang="sv-SE"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dirty="0">
              <a:solidFill>
                <a:schemeClr val="tx2"/>
              </a:solidFill>
            </a:endParaRPr>
          </a:p>
          <a:p>
            <a:pPr marL="0" lvl="0" indent="0">
              <a:buFont typeface="Arial" panose="020B0604020202020204" pitchFamily="34" charset="0"/>
              <a:buNone/>
            </a:pPr>
            <a:endParaRPr lang="sv-SE" dirty="0">
              <a:solidFill>
                <a:schemeClr val="tx2"/>
              </a:solidFill>
            </a:endParaRPr>
          </a:p>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174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t>Vi </a:t>
            </a:r>
            <a:r>
              <a:rPr lang="sv-SE" sz="1200" dirty="0"/>
              <a:t>samarbetar över gränserna för att åstadkomma kreativa </a:t>
            </a:r>
            <a:br>
              <a:rPr lang="sv-SE" sz="1200" dirty="0"/>
            </a:br>
            <a:r>
              <a:rPr lang="sv-SE" sz="1200" dirty="0"/>
              <a:t>events och mötesplatser för alla. Exempelvis det anrika kulturhuset Skylten, där kända artister som Lars Winnerbäck och Louise Hoffsten har börjat sina karriärer, är en del av ett evenemangsstråk från Gamla Linköping,</a:t>
            </a:r>
            <a:r>
              <a:rPr lang="sv-SE" sz="1200" baseline="0" dirty="0"/>
              <a:t> över </a:t>
            </a:r>
            <a:r>
              <a:rPr lang="sv-SE" sz="1200" dirty="0"/>
              <a:t>centrala Linköping med konsert och kongress</a:t>
            </a:r>
            <a:r>
              <a:rPr lang="sv-SE" sz="1200" baseline="0" dirty="0"/>
              <a:t> </a:t>
            </a:r>
            <a:r>
              <a:rPr lang="sv-SE" sz="1200" dirty="0"/>
              <a:t>till Stångebro. Här genomförs</a:t>
            </a:r>
            <a:r>
              <a:rPr lang="sv-SE" sz="1200" baseline="0" dirty="0"/>
              <a:t> många </a:t>
            </a:r>
            <a:r>
              <a:rPr lang="sv-SE" sz="1200" baseline="0" dirty="0" err="1"/>
              <a:t>evemenang</a:t>
            </a:r>
            <a:r>
              <a:rPr lang="sv-SE" sz="1200" baseline="0" dirty="0"/>
              <a:t> som konserter och stadsfest.</a:t>
            </a:r>
            <a:endParaRPr lang="sv-SE" sz="1200" dirty="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sz="1200" dirty="0" smtClean="0"/>
              <a:t>I </a:t>
            </a:r>
            <a:r>
              <a:rPr lang="sv-SE" sz="1200" dirty="0"/>
              <a:t>Sveriges mest jämställda idrottskommun</a:t>
            </a:r>
            <a:r>
              <a:rPr lang="sv-SE" sz="1200" baseline="0" dirty="0"/>
              <a:t> (tidningen Sport &amp; Affärer, 2019) </a:t>
            </a:r>
            <a:r>
              <a:rPr lang="sv-SE" sz="1200" dirty="0"/>
              <a:t>har vi damer och herrar på elitnivå. Det är ingen slump, utan bygger på ett långsiktigt samarbete mellan</a:t>
            </a:r>
            <a:r>
              <a:rPr lang="sv-SE" sz="1200" baseline="0" dirty="0"/>
              <a:t> </a:t>
            </a:r>
            <a:r>
              <a:rPr lang="sv-SE" sz="1200" dirty="0"/>
              <a:t>kommunen och föreningslivet. </a:t>
            </a:r>
            <a:endParaRPr lang="sv-SE" dirty="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smtClean="0"/>
              <a:t>Det </a:t>
            </a:r>
            <a:r>
              <a:rPr lang="sv-SE" dirty="0"/>
              <a:t>finns ett stort</a:t>
            </a:r>
            <a:r>
              <a:rPr lang="sv-SE" baseline="0" dirty="0"/>
              <a:t> utbud av fritidsaktiviteter i Linköping. Allt från idrott till ett stort kulturutbud. </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smtClean="0"/>
              <a:t>Ett </a:t>
            </a:r>
            <a:r>
              <a:rPr lang="sv-SE" baseline="0" dirty="0"/>
              <a:t>annorlunda inslag är Nordens största spel- och </a:t>
            </a:r>
            <a:r>
              <a:rPr lang="sv-SE" baseline="0" dirty="0" err="1"/>
              <a:t>cosplayfestival</a:t>
            </a:r>
            <a:r>
              <a:rPr lang="sv-SE" baseline="0" dirty="0"/>
              <a:t>, </a:t>
            </a:r>
            <a:r>
              <a:rPr lang="sv-SE" baseline="0" dirty="0" err="1"/>
              <a:t>NärCon</a:t>
            </a:r>
            <a:r>
              <a:rPr lang="sv-SE" baseline="0" dirty="0"/>
              <a:t>. Ett unikt event med föreläsningar, scenshower till lekar och spel. En mötesplats för alla med nördiga intressen. Ca 10 000 entusiaster intar staden varje sommar och förändrar stadsbilden helt. Nu finns även </a:t>
            </a:r>
            <a:r>
              <a:rPr lang="sv-SE" baseline="0" dirty="0" err="1"/>
              <a:t>NärCon</a:t>
            </a:r>
            <a:r>
              <a:rPr lang="sv-SE" baseline="0" dirty="0"/>
              <a:t> Vinter. </a:t>
            </a:r>
          </a:p>
          <a:p>
            <a:endParaRPr lang="sv-SE" baseline="0"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8</a:t>
            </a:fld>
            <a:endParaRPr lang="sv-SE"/>
          </a:p>
        </p:txBody>
      </p:sp>
    </p:spTree>
    <p:extLst>
      <p:ext uri="{BB962C8B-B14F-4D97-AF65-F5344CB8AC3E}">
        <p14:creationId xmlns:p14="http://schemas.microsoft.com/office/powerpoint/2010/main" val="376152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A08EACF-9DE5-1B4F-956E-AB605CC496A6}" type="slidenum">
              <a:rPr lang="sv-SE" smtClean="0"/>
              <a:t>9</a:t>
            </a:fld>
            <a:endParaRPr lang="sv-SE"/>
          </a:p>
        </p:txBody>
      </p:sp>
    </p:spTree>
    <p:extLst>
      <p:ext uri="{BB962C8B-B14F-4D97-AF65-F5344CB8AC3E}">
        <p14:creationId xmlns:p14="http://schemas.microsoft.com/office/powerpoint/2010/main" val="409126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72000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38797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9"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428660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20824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35618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97403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14417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43474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35818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CF21C2D3-553F-E84E-93E4-E27A8917F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5547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sv-SE"/>
              <a:t>Klicka på ikonen för att lägga till en bild</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 xmlns:a16="http://schemas.microsoft.com/office/drawing/2014/main" id="{26D364D1-73DF-9B4D-9F5C-B6D4F4D3AE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1805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CF21C2D3-553F-E84E-93E4-E27A8917F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8856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Bildobjekt 5">
            <a:extLst>
              <a:ext uri="{FF2B5EF4-FFF2-40B4-BE49-F238E27FC236}">
                <a16:creationId xmlns="" xmlns:a16="http://schemas.microsoft.com/office/drawing/2014/main" id="{2F804D0C-22F2-244C-BCB9-089DFBEF98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320473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 xmlns:a16="http://schemas.microsoft.com/office/drawing/2014/main" id="{B70574D2-B4F3-2045-AAA9-4F74DCE95A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9712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sv-SE"/>
              <a:t>Klicka på ikonen för att lägga till en bild</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 xmlns:a16="http://schemas.microsoft.com/office/drawing/2014/main" id="{F3C713B7-6390-6E4F-94EC-391D341E8B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11619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 xmlns:a16="http://schemas.microsoft.com/office/drawing/2014/main" id="{855D3100-F135-DC47-9753-3E0542EB6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154426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20608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41995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402783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9"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0877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14853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32943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sv-SE"/>
              <a:t>Klicka på ikonen för att lägga till en bild</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 xmlns:a16="http://schemas.microsoft.com/office/drawing/2014/main" id="{26D364D1-73DF-9B4D-9F5C-B6D4F4D3AE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192824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01473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230850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6099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 xmlns:a16="http://schemas.microsoft.com/office/drawing/2014/main" id="{CF21C2D3-553F-E84E-93E4-E27A8917F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61418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sv-SE"/>
              <a:t>Klicka på ikonen för att lägga till en bild</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 xmlns:a16="http://schemas.microsoft.com/office/drawing/2014/main" id="{26D364D1-73DF-9B4D-9F5C-B6D4F4D3AE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21530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Bildobjekt 5">
            <a:extLst>
              <a:ext uri="{FF2B5EF4-FFF2-40B4-BE49-F238E27FC236}">
                <a16:creationId xmlns="" xmlns:a16="http://schemas.microsoft.com/office/drawing/2014/main" id="{2F804D0C-22F2-244C-BCB9-089DFBEF98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246733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 xmlns:a16="http://schemas.microsoft.com/office/drawing/2014/main" id="{B70574D2-B4F3-2045-AAA9-4F74DCE95A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49133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sv-SE"/>
              <a:t>Klicka på ikonen för att lägga till en bild</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 xmlns:a16="http://schemas.microsoft.com/office/drawing/2014/main" id="{F3C713B7-6390-6E4F-94EC-391D341E8B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355862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 xmlns:a16="http://schemas.microsoft.com/office/drawing/2014/main" id="{855D3100-F135-DC47-9753-3E0542EB6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246439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40117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Bildobjekt 5">
            <a:extLst>
              <a:ext uri="{FF2B5EF4-FFF2-40B4-BE49-F238E27FC236}">
                <a16:creationId xmlns="" xmlns:a16="http://schemas.microsoft.com/office/drawing/2014/main" id="{2F804D0C-22F2-244C-BCB9-089DFBEF98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702" y="534372"/>
            <a:ext cx="3906000" cy="440821"/>
          </a:xfrm>
          <a:prstGeom prst="rect">
            <a:avLst/>
          </a:prstGeom>
        </p:spPr>
      </p:pic>
    </p:spTree>
    <p:extLst>
      <p:ext uri="{BB962C8B-B14F-4D97-AF65-F5344CB8AC3E}">
        <p14:creationId xmlns:p14="http://schemas.microsoft.com/office/powerpoint/2010/main" val="228649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71262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44566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9"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74010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313468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145075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95257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Tree>
    <p:extLst>
      <p:ext uri="{BB962C8B-B14F-4D97-AF65-F5344CB8AC3E}">
        <p14:creationId xmlns:p14="http://schemas.microsoft.com/office/powerpoint/2010/main" val="139148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407587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 xmlns:a16="http://schemas.microsoft.com/office/drawing/2014/main" id="{B70574D2-B4F3-2045-AAA9-4F74DCE95A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22181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sv-SE"/>
              <a:t>Klicka på ikonen för att lägga till en bild</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 xmlns:a16="http://schemas.microsoft.com/office/drawing/2014/main" id="{F3C713B7-6390-6E4F-94EC-391D341E8B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197632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Bildobjekt 6">
            <a:extLst>
              <a:ext uri="{FF2B5EF4-FFF2-40B4-BE49-F238E27FC236}">
                <a16:creationId xmlns="" xmlns:a16="http://schemas.microsoft.com/office/drawing/2014/main" id="{855D3100-F135-DC47-9753-3E0542EB6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814" y="534478"/>
            <a:ext cx="4179600" cy="471698"/>
          </a:xfrm>
          <a:prstGeom prst="rect">
            <a:avLst/>
          </a:prstGeom>
        </p:spPr>
      </p:pic>
    </p:spTree>
    <p:extLst>
      <p:ext uri="{BB962C8B-B14F-4D97-AF65-F5344CB8AC3E}">
        <p14:creationId xmlns:p14="http://schemas.microsoft.com/office/powerpoint/2010/main" val="168283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27975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6750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a:extLst>
              <a:ext uri="{FF2B5EF4-FFF2-40B4-BE49-F238E27FC236}">
                <a16:creationId xmlns="" xmlns:a16="http://schemas.microsoft.com/office/drawing/2014/main" id="{260498E8-7DBD-1648-95E7-3E2ECB0B9B41}"/>
              </a:ext>
            </a:extLst>
          </p:cNvPr>
          <p:cNvSpPr>
            <a:spLocks noGrp="1"/>
          </p:cNvSpPr>
          <p:nvPr>
            <p:ph type="body" idx="1"/>
          </p:nvPr>
        </p:nvSpPr>
        <p:spPr>
          <a:xfrm>
            <a:off x="863252"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rubrik 6">
            <a:extLst>
              <a:ext uri="{FF2B5EF4-FFF2-40B4-BE49-F238E27FC236}">
                <a16:creationId xmlns="" xmlns:a16="http://schemas.microsoft.com/office/drawing/2014/main" id="{348BEFDA-5A4B-CA4D-801D-20C22CD58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84263324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pos="7151" userDrawn="1">
          <p15:clr>
            <a:srgbClr val="F26B43"/>
          </p15:clr>
        </p15:guide>
        <p15:guide id="5" pos="4021" userDrawn="1">
          <p15:clr>
            <a:srgbClr val="5ACBF0"/>
          </p15:clr>
        </p15:guide>
        <p15:guide id="6" pos="3659" userDrawn="1">
          <p15:clr>
            <a:srgbClr val="5ACBF0"/>
          </p15:clr>
        </p15:guide>
        <p15:guide id="7" pos="2434" userDrawn="1">
          <p15:clr>
            <a:srgbClr val="5ACBF0"/>
          </p15:clr>
        </p15:guide>
        <p15:guide id="8" pos="5223" userDrawn="1">
          <p15:clr>
            <a:srgbClr val="5ACBF0"/>
          </p15:clr>
        </p15:guide>
        <p15:guide id="9" orient="horz" pos="3884"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 xmlns:a16="http://schemas.microsoft.com/office/drawing/2014/main" id="{EF50F3C3-FDF5-B948-B411-E2C994A271C7}"/>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51610" y="6365889"/>
            <a:ext cx="2088000" cy="235646"/>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sv-SE"/>
              <a:t>Klicka här för att ändra mall för rubrikformat</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sv-SE"/>
              <a:t>Redigera format för bakgrundstext
Nivå två
Nivå tre
Nivå fyra
Nivå fem</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rgbClr val="71717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rgbClr val="71717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rgbClr val="71717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r>
                <a:rPr lang="en-GB" sz="800" dirty="0">
                  <a:solidFill>
                    <a:srgbClr val="71717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rgbClr val="71717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rgbClr val="71717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rgbClr val="71717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rgbClr val="71717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r>
                <a:rPr lang="en-GB" sz="800" dirty="0">
                  <a:solidFill>
                    <a:srgbClr val="71717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rgbClr val="717171"/>
                  </a:solidFill>
                </a:rPr>
                <a:t>Middle </a:t>
              </a:r>
              <a:br>
                <a:rPr lang="en-GB" sz="800" dirty="0">
                  <a:solidFill>
                    <a:srgbClr val="717171"/>
                  </a:solidFill>
                </a:rPr>
              </a:br>
              <a:r>
                <a:rPr lang="en-GB" sz="800" dirty="0">
                  <a:solidFill>
                    <a:srgbClr val="71717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rgbClr val="71717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rgbClr val="717171"/>
                  </a:solidFill>
                </a:rPr>
                <a:t>Title Top</a:t>
              </a:r>
            </a:p>
          </p:txBody>
        </p:sp>
      </p:grpSp>
    </p:spTree>
    <p:extLst>
      <p:ext uri="{BB962C8B-B14F-4D97-AF65-F5344CB8AC3E}">
        <p14:creationId xmlns:p14="http://schemas.microsoft.com/office/powerpoint/2010/main" val="94501600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51">
          <p15:clr>
            <a:srgbClr val="F26B43"/>
          </p15:clr>
        </p15:guide>
        <p15:guide id="3" orient="horz" pos="1076">
          <p15:clr>
            <a:srgbClr val="F26B43"/>
          </p15:clr>
        </p15:guide>
        <p15:guide id="4" orient="horz" pos="270">
          <p15:clr>
            <a:srgbClr val="F26B43"/>
          </p15:clr>
        </p15:guide>
        <p15:guide id="5" orient="horz" pos="3600">
          <p15:clr>
            <a:srgbClr val="F26B43"/>
          </p15:clr>
        </p15:guide>
        <p15:guide id="6" pos="228">
          <p15:clr>
            <a:srgbClr val="F26B43"/>
          </p15:clr>
        </p15:guide>
        <p15:guide id="7" pos="3840">
          <p15:clr>
            <a:srgbClr val="F26B43"/>
          </p15:clr>
        </p15:guide>
        <p15:guide id="8" pos="3782">
          <p15:clr>
            <a:srgbClr val="F26B43"/>
          </p15:clr>
        </p15:guide>
        <p15:guide id="9" pos="39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 xmlns:a16="http://schemas.microsoft.com/office/drawing/2014/main" id="{EF50F3C3-FDF5-B948-B411-E2C994A271C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51610" y="6365889"/>
            <a:ext cx="2088000" cy="235646"/>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sv-SE"/>
              <a:t>Klicka här för att ändra mall för rubrikformat</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sv-SE"/>
              <a:t>Redigera format för bakgrundstext
Nivå två
Nivå tre
Nivå fyra
Nivå fem</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rgbClr val="71717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rgbClr val="71717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rgbClr val="71717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r>
                <a:rPr lang="en-GB" sz="800" dirty="0">
                  <a:solidFill>
                    <a:srgbClr val="71717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rgbClr val="71717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rgbClr val="71717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rgbClr val="71717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rgbClr val="71717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r>
                <a:rPr lang="en-GB" sz="800" dirty="0">
                  <a:solidFill>
                    <a:srgbClr val="71717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rgbClr val="717171"/>
                  </a:solidFill>
                </a:rPr>
                <a:t>Middle </a:t>
              </a:r>
              <a:br>
                <a:rPr lang="en-GB" sz="800" dirty="0">
                  <a:solidFill>
                    <a:srgbClr val="717171"/>
                  </a:solidFill>
                </a:rPr>
              </a:br>
              <a:r>
                <a:rPr lang="en-GB" sz="800" dirty="0">
                  <a:solidFill>
                    <a:srgbClr val="71717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rgbClr val="71717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rgbClr val="717171"/>
                  </a:solidFill>
                </a:rPr>
                <a:t>Title Top</a:t>
              </a:r>
            </a:p>
          </p:txBody>
        </p:sp>
      </p:grpSp>
    </p:spTree>
    <p:extLst>
      <p:ext uri="{BB962C8B-B14F-4D97-AF65-F5344CB8AC3E}">
        <p14:creationId xmlns:p14="http://schemas.microsoft.com/office/powerpoint/2010/main" val="37461887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51">
          <p15:clr>
            <a:srgbClr val="F26B43"/>
          </p15:clr>
        </p15:guide>
        <p15:guide id="3" orient="horz" pos="1076">
          <p15:clr>
            <a:srgbClr val="F26B43"/>
          </p15:clr>
        </p15:guide>
        <p15:guide id="4" orient="horz" pos="270">
          <p15:clr>
            <a:srgbClr val="F26B43"/>
          </p15:clr>
        </p15:guide>
        <p15:guide id="5" orient="horz" pos="3600">
          <p15:clr>
            <a:srgbClr val="F26B43"/>
          </p15:clr>
        </p15:guide>
        <p15:guide id="6" pos="228">
          <p15:clr>
            <a:srgbClr val="F26B43"/>
          </p15:clr>
        </p15:guide>
        <p15:guide id="7" pos="3840">
          <p15:clr>
            <a:srgbClr val="F26B43"/>
          </p15:clr>
        </p15:guide>
        <p15:guide id="8" pos="3782">
          <p15:clr>
            <a:srgbClr val="F26B43"/>
          </p15:clr>
        </p15:guide>
        <p15:guide id="9"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 xmlns:a16="http://schemas.microsoft.com/office/drawing/2014/main" id="{EF50F3C3-FDF5-B948-B411-E2C994A271C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51610" y="6365889"/>
            <a:ext cx="2088000" cy="235646"/>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sv-SE"/>
              <a:t>Klicka här för att ändra mall för rubrikformat</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sv-SE"/>
              <a:t>Redigera format för bakgrundstext
Nivå två
Nivå tre
Nivå fyra
Nivå fem</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a:t>
            </a:fld>
            <a:endParaRPr lang="en-GB" dirty="0">
              <a:solidFill>
                <a:srgbClr val="717171"/>
              </a:solidFill>
            </a:endParaRPr>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rgbClr val="71717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rgbClr val="71717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rgbClr val="71717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r>
                <a:rPr lang="en-GB" sz="800" dirty="0">
                  <a:solidFill>
                    <a:srgbClr val="71717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rgbClr val="71717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rgbClr val="71717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rgbClr val="71717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rgbClr val="71717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r>
                <a:rPr lang="en-GB" sz="800" dirty="0">
                  <a:solidFill>
                    <a:srgbClr val="71717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rgbClr val="717171"/>
                  </a:solidFill>
                </a:rPr>
                <a:t>Middle </a:t>
              </a:r>
              <a:br>
                <a:rPr lang="en-GB" sz="800" dirty="0">
                  <a:solidFill>
                    <a:srgbClr val="717171"/>
                  </a:solidFill>
                </a:rPr>
              </a:br>
              <a:r>
                <a:rPr lang="en-GB" sz="800" dirty="0">
                  <a:solidFill>
                    <a:srgbClr val="71717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rgbClr val="71717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rgbClr val="71717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rgbClr val="717171"/>
                  </a:solidFill>
                </a:rPr>
                <a:t>Title Top</a:t>
              </a:r>
            </a:p>
          </p:txBody>
        </p:sp>
      </p:grpSp>
    </p:spTree>
    <p:extLst>
      <p:ext uri="{BB962C8B-B14F-4D97-AF65-F5344CB8AC3E}">
        <p14:creationId xmlns:p14="http://schemas.microsoft.com/office/powerpoint/2010/main" val="82554117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51">
          <p15:clr>
            <a:srgbClr val="F26B43"/>
          </p15:clr>
        </p15:guide>
        <p15:guide id="3" orient="horz" pos="1076">
          <p15:clr>
            <a:srgbClr val="F26B43"/>
          </p15:clr>
        </p15:guide>
        <p15:guide id="4" orient="horz" pos="270">
          <p15:clr>
            <a:srgbClr val="F26B43"/>
          </p15:clr>
        </p15:guide>
        <p15:guide id="5" orient="horz" pos="3600">
          <p15:clr>
            <a:srgbClr val="F26B43"/>
          </p15:clr>
        </p15:guide>
        <p15:guide id="6" pos="228">
          <p15:clr>
            <a:srgbClr val="F26B43"/>
          </p15:clr>
        </p15:guide>
        <p15:guide id="7" pos="3840">
          <p15:clr>
            <a:srgbClr val="F26B43"/>
          </p15:clr>
        </p15:guide>
        <p15:guide id="8" pos="3782">
          <p15:clr>
            <a:srgbClr val="F26B43"/>
          </p15:clr>
        </p15:guide>
        <p15:guide id="9" pos="39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4.wdp"/><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microsoft.com/office/2007/relationships/hdphoto" Target="../media/hdphoto2.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microsoft.com/office/2007/relationships/hdphoto" Target="../media/hdphoto3.wdp"/><Relationship Id="rId4" Type="http://schemas.openxmlformats.org/officeDocument/2006/relationships/image" Target="../media/image25.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 xmlns:a16="http://schemas.microsoft.com/office/drawing/2014/main" id="{421A2E56-FB43-2D45-AC9F-EDC9C322A6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ktangel 5">
            <a:extLst>
              <a:ext uri="{FF2B5EF4-FFF2-40B4-BE49-F238E27FC236}">
                <a16:creationId xmlns="" xmlns:a16="http://schemas.microsoft.com/office/drawing/2014/main" id="{7A98F1CD-A7D7-6540-AF7D-270248BAA48B}"/>
              </a:ext>
            </a:extLst>
          </p:cNvPr>
          <p:cNvSpPr/>
          <p:nvPr/>
        </p:nvSpPr>
        <p:spPr>
          <a:xfrm>
            <a:off x="-5742" y="0"/>
            <a:ext cx="12197742" cy="6857999"/>
          </a:xfrm>
          <a:prstGeom prst="rect">
            <a:avLst/>
          </a:prstGeom>
          <a:gradFill>
            <a:gsLst>
              <a:gs pos="0">
                <a:srgbClr val="FF588C">
                  <a:alpha val="70000"/>
                </a:srgbClr>
              </a:gs>
              <a:gs pos="99000">
                <a:schemeClr val="accent6">
                  <a:lumMod val="100000"/>
                  <a:alpha val="99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 xmlns:a16="http://schemas.microsoft.com/office/drawing/2014/main" id="{B7A13DB9-688D-574E-8F0B-141F27BC063D}"/>
              </a:ext>
            </a:extLst>
          </p:cNvPr>
          <p:cNvSpPr txBox="1"/>
          <p:nvPr/>
        </p:nvSpPr>
        <p:spPr>
          <a:xfrm>
            <a:off x="844150" y="3823029"/>
            <a:ext cx="4039644" cy="307777"/>
          </a:xfrm>
          <a:prstGeom prst="rect">
            <a:avLst/>
          </a:prstGeom>
          <a:noFill/>
        </p:spPr>
        <p:txBody>
          <a:bodyPr wrap="square" rtlCol="0">
            <a:spAutoFit/>
          </a:bodyPr>
          <a:lstStyle/>
          <a:p>
            <a:r>
              <a:rPr lang="sv-SE" sz="1400" dirty="0">
                <a:solidFill>
                  <a:schemeClr val="bg1"/>
                </a:solidFill>
                <a:latin typeface="Arial" panose="020B0604020202020204" pitchFamily="34" charset="0"/>
                <a:ea typeface="Helvetica Neue Thin" panose="020B0403020202020204" pitchFamily="34" charset="0"/>
                <a:cs typeface="Arial" panose="020B0604020202020204" pitchFamily="34" charset="0"/>
              </a:rPr>
              <a:t>Varumärkesplattform</a:t>
            </a:r>
          </a:p>
        </p:txBody>
      </p:sp>
      <p:sp>
        <p:nvSpPr>
          <p:cNvPr id="9" name="textruta 8">
            <a:extLst>
              <a:ext uri="{FF2B5EF4-FFF2-40B4-BE49-F238E27FC236}">
                <a16:creationId xmlns="" xmlns:a16="http://schemas.microsoft.com/office/drawing/2014/main" id="{075A55BE-B4A5-9B45-A180-7800BEE56F85}"/>
              </a:ext>
            </a:extLst>
          </p:cNvPr>
          <p:cNvSpPr txBox="1"/>
          <p:nvPr/>
        </p:nvSpPr>
        <p:spPr>
          <a:xfrm>
            <a:off x="800308" y="4144446"/>
            <a:ext cx="6362491" cy="1446550"/>
          </a:xfrm>
          <a:prstGeom prst="rect">
            <a:avLst/>
          </a:prstGeom>
          <a:noFill/>
        </p:spPr>
        <p:txBody>
          <a:bodyPr wrap="square" rtlCol="0">
            <a:spAutoFit/>
          </a:bodyPr>
          <a:lstStyle/>
          <a:p>
            <a:r>
              <a:rPr lang="sv-SE" sz="8800" b="1" dirty="0">
                <a:solidFill>
                  <a:schemeClr val="bg1"/>
                </a:solidFill>
                <a:latin typeface="Arial" panose="020B0604020202020204" pitchFamily="34" charset="0"/>
                <a:ea typeface="Helvetica Neue" panose="02000503000000020004" pitchFamily="2" charset="0"/>
                <a:cs typeface="Arial" panose="020B0604020202020204" pitchFamily="34" charset="0"/>
              </a:rPr>
              <a:t>Linköping</a:t>
            </a:r>
          </a:p>
        </p:txBody>
      </p:sp>
      <p:sp>
        <p:nvSpPr>
          <p:cNvPr id="10" name="textruta 9">
            <a:extLst>
              <a:ext uri="{FF2B5EF4-FFF2-40B4-BE49-F238E27FC236}">
                <a16:creationId xmlns="" xmlns:a16="http://schemas.microsoft.com/office/drawing/2014/main" id="{A644E2C4-07C2-1A4B-BE66-CF4EA171BB4B}"/>
              </a:ext>
            </a:extLst>
          </p:cNvPr>
          <p:cNvSpPr txBox="1"/>
          <p:nvPr/>
        </p:nvSpPr>
        <p:spPr>
          <a:xfrm>
            <a:off x="884178" y="5694401"/>
            <a:ext cx="8968636" cy="461665"/>
          </a:xfrm>
          <a:prstGeom prst="rect">
            <a:avLst/>
          </a:prstGeom>
          <a:noFill/>
        </p:spPr>
        <p:txBody>
          <a:bodyPr wrap="square" rtlCol="0">
            <a:spAutoFit/>
          </a:bodyPr>
          <a:lstStyle/>
          <a:p>
            <a:r>
              <a:rPr lang="sv-SE" sz="2400" b="1" dirty="0">
                <a:solidFill>
                  <a:schemeClr val="bg1"/>
                </a:solidFill>
                <a:latin typeface="Arial" panose="020B0604020202020204" pitchFamily="34" charset="0"/>
                <a:ea typeface="Helvetica Neue" panose="02000503000000020004" pitchFamily="2" charset="0"/>
                <a:cs typeface="Arial" panose="020B0604020202020204" pitchFamily="34" charset="0"/>
              </a:rPr>
              <a:t>Platsen där du möter framtiden </a:t>
            </a:r>
          </a:p>
        </p:txBody>
      </p:sp>
    </p:spTree>
    <p:extLst>
      <p:ext uri="{BB962C8B-B14F-4D97-AF65-F5344CB8AC3E}">
        <p14:creationId xmlns:p14="http://schemas.microsoft.com/office/powerpoint/2010/main" val="47084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 xmlns:a16="http://schemas.microsoft.com/office/drawing/2014/main" id="{18EBBCEC-781F-554E-B038-DB0014345D4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503817" y="396256"/>
            <a:ext cx="6303869" cy="6093479"/>
          </a:xfrm>
          <a:prstGeom prst="rect">
            <a:avLst/>
          </a:prstGeom>
          <a:ln w="0">
            <a:solidFill>
              <a:schemeClr val="bg1"/>
            </a:solidFill>
          </a:ln>
        </p:spPr>
      </p:pic>
      <p:sp>
        <p:nvSpPr>
          <p:cNvPr id="8" name="Rektangel 7">
            <a:extLst>
              <a:ext uri="{FF2B5EF4-FFF2-40B4-BE49-F238E27FC236}">
                <a16:creationId xmlns="" xmlns:a16="http://schemas.microsoft.com/office/drawing/2014/main" id="{81B8F9AE-43F6-D846-B2C1-9CFB517DE36E}"/>
              </a:ext>
            </a:extLst>
          </p:cNvPr>
          <p:cNvSpPr/>
          <p:nvPr/>
        </p:nvSpPr>
        <p:spPr>
          <a:xfrm>
            <a:off x="391885" y="396240"/>
            <a:ext cx="11408229" cy="6074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 xmlns:a16="http://schemas.microsoft.com/office/drawing/2014/main" id="{2CA58C18-6CAD-9846-8246-CE52DE0BE2E2}"/>
              </a:ext>
            </a:extLst>
          </p:cNvPr>
          <p:cNvSpPr txBox="1"/>
          <p:nvPr/>
        </p:nvSpPr>
        <p:spPr>
          <a:xfrm>
            <a:off x="1027009" y="1009255"/>
            <a:ext cx="4239258" cy="830997"/>
          </a:xfrm>
          <a:prstGeom prst="rect">
            <a:avLst/>
          </a:prstGeom>
          <a:noFill/>
        </p:spPr>
        <p:txBody>
          <a:bodyPr wrap="square" rtlCol="0">
            <a:spAutoFit/>
          </a:bodyPr>
          <a:lstStyle/>
          <a:p>
            <a:r>
              <a:rPr lang="sv-SE" sz="2400" b="1" dirty="0">
                <a:latin typeface="Arial" panose="020B0604020202020204" pitchFamily="34" charset="0"/>
                <a:ea typeface="Helvetica Neue" panose="02000503000000020004" pitchFamily="2" charset="0"/>
                <a:cs typeface="Arial" panose="020B0604020202020204" pitchFamily="34" charset="0"/>
              </a:rPr>
              <a:t>En perfekt utgångspunkt </a:t>
            </a:r>
            <a:br>
              <a:rPr lang="sv-SE" sz="2400" b="1" dirty="0">
                <a:latin typeface="Arial" panose="020B0604020202020204" pitchFamily="34" charset="0"/>
                <a:ea typeface="Helvetica Neue" panose="02000503000000020004" pitchFamily="2" charset="0"/>
                <a:cs typeface="Arial" panose="020B0604020202020204" pitchFamily="34" charset="0"/>
              </a:rPr>
            </a:br>
            <a:r>
              <a:rPr lang="sv-SE" sz="2400" b="1" dirty="0">
                <a:latin typeface="Arial" panose="020B0604020202020204" pitchFamily="34" charset="0"/>
                <a:ea typeface="Helvetica Neue" panose="02000503000000020004" pitchFamily="2" charset="0"/>
                <a:cs typeface="Arial" panose="020B0604020202020204" pitchFamily="34" charset="0"/>
              </a:rPr>
              <a:t>att leva och verka på</a:t>
            </a:r>
          </a:p>
        </p:txBody>
      </p:sp>
      <p:sp>
        <p:nvSpPr>
          <p:cNvPr id="17" name="textruta 16">
            <a:extLst>
              <a:ext uri="{FF2B5EF4-FFF2-40B4-BE49-F238E27FC236}">
                <a16:creationId xmlns="" xmlns:a16="http://schemas.microsoft.com/office/drawing/2014/main" id="{B3AC5D6E-9644-6F4A-AF9C-63C87656A309}"/>
              </a:ext>
            </a:extLst>
          </p:cNvPr>
          <p:cNvSpPr txBox="1"/>
          <p:nvPr/>
        </p:nvSpPr>
        <p:spPr>
          <a:xfrm>
            <a:off x="1035476" y="2074268"/>
            <a:ext cx="3639891"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sv-SE" sz="1600" dirty="0"/>
              <a:t>Ett perfekt logistiskt läge tillsammans med Norrköping</a:t>
            </a:r>
          </a:p>
          <a:p>
            <a:pPr marL="342900" indent="-342900">
              <a:spcAft>
                <a:spcPts val="1200"/>
              </a:spcAft>
              <a:buFont typeface="Arial" panose="020B0604020202020204" pitchFamily="34" charset="0"/>
              <a:buChar char="•"/>
            </a:pPr>
            <a:r>
              <a:rPr lang="sv-SE" sz="1600" dirty="0"/>
              <a:t>Utmärkta kommunikationer E4, snabbtåg, flygplatser</a:t>
            </a:r>
          </a:p>
          <a:p>
            <a:pPr marL="342900" indent="-342900">
              <a:spcAft>
                <a:spcPts val="1200"/>
              </a:spcAft>
              <a:buFont typeface="Arial" panose="020B0604020202020204" pitchFamily="34" charset="0"/>
              <a:buChar char="•"/>
            </a:pPr>
            <a:r>
              <a:rPr lang="sv-SE" sz="1600" dirty="0"/>
              <a:t>50% av Sveriges befolkning bor inom en radie av 25 mil</a:t>
            </a:r>
          </a:p>
          <a:p>
            <a:pPr marL="342900" indent="-342900">
              <a:spcAft>
                <a:spcPts val="1200"/>
              </a:spcAft>
              <a:buFont typeface="Arial" panose="020B0604020202020204" pitchFamily="34" charset="0"/>
              <a:buChar char="•"/>
            </a:pPr>
            <a:endParaRPr lang="sv-SE" sz="1400" dirty="0"/>
          </a:p>
        </p:txBody>
      </p:sp>
    </p:spTree>
    <p:extLst>
      <p:ext uri="{BB962C8B-B14F-4D97-AF65-F5344CB8AC3E}">
        <p14:creationId xmlns:p14="http://schemas.microsoft.com/office/powerpoint/2010/main" val="2095608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 xmlns:a16="http://schemas.microsoft.com/office/drawing/2014/main" id="{9F0A51E1-45A2-7B4A-9E8F-66750CD6496B}"/>
              </a:ext>
            </a:extLst>
          </p:cNvPr>
          <p:cNvSpPr txBox="1"/>
          <p:nvPr/>
        </p:nvSpPr>
        <p:spPr>
          <a:xfrm>
            <a:off x="5701991" y="1000789"/>
            <a:ext cx="4913971" cy="461665"/>
          </a:xfrm>
          <a:prstGeom prst="rect">
            <a:avLst/>
          </a:prstGeom>
          <a:noFill/>
        </p:spPr>
        <p:txBody>
          <a:bodyPr wrap="square" rtlCol="0">
            <a:spAutoFit/>
          </a:bodyPr>
          <a:lstStyle/>
          <a:p>
            <a:r>
              <a:rPr lang="sv-SE" sz="2400" b="1" dirty="0">
                <a:latin typeface="Arial" panose="020B0604020202020204" pitchFamily="34" charset="0"/>
                <a:ea typeface="Helvetica Neue" panose="02000503000000020004" pitchFamily="2" charset="0"/>
                <a:cs typeface="Arial" panose="020B0604020202020204" pitchFamily="34" charset="0"/>
              </a:rPr>
              <a:t>Mitt i underbara omgivningar</a:t>
            </a:r>
          </a:p>
        </p:txBody>
      </p:sp>
      <p:sp>
        <p:nvSpPr>
          <p:cNvPr id="9" name="textruta 8">
            <a:extLst>
              <a:ext uri="{FF2B5EF4-FFF2-40B4-BE49-F238E27FC236}">
                <a16:creationId xmlns="" xmlns:a16="http://schemas.microsoft.com/office/drawing/2014/main" id="{78F7D406-1991-7341-B0F8-5C531B74741B}"/>
              </a:ext>
            </a:extLst>
          </p:cNvPr>
          <p:cNvSpPr txBox="1"/>
          <p:nvPr/>
        </p:nvSpPr>
        <p:spPr>
          <a:xfrm>
            <a:off x="5715078" y="1713980"/>
            <a:ext cx="4605715" cy="2431435"/>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sv-SE" sz="1600" dirty="0"/>
              <a:t>Nära till Östergötlands skärgårdar och vackra sjöar med många badplatser och båtliv.</a:t>
            </a:r>
          </a:p>
          <a:p>
            <a:pPr marL="285750" indent="-285750">
              <a:spcAft>
                <a:spcPts val="2400"/>
              </a:spcAft>
              <a:buFont typeface="Arial" panose="020B0604020202020204" pitchFamily="34" charset="0"/>
              <a:buChar char="•"/>
            </a:pPr>
            <a:r>
              <a:rPr lang="sv-SE" sz="1600" dirty="0"/>
              <a:t>Välkända Göta Kanal med Bergs slussar och Kinda kanal rinner genom staden </a:t>
            </a:r>
          </a:p>
          <a:p>
            <a:pPr marL="285750" indent="-285750">
              <a:spcAft>
                <a:spcPts val="2400"/>
              </a:spcAft>
              <a:buFont typeface="Arial" panose="020B0604020202020204" pitchFamily="34" charset="0"/>
              <a:buChar char="•"/>
            </a:pPr>
            <a:r>
              <a:rPr lang="sv-SE" sz="1600" dirty="0"/>
              <a:t>Eklandskapet strax söder om Linköping är det viktigaste området i Europa för den biologiska mångfald som hör till eken. </a:t>
            </a:r>
          </a:p>
        </p:txBody>
      </p:sp>
      <p:pic>
        <p:nvPicPr>
          <p:cNvPr id="6" name="Bildobjekt 5">
            <a:extLst>
              <a:ext uri="{FF2B5EF4-FFF2-40B4-BE49-F238E27FC236}">
                <a16:creationId xmlns="" xmlns:a16="http://schemas.microsoft.com/office/drawing/2014/main" id="{2301233A-8FFF-0240-95BA-3A0DF0FC44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83113" cy="3429000"/>
          </a:xfrm>
          <a:prstGeom prst="rect">
            <a:avLst/>
          </a:prstGeom>
        </p:spPr>
      </p:pic>
      <p:sp>
        <p:nvSpPr>
          <p:cNvPr id="10" name="textruta 9">
            <a:extLst>
              <a:ext uri="{FF2B5EF4-FFF2-40B4-BE49-F238E27FC236}">
                <a16:creationId xmlns="" xmlns:a16="http://schemas.microsoft.com/office/drawing/2014/main" id="{A33573F2-FE13-B240-A704-DE29DEB78EA0}"/>
              </a:ext>
            </a:extLst>
          </p:cNvPr>
          <p:cNvSpPr txBox="1"/>
          <p:nvPr/>
        </p:nvSpPr>
        <p:spPr>
          <a:xfrm>
            <a:off x="-16371" y="0"/>
            <a:ext cx="1167349" cy="200055"/>
          </a:xfrm>
          <a:prstGeom prst="rect">
            <a:avLst/>
          </a:prstGeom>
          <a:noFill/>
        </p:spPr>
        <p:txBody>
          <a:bodyPr wrap="square" rtlCol="0">
            <a:spAutoFit/>
          </a:bodyPr>
          <a:lstStyle/>
          <a:p>
            <a:r>
              <a:rPr lang="sv-SE" sz="700" dirty="0">
                <a:solidFill>
                  <a:schemeClr val="bg1"/>
                </a:solidFill>
              </a:rPr>
              <a:t>Foto: Carl Schnell</a:t>
            </a:r>
          </a:p>
        </p:txBody>
      </p:sp>
      <p:pic>
        <p:nvPicPr>
          <p:cNvPr id="7" name="Bildobjekt 6">
            <a:extLst>
              <a:ext uri="{FF2B5EF4-FFF2-40B4-BE49-F238E27FC236}">
                <a16:creationId xmlns="" xmlns:a16="http://schemas.microsoft.com/office/drawing/2014/main" id="{FD1221B8-CE05-7F4D-99F3-FE85A9E87D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429000"/>
            <a:ext cx="4583113" cy="3429000"/>
          </a:xfrm>
          <a:prstGeom prst="rect">
            <a:avLst/>
          </a:prstGeom>
        </p:spPr>
      </p:pic>
      <p:sp>
        <p:nvSpPr>
          <p:cNvPr id="11" name="textruta 10">
            <a:extLst>
              <a:ext uri="{FF2B5EF4-FFF2-40B4-BE49-F238E27FC236}">
                <a16:creationId xmlns="" xmlns:a16="http://schemas.microsoft.com/office/drawing/2014/main" id="{BE3C84E8-D0E7-2840-83E9-A81EB8FAE964}"/>
              </a:ext>
            </a:extLst>
          </p:cNvPr>
          <p:cNvSpPr txBox="1"/>
          <p:nvPr/>
        </p:nvSpPr>
        <p:spPr>
          <a:xfrm>
            <a:off x="0" y="3441536"/>
            <a:ext cx="1604010" cy="200055"/>
          </a:xfrm>
          <a:prstGeom prst="rect">
            <a:avLst/>
          </a:prstGeom>
          <a:noFill/>
        </p:spPr>
        <p:txBody>
          <a:bodyPr wrap="square" rtlCol="0">
            <a:spAutoFit/>
          </a:bodyPr>
          <a:lstStyle/>
          <a:p>
            <a:r>
              <a:rPr lang="sv-SE" sz="700" dirty="0">
                <a:solidFill>
                  <a:schemeClr val="bg1"/>
                </a:solidFill>
              </a:rPr>
              <a:t>Foto: Niclas Albinsson</a:t>
            </a:r>
          </a:p>
        </p:txBody>
      </p:sp>
    </p:spTree>
    <p:extLst>
      <p:ext uri="{BB962C8B-B14F-4D97-AF65-F5344CB8AC3E}">
        <p14:creationId xmlns:p14="http://schemas.microsoft.com/office/powerpoint/2010/main" val="1843344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 xmlns:a16="http://schemas.microsoft.com/office/drawing/2014/main" id="{B58A741F-C312-6B4F-A51A-1133C9FB74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ktangel 10">
            <a:extLst>
              <a:ext uri="{FF2B5EF4-FFF2-40B4-BE49-F238E27FC236}">
                <a16:creationId xmlns="" xmlns:a16="http://schemas.microsoft.com/office/drawing/2014/main" id="{62C45EEB-3D84-BE41-A84B-8BD601342C3A}"/>
              </a:ext>
            </a:extLst>
          </p:cNvPr>
          <p:cNvSpPr/>
          <p:nvPr/>
        </p:nvSpPr>
        <p:spPr>
          <a:xfrm>
            <a:off x="0" y="0"/>
            <a:ext cx="12192000" cy="6857999"/>
          </a:xfrm>
          <a:prstGeom prst="rect">
            <a:avLst/>
          </a:prstGeom>
          <a:gradFill>
            <a:gsLst>
              <a:gs pos="0">
                <a:srgbClr val="FF588C">
                  <a:alpha val="69000"/>
                </a:srgbClr>
              </a:gs>
              <a:gs pos="100000">
                <a:schemeClr val="accent6">
                  <a:alpha val="8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9" name="textruta 8">
            <a:extLst>
              <a:ext uri="{FF2B5EF4-FFF2-40B4-BE49-F238E27FC236}">
                <a16:creationId xmlns="" xmlns:a16="http://schemas.microsoft.com/office/drawing/2014/main" id="{AB9A3C4D-69A7-3C4D-9710-420296D91E35}"/>
              </a:ext>
            </a:extLst>
          </p:cNvPr>
          <p:cNvSpPr txBox="1"/>
          <p:nvPr/>
        </p:nvSpPr>
        <p:spPr>
          <a:xfrm>
            <a:off x="307864" y="2767280"/>
            <a:ext cx="11449049" cy="1323439"/>
          </a:xfrm>
          <a:prstGeom prst="rect">
            <a:avLst/>
          </a:prstGeom>
          <a:noFill/>
        </p:spPr>
        <p:txBody>
          <a:bodyPr wrap="square" rtlCol="0">
            <a:spAutoFit/>
          </a:bodyPr>
          <a:lstStyle/>
          <a:p>
            <a:pPr algn="ctr"/>
            <a:r>
              <a:rPr lang="sv-SE" sz="4000" b="1" dirty="0">
                <a:solidFill>
                  <a:srgbClr val="FFFFFF"/>
                </a:solidFill>
                <a:ea typeface="Helvetica Neue" panose="02000503000000020004" pitchFamily="2" charset="0"/>
                <a:cs typeface="Arial" panose="020B0604020202020204" pitchFamily="34" charset="0"/>
              </a:rPr>
              <a:t>Starkt samverkansklimat </a:t>
            </a:r>
            <a:br>
              <a:rPr lang="sv-SE" sz="4000" b="1" dirty="0">
                <a:solidFill>
                  <a:srgbClr val="FFFFFF"/>
                </a:solidFill>
                <a:ea typeface="Helvetica Neue" panose="02000503000000020004" pitchFamily="2" charset="0"/>
                <a:cs typeface="Arial" panose="020B0604020202020204" pitchFamily="34" charset="0"/>
              </a:rPr>
            </a:br>
            <a:r>
              <a:rPr lang="sv-SE" sz="4000" b="1" dirty="0">
                <a:solidFill>
                  <a:srgbClr val="FFFFFF"/>
                </a:solidFill>
                <a:ea typeface="Helvetica Neue" panose="02000503000000020004" pitchFamily="2" charset="0"/>
                <a:cs typeface="Arial" panose="020B0604020202020204" pitchFamily="34" charset="0"/>
              </a:rPr>
              <a:t>– Linköpingsandan</a:t>
            </a:r>
          </a:p>
        </p:txBody>
      </p:sp>
    </p:spTree>
    <p:extLst>
      <p:ext uri="{BB962C8B-B14F-4D97-AF65-F5344CB8AC3E}">
        <p14:creationId xmlns:p14="http://schemas.microsoft.com/office/powerpoint/2010/main" val="377321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 xmlns:a16="http://schemas.microsoft.com/office/drawing/2014/main" id="{4CFFF735-54D4-3E47-A467-A6BA29F8A734}"/>
              </a:ext>
            </a:extLst>
          </p:cNvPr>
          <p:cNvSpPr/>
          <p:nvPr/>
        </p:nvSpPr>
        <p:spPr>
          <a:xfrm>
            <a:off x="6383338" y="0"/>
            <a:ext cx="5808662" cy="6858000"/>
          </a:xfrm>
          <a:prstGeom prst="rect">
            <a:avLst/>
          </a:prstGeom>
          <a:gradFill>
            <a:gsLst>
              <a:gs pos="0">
                <a:srgbClr val="FF588C"/>
              </a:gs>
              <a:gs pos="10000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13" name="textruta 12">
            <a:extLst>
              <a:ext uri="{FF2B5EF4-FFF2-40B4-BE49-F238E27FC236}">
                <a16:creationId xmlns="" xmlns:a16="http://schemas.microsoft.com/office/drawing/2014/main" id="{D1CB3671-1F3C-2A4A-A5A7-39E67CAC8991}"/>
              </a:ext>
            </a:extLst>
          </p:cNvPr>
          <p:cNvSpPr txBox="1"/>
          <p:nvPr/>
        </p:nvSpPr>
        <p:spPr>
          <a:xfrm>
            <a:off x="8178698" y="1603891"/>
            <a:ext cx="5654039" cy="2677656"/>
          </a:xfrm>
          <a:prstGeom prst="rect">
            <a:avLst/>
          </a:prstGeom>
          <a:noFill/>
        </p:spPr>
        <p:txBody>
          <a:bodyPr wrap="square" rtlCol="0">
            <a:spAutoFit/>
          </a:bodyPr>
          <a:lstStyle/>
          <a:p>
            <a:r>
              <a:rPr lang="sv-SE" sz="4200" b="1" dirty="0">
                <a:solidFill>
                  <a:srgbClr val="FFFFFF"/>
                </a:solidFill>
                <a:ea typeface="Helvetica Neue" panose="02000503000000020004" pitchFamily="2" charset="0"/>
                <a:cs typeface="Arial" panose="020B0604020202020204" pitchFamily="34" charset="0"/>
              </a:rPr>
              <a:t>Position:</a:t>
            </a:r>
          </a:p>
          <a:p>
            <a:r>
              <a:rPr lang="sv-SE" sz="4200" b="1" dirty="0">
                <a:solidFill>
                  <a:srgbClr val="FFFFFF"/>
                </a:solidFill>
                <a:ea typeface="Helvetica Neue" panose="02000503000000020004" pitchFamily="2" charset="0"/>
                <a:cs typeface="Arial" panose="020B0604020202020204" pitchFamily="34" charset="0"/>
              </a:rPr>
              <a:t>Platsen </a:t>
            </a:r>
            <a:br>
              <a:rPr lang="sv-SE" sz="4200" b="1" dirty="0">
                <a:solidFill>
                  <a:srgbClr val="FFFFFF"/>
                </a:solidFill>
                <a:ea typeface="Helvetica Neue" panose="02000503000000020004" pitchFamily="2" charset="0"/>
                <a:cs typeface="Arial" panose="020B0604020202020204" pitchFamily="34" charset="0"/>
              </a:rPr>
            </a:br>
            <a:r>
              <a:rPr lang="sv-SE" sz="4200" b="1" dirty="0">
                <a:solidFill>
                  <a:srgbClr val="FFFFFF"/>
                </a:solidFill>
                <a:ea typeface="Helvetica Neue" panose="02000503000000020004" pitchFamily="2" charset="0"/>
                <a:cs typeface="Arial" panose="020B0604020202020204" pitchFamily="34" charset="0"/>
              </a:rPr>
              <a:t>där du möter </a:t>
            </a:r>
          </a:p>
          <a:p>
            <a:r>
              <a:rPr lang="sv-SE" sz="4200" b="1" dirty="0">
                <a:solidFill>
                  <a:srgbClr val="FFFFFF"/>
                </a:solidFill>
                <a:ea typeface="Helvetica Neue" panose="02000503000000020004" pitchFamily="2" charset="0"/>
                <a:cs typeface="Arial" panose="020B0604020202020204" pitchFamily="34" charset="0"/>
              </a:rPr>
              <a:t>framtiden</a:t>
            </a:r>
          </a:p>
        </p:txBody>
      </p:sp>
      <p:pic>
        <p:nvPicPr>
          <p:cNvPr id="15" name="Bildobjekt 14">
            <a:extLst>
              <a:ext uri="{FF2B5EF4-FFF2-40B4-BE49-F238E27FC236}">
                <a16:creationId xmlns="" xmlns:a16="http://schemas.microsoft.com/office/drawing/2014/main" id="{11971474-CE12-7443-A2C9-EBE71F207D1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3000"/>
                    </a14:imgEffect>
                  </a14:imgLayer>
                </a14:imgProps>
              </a:ext>
              <a:ext uri="{28A0092B-C50C-407E-A947-70E740481C1C}">
                <a14:useLocalDpi xmlns:a14="http://schemas.microsoft.com/office/drawing/2010/main"/>
              </a:ext>
            </a:extLst>
          </a:blip>
          <a:srcRect/>
          <a:stretch/>
        </p:blipFill>
        <p:spPr>
          <a:xfrm>
            <a:off x="839787" y="3536950"/>
            <a:ext cx="3346925" cy="2124074"/>
          </a:xfrm>
          <a:prstGeom prst="rect">
            <a:avLst/>
          </a:prstGeom>
        </p:spPr>
      </p:pic>
      <p:pic>
        <p:nvPicPr>
          <p:cNvPr id="16" name="Bildobjekt 15">
            <a:extLst>
              <a:ext uri="{FF2B5EF4-FFF2-40B4-BE49-F238E27FC236}">
                <a16:creationId xmlns="" xmlns:a16="http://schemas.microsoft.com/office/drawing/2014/main" id="{2C72E7D7-A474-2949-856D-3F908CF6E0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59766" y="3536950"/>
            <a:ext cx="3349122" cy="2127870"/>
          </a:xfrm>
          <a:prstGeom prst="rect">
            <a:avLst/>
          </a:prstGeom>
        </p:spPr>
      </p:pic>
      <p:pic>
        <p:nvPicPr>
          <p:cNvPr id="17" name="Bildobjekt 16">
            <a:extLst>
              <a:ext uri="{FF2B5EF4-FFF2-40B4-BE49-F238E27FC236}">
                <a16:creationId xmlns="" xmlns:a16="http://schemas.microsoft.com/office/drawing/2014/main" id="{A2823F57-046F-6E45-9481-BF560E6DD3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63521" y="1341439"/>
            <a:ext cx="3352801" cy="2124074"/>
          </a:xfrm>
          <a:prstGeom prst="rect">
            <a:avLst/>
          </a:prstGeom>
        </p:spPr>
      </p:pic>
      <p:pic>
        <p:nvPicPr>
          <p:cNvPr id="19" name="Bildobjekt 18">
            <a:extLst>
              <a:ext uri="{FF2B5EF4-FFF2-40B4-BE49-F238E27FC236}">
                <a16:creationId xmlns="" xmlns:a16="http://schemas.microsoft.com/office/drawing/2014/main" id="{A2E096D5-E280-FF45-A6CD-1F4AC43D80D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9787" y="1341437"/>
            <a:ext cx="3348037" cy="2124075"/>
          </a:xfrm>
          <a:prstGeom prst="rect">
            <a:avLst/>
          </a:prstGeom>
        </p:spPr>
      </p:pic>
      <p:pic>
        <p:nvPicPr>
          <p:cNvPr id="8" name="Bildobjekt 7">
            <a:extLst>
              <a:ext uri="{FF2B5EF4-FFF2-40B4-BE49-F238E27FC236}">
                <a16:creationId xmlns="" xmlns:a16="http://schemas.microsoft.com/office/drawing/2014/main" id="{A1DCBB65-B7FA-4B42-94DF-908456991F0A}"/>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0000"/>
                    </a14:imgEffect>
                  </a14:imgLayer>
                </a14:imgProps>
              </a:ext>
              <a:ext uri="{28A0092B-C50C-407E-A947-70E740481C1C}">
                <a14:useLocalDpi xmlns:a14="http://schemas.microsoft.com/office/drawing/2010/main"/>
              </a:ext>
            </a:extLst>
          </a:blip>
          <a:srcRect l="-543"/>
          <a:stretch/>
        </p:blipFill>
        <p:spPr>
          <a:xfrm>
            <a:off x="4252332" y="3536951"/>
            <a:ext cx="3356557" cy="2124074"/>
          </a:xfrm>
          <a:prstGeom prst="rect">
            <a:avLst/>
          </a:prstGeom>
        </p:spPr>
      </p:pic>
    </p:spTree>
    <p:extLst>
      <p:ext uri="{BB962C8B-B14F-4D97-AF65-F5344CB8AC3E}">
        <p14:creationId xmlns:p14="http://schemas.microsoft.com/office/powerpoint/2010/main" val="3792185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 xmlns:a16="http://schemas.microsoft.com/office/drawing/2014/main" id="{15305482-1FB2-5947-8C64-CAE5CA2E3B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3338" y="0"/>
            <a:ext cx="5808662" cy="6858000"/>
          </a:xfrm>
          <a:prstGeom prst="rect">
            <a:avLst/>
          </a:prstGeom>
        </p:spPr>
      </p:pic>
      <p:sp>
        <p:nvSpPr>
          <p:cNvPr id="9" name="Rektangel 8">
            <a:extLst>
              <a:ext uri="{FF2B5EF4-FFF2-40B4-BE49-F238E27FC236}">
                <a16:creationId xmlns="" xmlns:a16="http://schemas.microsoft.com/office/drawing/2014/main" id="{7B142DF8-6A1B-4549-8D09-E04148320FDF}"/>
              </a:ext>
            </a:extLst>
          </p:cNvPr>
          <p:cNvSpPr/>
          <p:nvPr/>
        </p:nvSpPr>
        <p:spPr>
          <a:xfrm>
            <a:off x="6383338" y="0"/>
            <a:ext cx="5808662" cy="6857999"/>
          </a:xfrm>
          <a:prstGeom prst="rect">
            <a:avLst/>
          </a:prstGeom>
          <a:gradFill>
            <a:gsLst>
              <a:gs pos="0">
                <a:srgbClr val="FF588C">
                  <a:alpha val="75000"/>
                </a:srgbClr>
              </a:gs>
              <a:gs pos="99000">
                <a:schemeClr val="accent6">
                  <a:lumMod val="100000"/>
                  <a:alpha val="79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textruta 4">
            <a:extLst>
              <a:ext uri="{FF2B5EF4-FFF2-40B4-BE49-F238E27FC236}">
                <a16:creationId xmlns="" xmlns:a16="http://schemas.microsoft.com/office/drawing/2014/main" id="{41E65847-6759-DD4A-B68F-486125325A92}"/>
              </a:ext>
            </a:extLst>
          </p:cNvPr>
          <p:cNvSpPr txBox="1"/>
          <p:nvPr/>
        </p:nvSpPr>
        <p:spPr>
          <a:xfrm>
            <a:off x="1025910" y="2090400"/>
            <a:ext cx="4111085" cy="2123658"/>
          </a:xfrm>
          <a:prstGeom prst="rect">
            <a:avLst/>
          </a:prstGeom>
          <a:noFill/>
        </p:spPr>
        <p:txBody>
          <a:bodyPr wrap="square" rtlCol="0">
            <a:spAutoFit/>
          </a:bodyPr>
          <a:lstStyle/>
          <a:p>
            <a:r>
              <a:rPr lang="sv-SE" sz="4400" b="1" dirty="0">
                <a:solidFill>
                  <a:srgbClr val="FC5D17"/>
                </a:solidFill>
                <a:ea typeface="Helvetica Neue" panose="02000503000000020004" pitchFamily="2" charset="0"/>
                <a:cs typeface="Arial" panose="020B0604020202020204" pitchFamily="34" charset="0"/>
              </a:rPr>
              <a:t>Löfte:</a:t>
            </a:r>
          </a:p>
          <a:p>
            <a:r>
              <a:rPr lang="sv-SE" sz="4400" b="1" dirty="0">
                <a:solidFill>
                  <a:srgbClr val="FC5D17"/>
                </a:solidFill>
                <a:ea typeface="Helvetica Neue" panose="02000503000000020004" pitchFamily="2" charset="0"/>
                <a:cs typeface="Arial" panose="020B0604020202020204" pitchFamily="34" charset="0"/>
              </a:rPr>
              <a:t>Där idéer </a:t>
            </a:r>
          </a:p>
          <a:p>
            <a:r>
              <a:rPr lang="sv-SE" sz="4400" b="1" dirty="0">
                <a:solidFill>
                  <a:srgbClr val="FC5D17"/>
                </a:solidFill>
                <a:ea typeface="Helvetica Neue" panose="02000503000000020004" pitchFamily="2" charset="0"/>
                <a:cs typeface="Arial" panose="020B0604020202020204" pitchFamily="34" charset="0"/>
              </a:rPr>
              <a:t>blir verklighet</a:t>
            </a:r>
          </a:p>
        </p:txBody>
      </p:sp>
    </p:spTree>
    <p:extLst>
      <p:ext uri="{BB962C8B-B14F-4D97-AF65-F5344CB8AC3E}">
        <p14:creationId xmlns:p14="http://schemas.microsoft.com/office/powerpoint/2010/main" val="240019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 xmlns:a16="http://schemas.microsoft.com/office/drawing/2014/main" id="{BDCC70F1-CBC6-0C46-AB07-EDCA34DE80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9939" y="3354659"/>
            <a:ext cx="6224511" cy="3503342"/>
          </a:xfrm>
          <a:prstGeom prst="rect">
            <a:avLst/>
          </a:prstGeom>
        </p:spPr>
      </p:pic>
      <p:pic>
        <p:nvPicPr>
          <p:cNvPr id="14" name="Bildobjekt 13">
            <a:extLst>
              <a:ext uri="{FF2B5EF4-FFF2-40B4-BE49-F238E27FC236}">
                <a16:creationId xmlns="" xmlns:a16="http://schemas.microsoft.com/office/drawing/2014/main" id="{98A4A443-64C2-D942-863A-93A26F1D70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91513" y="3429000"/>
            <a:ext cx="3900487" cy="3429000"/>
          </a:xfrm>
          <a:prstGeom prst="rect">
            <a:avLst/>
          </a:prstGeom>
        </p:spPr>
      </p:pic>
      <p:pic>
        <p:nvPicPr>
          <p:cNvPr id="13" name="Bildobjekt 12">
            <a:extLst>
              <a:ext uri="{FF2B5EF4-FFF2-40B4-BE49-F238E27FC236}">
                <a16:creationId xmlns="" xmlns:a16="http://schemas.microsoft.com/office/drawing/2014/main" id="{AFD8004D-5284-DD46-885B-FD4419D8D5E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053840" y="0"/>
            <a:ext cx="5138160" cy="3429000"/>
          </a:xfrm>
          <a:prstGeom prst="rect">
            <a:avLst/>
          </a:prstGeom>
        </p:spPr>
      </p:pic>
      <p:pic>
        <p:nvPicPr>
          <p:cNvPr id="15" name="Bildobjekt 14">
            <a:extLst>
              <a:ext uri="{FF2B5EF4-FFF2-40B4-BE49-F238E27FC236}">
                <a16:creationId xmlns="" xmlns:a16="http://schemas.microsoft.com/office/drawing/2014/main" id="{421357EF-4033-594F-83B5-376E624927D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15942" y="0"/>
            <a:ext cx="2475571" cy="3392487"/>
          </a:xfrm>
          <a:prstGeom prst="rect">
            <a:avLst/>
          </a:prstGeom>
        </p:spPr>
      </p:pic>
      <p:pic>
        <p:nvPicPr>
          <p:cNvPr id="24" name="Bildobjekt 23">
            <a:extLst>
              <a:ext uri="{FF2B5EF4-FFF2-40B4-BE49-F238E27FC236}">
                <a16:creationId xmlns="" xmlns:a16="http://schemas.microsoft.com/office/drawing/2014/main" id="{F994692E-F669-544C-852B-E6F8E3B5765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0"/>
            <a:ext cx="5895277" cy="3465512"/>
          </a:xfrm>
          <a:prstGeom prst="rect">
            <a:avLst/>
          </a:prstGeom>
        </p:spPr>
      </p:pic>
      <p:pic>
        <p:nvPicPr>
          <p:cNvPr id="16" name="Bildobjekt 15">
            <a:extLst>
              <a:ext uri="{FF2B5EF4-FFF2-40B4-BE49-F238E27FC236}">
                <a16:creationId xmlns="" xmlns:a16="http://schemas.microsoft.com/office/drawing/2014/main" id="{8DF27246-292A-EA43-B0F8-0CF755540D9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3465513"/>
            <a:ext cx="2438399" cy="3392487"/>
          </a:xfrm>
          <a:prstGeom prst="rect">
            <a:avLst/>
          </a:prstGeom>
        </p:spPr>
      </p:pic>
      <p:sp>
        <p:nvSpPr>
          <p:cNvPr id="22" name="textruta 21">
            <a:extLst>
              <a:ext uri="{FF2B5EF4-FFF2-40B4-BE49-F238E27FC236}">
                <a16:creationId xmlns="" xmlns:a16="http://schemas.microsoft.com/office/drawing/2014/main" id="{3D9DA8E0-C345-5547-B6AC-AC771ABBB02A}"/>
              </a:ext>
            </a:extLst>
          </p:cNvPr>
          <p:cNvSpPr txBox="1"/>
          <p:nvPr/>
        </p:nvSpPr>
        <p:spPr>
          <a:xfrm>
            <a:off x="12832080" y="1905000"/>
            <a:ext cx="184731" cy="369332"/>
          </a:xfrm>
          <a:prstGeom prst="rect">
            <a:avLst/>
          </a:prstGeom>
          <a:noFill/>
        </p:spPr>
        <p:txBody>
          <a:bodyPr wrap="none" rtlCol="0">
            <a:spAutoFit/>
          </a:bodyPr>
          <a:lstStyle/>
          <a:p>
            <a:endParaRPr lang="sv-SE" dirty="0"/>
          </a:p>
        </p:txBody>
      </p:sp>
      <p:sp>
        <p:nvSpPr>
          <p:cNvPr id="26" name="Rektangel 25">
            <a:extLst>
              <a:ext uri="{FF2B5EF4-FFF2-40B4-BE49-F238E27FC236}">
                <a16:creationId xmlns="" xmlns:a16="http://schemas.microsoft.com/office/drawing/2014/main" id="{1026DF20-763C-A04B-9EC6-2440ABF97910}"/>
              </a:ext>
            </a:extLst>
          </p:cNvPr>
          <p:cNvSpPr/>
          <p:nvPr/>
        </p:nvSpPr>
        <p:spPr>
          <a:xfrm>
            <a:off x="0" y="0"/>
            <a:ext cx="12192000" cy="6861016"/>
          </a:xfrm>
          <a:prstGeom prst="rect">
            <a:avLst/>
          </a:prstGeom>
          <a:gradFill>
            <a:gsLst>
              <a:gs pos="0">
                <a:srgbClr val="FF588C">
                  <a:alpha val="44000"/>
                </a:srgbClr>
              </a:gs>
              <a:gs pos="99000">
                <a:schemeClr val="accent6">
                  <a:lumMod val="100000"/>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textruta 16">
            <a:extLst>
              <a:ext uri="{FF2B5EF4-FFF2-40B4-BE49-F238E27FC236}">
                <a16:creationId xmlns="" xmlns:a16="http://schemas.microsoft.com/office/drawing/2014/main" id="{1EDC1225-3691-ED40-B50A-04773873368D}"/>
              </a:ext>
            </a:extLst>
          </p:cNvPr>
          <p:cNvSpPr txBox="1"/>
          <p:nvPr/>
        </p:nvSpPr>
        <p:spPr>
          <a:xfrm>
            <a:off x="0" y="2680683"/>
            <a:ext cx="12209224" cy="1569660"/>
          </a:xfrm>
          <a:prstGeom prst="rect">
            <a:avLst/>
          </a:prstGeom>
          <a:noFill/>
        </p:spPr>
        <p:txBody>
          <a:bodyPr wrap="square" rtlCol="0">
            <a:spAutoFit/>
          </a:bodyPr>
          <a:lstStyle/>
          <a:p>
            <a:pPr algn="ctr"/>
            <a:r>
              <a:rPr lang="sv-SE" sz="9600" b="1" dirty="0">
                <a:solidFill>
                  <a:schemeClr val="bg1"/>
                </a:solidFill>
                <a:latin typeface="Arial" panose="020B0604020202020204" pitchFamily="34" charset="0"/>
                <a:ea typeface="Helvetica Neue" panose="02000503000000020004" pitchFamily="2" charset="0"/>
                <a:cs typeface="Arial" panose="020B0604020202020204" pitchFamily="34" charset="0"/>
              </a:rPr>
              <a:t>Tack!</a:t>
            </a:r>
          </a:p>
        </p:txBody>
      </p:sp>
      <p:sp>
        <p:nvSpPr>
          <p:cNvPr id="11" name="textruta 10"/>
          <p:cNvSpPr txBox="1"/>
          <p:nvPr/>
        </p:nvSpPr>
        <p:spPr>
          <a:xfrm>
            <a:off x="1600200" y="419100"/>
            <a:ext cx="184731" cy="369332"/>
          </a:xfrm>
          <a:prstGeom prst="rect">
            <a:avLst/>
          </a:prstGeom>
          <a:noFill/>
        </p:spPr>
        <p:txBody>
          <a:bodyPr wrap="none" rtlCol="0">
            <a:spAutoFit/>
          </a:bodyPr>
          <a:lstStyle/>
          <a:p>
            <a:endParaRPr lang="sv-SE" dirty="0">
              <a:solidFill>
                <a:schemeClr val="bg1"/>
              </a:solidFill>
            </a:endParaRPr>
          </a:p>
        </p:txBody>
      </p:sp>
    </p:spTree>
    <p:extLst>
      <p:ext uri="{BB962C8B-B14F-4D97-AF65-F5344CB8AC3E}">
        <p14:creationId xmlns:p14="http://schemas.microsoft.com/office/powerpoint/2010/main" val="1192521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 xmlns:a16="http://schemas.microsoft.com/office/drawing/2014/main" id="{564718B6-B297-204C-ADC3-A3ACF9A0CB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7" name="Rektangel 16">
            <a:extLst>
              <a:ext uri="{FF2B5EF4-FFF2-40B4-BE49-F238E27FC236}">
                <a16:creationId xmlns="" xmlns:a16="http://schemas.microsoft.com/office/drawing/2014/main" id="{3B6FB92E-9A7B-2B4E-977E-F64FCB12DA5F}"/>
              </a:ext>
            </a:extLst>
          </p:cNvPr>
          <p:cNvSpPr/>
          <p:nvPr/>
        </p:nvSpPr>
        <p:spPr>
          <a:xfrm>
            <a:off x="0" y="0"/>
            <a:ext cx="12192000" cy="6858000"/>
          </a:xfrm>
          <a:prstGeom prst="rect">
            <a:avLst/>
          </a:prstGeom>
          <a:solidFill>
            <a:schemeClr val="bg2">
              <a:lumMod val="2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a:extLst>
              <a:ext uri="{FF2B5EF4-FFF2-40B4-BE49-F238E27FC236}">
                <a16:creationId xmlns="" xmlns:a16="http://schemas.microsoft.com/office/drawing/2014/main" id="{8449512B-148C-5A44-9F4A-C8512D1AF2A8}"/>
              </a:ext>
            </a:extLst>
          </p:cNvPr>
          <p:cNvSpPr/>
          <p:nvPr/>
        </p:nvSpPr>
        <p:spPr>
          <a:xfrm>
            <a:off x="0" y="-69669"/>
            <a:ext cx="12192000" cy="6927669"/>
          </a:xfrm>
          <a:prstGeom prst="rect">
            <a:avLst/>
          </a:prstGeom>
          <a:gradFill>
            <a:gsLst>
              <a:gs pos="0">
                <a:srgbClr val="FF588C">
                  <a:alpha val="49000"/>
                </a:srgbClr>
              </a:gs>
              <a:gs pos="100000">
                <a:schemeClr val="accent6">
                  <a:alpha val="89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textruta 4">
            <a:extLst>
              <a:ext uri="{FF2B5EF4-FFF2-40B4-BE49-F238E27FC236}">
                <a16:creationId xmlns="" xmlns:a16="http://schemas.microsoft.com/office/drawing/2014/main" id="{41E65847-6759-DD4A-B68F-486125325A92}"/>
              </a:ext>
            </a:extLst>
          </p:cNvPr>
          <p:cNvSpPr txBox="1"/>
          <p:nvPr/>
        </p:nvSpPr>
        <p:spPr>
          <a:xfrm>
            <a:off x="2841456" y="1413752"/>
            <a:ext cx="6543923" cy="381541"/>
          </a:xfrm>
          <a:prstGeom prst="rect">
            <a:avLst/>
          </a:prstGeom>
          <a:noFill/>
        </p:spPr>
        <p:txBody>
          <a:bodyPr wrap="square" rtlCol="0">
            <a:noAutofit/>
          </a:bodyPr>
          <a:lstStyle/>
          <a:p>
            <a:r>
              <a:rPr lang="sv-SE" sz="2580" b="1" dirty="0">
                <a:solidFill>
                  <a:srgbClr val="FFFFFF"/>
                </a:solidFill>
                <a:ea typeface="Helvetica Neue" panose="02000503000000020004" pitchFamily="2" charset="0"/>
                <a:cs typeface="Arial" panose="020B0604020202020204" pitchFamily="34" charset="0"/>
              </a:rPr>
              <a:t>Varumärkesplattformen är vår gemensamma ledstjärna</a:t>
            </a:r>
          </a:p>
        </p:txBody>
      </p:sp>
      <p:sp>
        <p:nvSpPr>
          <p:cNvPr id="10" name="textruta 9">
            <a:extLst>
              <a:ext uri="{FF2B5EF4-FFF2-40B4-BE49-F238E27FC236}">
                <a16:creationId xmlns="" xmlns:a16="http://schemas.microsoft.com/office/drawing/2014/main" id="{023541F6-DE00-A447-9171-49BD1975D4F6}"/>
              </a:ext>
            </a:extLst>
          </p:cNvPr>
          <p:cNvSpPr txBox="1"/>
          <p:nvPr/>
        </p:nvSpPr>
        <p:spPr>
          <a:xfrm>
            <a:off x="2891790" y="2433231"/>
            <a:ext cx="6408420" cy="1551071"/>
          </a:xfrm>
          <a:prstGeom prst="rect">
            <a:avLst/>
          </a:prstGeom>
          <a:noFill/>
        </p:spPr>
        <p:txBody>
          <a:bodyPr wrap="square" rtlCol="0">
            <a:noAutofit/>
          </a:bodyPr>
          <a:lstStyle/>
          <a:p>
            <a:pPr marL="342900" indent="-342900" algn="just">
              <a:lnSpc>
                <a:spcPct val="120000"/>
              </a:lnSpc>
              <a:buFont typeface="Arial" panose="020B0604020202020204" pitchFamily="34" charset="0"/>
              <a:buChar char="•"/>
            </a:pPr>
            <a:r>
              <a:rPr lang="sv-SE" sz="1400" dirty="0">
                <a:solidFill>
                  <a:srgbClr val="FFFFFF"/>
                </a:solidFill>
                <a:ea typeface="Helvetica Neue" panose="02000503000000020004" pitchFamily="2" charset="0"/>
                <a:cs typeface="Arial" panose="020B0604020202020204" pitchFamily="34" charset="0"/>
              </a:rPr>
              <a:t>Den lyfter fram Linköpings främsta styrkor och fördelar och summerar vad vi vill att omvärlden ska förknippa med Linköping. </a:t>
            </a:r>
          </a:p>
          <a:p>
            <a:pPr marL="342900" indent="-342900" algn="just">
              <a:lnSpc>
                <a:spcPct val="120000"/>
              </a:lnSpc>
              <a:buFont typeface="Arial" panose="020B0604020202020204" pitchFamily="34" charset="0"/>
              <a:buChar char="•"/>
            </a:pPr>
            <a:r>
              <a:rPr lang="sv-SE" sz="1400" dirty="0">
                <a:solidFill>
                  <a:srgbClr val="FFFFFF"/>
                </a:solidFill>
                <a:ea typeface="Helvetica Neue" panose="02000503000000020004" pitchFamily="2" charset="0"/>
                <a:cs typeface="Arial" panose="020B0604020202020204" pitchFamily="34" charset="0"/>
              </a:rPr>
              <a:t>Med en gemensam grund att utgå ifrån kan vi kommunicera enhetligt och tydligt, vilket är grunden för effektiv kommunikation. </a:t>
            </a:r>
          </a:p>
          <a:p>
            <a:pPr marL="342900" indent="-342900" algn="just">
              <a:lnSpc>
                <a:spcPct val="120000"/>
              </a:lnSpc>
              <a:buFont typeface="Arial" panose="020B0604020202020204" pitchFamily="34" charset="0"/>
              <a:buChar char="•"/>
            </a:pPr>
            <a:r>
              <a:rPr lang="sv-SE" sz="1400" dirty="0">
                <a:solidFill>
                  <a:srgbClr val="FFFFFF"/>
                </a:solidFill>
                <a:ea typeface="Helvetica Neue" panose="02000503000000020004" pitchFamily="2" charset="0"/>
                <a:cs typeface="Arial" panose="020B0604020202020204" pitchFamily="34" charset="0"/>
              </a:rPr>
              <a:t>Det leder till att vi </a:t>
            </a:r>
            <a:r>
              <a:rPr lang="sv-SE" sz="1400" i="1" dirty="0">
                <a:solidFill>
                  <a:srgbClr val="FFFFFF"/>
                </a:solidFill>
                <a:ea typeface="Helvetica Neue" panose="02000503000000020004" pitchFamily="2" charset="0"/>
                <a:cs typeface="Arial" panose="020B0604020202020204" pitchFamily="34" charset="0"/>
              </a:rPr>
              <a:t>skapar en attraktivare plats för alla oss som redan bor och är verksamma här, fler blir ambassadörer för sin stad, </a:t>
            </a:r>
            <a:r>
              <a:rPr lang="sv-SE" sz="1400" dirty="0">
                <a:solidFill>
                  <a:srgbClr val="FFFFFF"/>
                </a:solidFill>
                <a:ea typeface="Helvetica Neue" panose="02000503000000020004" pitchFamily="2" charset="0"/>
                <a:cs typeface="Arial" panose="020B0604020202020204" pitchFamily="34" charset="0"/>
              </a:rPr>
              <a:t>men också att: </a:t>
            </a:r>
          </a:p>
        </p:txBody>
      </p:sp>
      <p:grpSp>
        <p:nvGrpSpPr>
          <p:cNvPr id="4" name="Grupp 3">
            <a:extLst>
              <a:ext uri="{FF2B5EF4-FFF2-40B4-BE49-F238E27FC236}">
                <a16:creationId xmlns="" xmlns:a16="http://schemas.microsoft.com/office/drawing/2014/main" id="{33F70BEB-6972-C74E-84D2-7D49F477DB24}"/>
              </a:ext>
            </a:extLst>
          </p:cNvPr>
          <p:cNvGrpSpPr/>
          <p:nvPr/>
        </p:nvGrpSpPr>
        <p:grpSpPr>
          <a:xfrm>
            <a:off x="1663277" y="4692926"/>
            <a:ext cx="1735241" cy="406288"/>
            <a:chOff x="1663277" y="4571006"/>
            <a:chExt cx="1735241" cy="406288"/>
          </a:xfrm>
        </p:grpSpPr>
        <p:sp>
          <p:nvSpPr>
            <p:cNvPr id="9" name="Rektangel 8">
              <a:extLst>
                <a:ext uri="{FF2B5EF4-FFF2-40B4-BE49-F238E27FC236}">
                  <a16:creationId xmlns="" xmlns:a16="http://schemas.microsoft.com/office/drawing/2014/main" id="{CD485A6C-0C38-F049-9251-92E9DA68A742}"/>
                </a:ext>
              </a:extLst>
            </p:cNvPr>
            <p:cNvSpPr/>
            <p:nvPr/>
          </p:nvSpPr>
          <p:spPr>
            <a:xfrm>
              <a:off x="1678517" y="4611349"/>
              <a:ext cx="1697141" cy="325602"/>
            </a:xfrm>
            <a:prstGeom prst="rect">
              <a:avLst/>
            </a:prstGeom>
          </p:spPr>
          <p:txBody>
            <a:bodyPr wrap="square">
              <a:spAutoFit/>
            </a:bodyPr>
            <a:lstStyle/>
            <a:p>
              <a:pPr>
                <a:lnSpc>
                  <a:spcPct val="120000"/>
                </a:lnSpc>
              </a:pPr>
              <a:r>
                <a:rPr lang="sv-SE" sz="1400" dirty="0">
                  <a:solidFill>
                    <a:srgbClr val="FFFFFF"/>
                  </a:solidFill>
                  <a:ea typeface="Helvetica Neue" panose="02000503000000020004" pitchFamily="2" charset="0"/>
                  <a:cs typeface="Arial" panose="020B0604020202020204" pitchFamily="34" charset="0"/>
                </a:rPr>
                <a:t>Fler vill besöka oss</a:t>
              </a:r>
            </a:p>
          </p:txBody>
        </p:sp>
        <p:sp>
          <p:nvSpPr>
            <p:cNvPr id="3" name="Rektangel 2">
              <a:extLst>
                <a:ext uri="{FF2B5EF4-FFF2-40B4-BE49-F238E27FC236}">
                  <a16:creationId xmlns="" xmlns:a16="http://schemas.microsoft.com/office/drawing/2014/main" id="{6872E58D-09D3-6D4E-AF4A-DC983C84CE6E}"/>
                </a:ext>
              </a:extLst>
            </p:cNvPr>
            <p:cNvSpPr/>
            <p:nvPr/>
          </p:nvSpPr>
          <p:spPr>
            <a:xfrm>
              <a:off x="1663277" y="4571006"/>
              <a:ext cx="1735241" cy="40628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solidFill>
                  <a:srgbClr val="FFFFFF"/>
                </a:solidFill>
                <a:cs typeface="Arial" panose="020B0604020202020204" pitchFamily="34" charset="0"/>
              </a:endParaRPr>
            </a:p>
          </p:txBody>
        </p:sp>
      </p:grpSp>
      <p:grpSp>
        <p:nvGrpSpPr>
          <p:cNvPr id="18" name="Grupp 17">
            <a:extLst>
              <a:ext uri="{FF2B5EF4-FFF2-40B4-BE49-F238E27FC236}">
                <a16:creationId xmlns="" xmlns:a16="http://schemas.microsoft.com/office/drawing/2014/main" id="{81C61EE2-C149-C744-B5D9-D9092573DC3A}"/>
              </a:ext>
            </a:extLst>
          </p:cNvPr>
          <p:cNvGrpSpPr/>
          <p:nvPr/>
        </p:nvGrpSpPr>
        <p:grpSpPr>
          <a:xfrm>
            <a:off x="3823733" y="4692926"/>
            <a:ext cx="2176974" cy="406288"/>
            <a:chOff x="3818654" y="4571006"/>
            <a:chExt cx="2176974" cy="406288"/>
          </a:xfrm>
        </p:grpSpPr>
        <p:sp>
          <p:nvSpPr>
            <p:cNvPr id="11" name="Rektangel 10">
              <a:extLst>
                <a:ext uri="{FF2B5EF4-FFF2-40B4-BE49-F238E27FC236}">
                  <a16:creationId xmlns="" xmlns:a16="http://schemas.microsoft.com/office/drawing/2014/main" id="{40720C2B-1C07-7741-AC4A-C65F89DFABB5}"/>
                </a:ext>
              </a:extLst>
            </p:cNvPr>
            <p:cNvSpPr/>
            <p:nvPr/>
          </p:nvSpPr>
          <p:spPr>
            <a:xfrm>
              <a:off x="3818654" y="4611349"/>
              <a:ext cx="2176973" cy="325602"/>
            </a:xfrm>
            <a:prstGeom prst="rect">
              <a:avLst/>
            </a:prstGeom>
          </p:spPr>
          <p:txBody>
            <a:bodyPr wrap="square">
              <a:spAutoFit/>
            </a:bodyPr>
            <a:lstStyle/>
            <a:p>
              <a:pPr>
                <a:lnSpc>
                  <a:spcPct val="120000"/>
                </a:lnSpc>
              </a:pPr>
              <a:r>
                <a:rPr lang="sv-SE" sz="1400" dirty="0">
                  <a:solidFill>
                    <a:srgbClr val="FFFFFF"/>
                  </a:solidFill>
                  <a:ea typeface="Helvetica Neue" panose="02000503000000020004" pitchFamily="2" charset="0"/>
                  <a:cs typeface="Arial" panose="020B0604020202020204" pitchFamily="34" charset="0"/>
                </a:rPr>
                <a:t>Fler vill starta företag här</a:t>
              </a:r>
            </a:p>
          </p:txBody>
        </p:sp>
        <p:sp>
          <p:nvSpPr>
            <p:cNvPr id="14" name="Rektangel 13">
              <a:extLst>
                <a:ext uri="{FF2B5EF4-FFF2-40B4-BE49-F238E27FC236}">
                  <a16:creationId xmlns="" xmlns:a16="http://schemas.microsoft.com/office/drawing/2014/main" id="{8D1DF911-0D3B-9A45-9BC9-C9446E347178}"/>
                </a:ext>
              </a:extLst>
            </p:cNvPr>
            <p:cNvSpPr/>
            <p:nvPr/>
          </p:nvSpPr>
          <p:spPr>
            <a:xfrm>
              <a:off x="3818654" y="4571006"/>
              <a:ext cx="2176974" cy="40628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solidFill>
                  <a:srgbClr val="FFFFFF"/>
                </a:solidFill>
                <a:cs typeface="Arial" panose="020B0604020202020204" pitchFamily="34" charset="0"/>
              </a:endParaRPr>
            </a:p>
          </p:txBody>
        </p:sp>
      </p:grpSp>
      <p:grpSp>
        <p:nvGrpSpPr>
          <p:cNvPr id="19" name="Grupp 18">
            <a:extLst>
              <a:ext uri="{FF2B5EF4-FFF2-40B4-BE49-F238E27FC236}">
                <a16:creationId xmlns="" xmlns:a16="http://schemas.microsoft.com/office/drawing/2014/main" id="{EC6428CD-7AC4-3E4E-B2EE-2EA6E7171473}"/>
              </a:ext>
            </a:extLst>
          </p:cNvPr>
          <p:cNvGrpSpPr/>
          <p:nvPr/>
        </p:nvGrpSpPr>
        <p:grpSpPr>
          <a:xfrm>
            <a:off x="6425922" y="4692926"/>
            <a:ext cx="1623336" cy="406288"/>
            <a:chOff x="6423385" y="4571006"/>
            <a:chExt cx="1623336" cy="406288"/>
          </a:xfrm>
        </p:grpSpPr>
        <p:sp>
          <p:nvSpPr>
            <p:cNvPr id="12" name="Rektangel 11">
              <a:extLst>
                <a:ext uri="{FF2B5EF4-FFF2-40B4-BE49-F238E27FC236}">
                  <a16:creationId xmlns="" xmlns:a16="http://schemas.microsoft.com/office/drawing/2014/main" id="{2107CEEA-7435-5245-88F2-CC9589073549}"/>
                </a:ext>
              </a:extLst>
            </p:cNvPr>
            <p:cNvSpPr/>
            <p:nvPr/>
          </p:nvSpPr>
          <p:spPr>
            <a:xfrm>
              <a:off x="6453864" y="4611349"/>
              <a:ext cx="1562377" cy="325602"/>
            </a:xfrm>
            <a:prstGeom prst="rect">
              <a:avLst/>
            </a:prstGeom>
          </p:spPr>
          <p:txBody>
            <a:bodyPr wrap="square">
              <a:spAutoFit/>
            </a:bodyPr>
            <a:lstStyle/>
            <a:p>
              <a:pPr>
                <a:lnSpc>
                  <a:spcPct val="120000"/>
                </a:lnSpc>
              </a:pPr>
              <a:r>
                <a:rPr lang="sv-SE" sz="1400" dirty="0">
                  <a:solidFill>
                    <a:srgbClr val="FFFFFF"/>
                  </a:solidFill>
                  <a:ea typeface="Helvetica Neue" panose="02000503000000020004" pitchFamily="2" charset="0"/>
                  <a:cs typeface="Arial" panose="020B0604020202020204" pitchFamily="34" charset="0"/>
                </a:rPr>
                <a:t>Fler vill jobba här</a:t>
              </a:r>
            </a:p>
          </p:txBody>
        </p:sp>
        <p:sp>
          <p:nvSpPr>
            <p:cNvPr id="15" name="Rektangel 14">
              <a:extLst>
                <a:ext uri="{FF2B5EF4-FFF2-40B4-BE49-F238E27FC236}">
                  <a16:creationId xmlns="" xmlns:a16="http://schemas.microsoft.com/office/drawing/2014/main" id="{AC80DDFF-CC98-9647-BFFB-8DD12618A071}"/>
                </a:ext>
              </a:extLst>
            </p:cNvPr>
            <p:cNvSpPr/>
            <p:nvPr/>
          </p:nvSpPr>
          <p:spPr>
            <a:xfrm>
              <a:off x="6423385" y="4571006"/>
              <a:ext cx="1623336" cy="40628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solidFill>
                  <a:srgbClr val="FFFFFF"/>
                </a:solidFill>
                <a:cs typeface="Arial" panose="020B0604020202020204" pitchFamily="34" charset="0"/>
              </a:endParaRPr>
            </a:p>
          </p:txBody>
        </p:sp>
      </p:grpSp>
      <p:grpSp>
        <p:nvGrpSpPr>
          <p:cNvPr id="20" name="Grupp 19">
            <a:extLst>
              <a:ext uri="{FF2B5EF4-FFF2-40B4-BE49-F238E27FC236}">
                <a16:creationId xmlns="" xmlns:a16="http://schemas.microsoft.com/office/drawing/2014/main" id="{3D350B80-7B4F-934A-942E-E794ABA82ECD}"/>
              </a:ext>
            </a:extLst>
          </p:cNvPr>
          <p:cNvGrpSpPr/>
          <p:nvPr/>
        </p:nvGrpSpPr>
        <p:grpSpPr>
          <a:xfrm>
            <a:off x="8474474" y="4692926"/>
            <a:ext cx="2095097" cy="406288"/>
            <a:chOff x="8428754" y="4571006"/>
            <a:chExt cx="2095097" cy="406288"/>
          </a:xfrm>
        </p:grpSpPr>
        <p:sp>
          <p:nvSpPr>
            <p:cNvPr id="13" name="Rektangel 12">
              <a:extLst>
                <a:ext uri="{FF2B5EF4-FFF2-40B4-BE49-F238E27FC236}">
                  <a16:creationId xmlns="" xmlns:a16="http://schemas.microsoft.com/office/drawing/2014/main" id="{38875492-39AB-FB48-A95B-0EC45717A8A1}"/>
                </a:ext>
              </a:extLst>
            </p:cNvPr>
            <p:cNvSpPr/>
            <p:nvPr/>
          </p:nvSpPr>
          <p:spPr>
            <a:xfrm>
              <a:off x="8454364" y="4611349"/>
              <a:ext cx="2069487" cy="325602"/>
            </a:xfrm>
            <a:prstGeom prst="rect">
              <a:avLst/>
            </a:prstGeom>
          </p:spPr>
          <p:txBody>
            <a:bodyPr wrap="square">
              <a:spAutoFit/>
            </a:bodyPr>
            <a:lstStyle/>
            <a:p>
              <a:pPr>
                <a:lnSpc>
                  <a:spcPct val="120000"/>
                </a:lnSpc>
              </a:pPr>
              <a:r>
                <a:rPr lang="sv-SE" sz="1400" dirty="0">
                  <a:solidFill>
                    <a:srgbClr val="FFFFFF"/>
                  </a:solidFill>
                  <a:ea typeface="Helvetica Neue" panose="02000503000000020004" pitchFamily="2" charset="0"/>
                  <a:cs typeface="Arial" panose="020B0604020202020204" pitchFamily="34" charset="0"/>
                </a:rPr>
                <a:t>Fler vill flytta hit för gott</a:t>
              </a:r>
            </a:p>
          </p:txBody>
        </p:sp>
        <p:sp>
          <p:nvSpPr>
            <p:cNvPr id="16" name="Rektangel 15">
              <a:extLst>
                <a:ext uri="{FF2B5EF4-FFF2-40B4-BE49-F238E27FC236}">
                  <a16:creationId xmlns="" xmlns:a16="http://schemas.microsoft.com/office/drawing/2014/main" id="{711E63F2-2315-F743-A31A-2AFAC92F2497}"/>
                </a:ext>
              </a:extLst>
            </p:cNvPr>
            <p:cNvSpPr/>
            <p:nvPr/>
          </p:nvSpPr>
          <p:spPr>
            <a:xfrm>
              <a:off x="8428754" y="4571006"/>
              <a:ext cx="2069488" cy="40628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solidFill>
                  <a:srgbClr val="FFFFFF"/>
                </a:solidFill>
                <a:cs typeface="Arial" panose="020B0604020202020204" pitchFamily="34" charset="0"/>
              </a:endParaRPr>
            </a:p>
          </p:txBody>
        </p:sp>
      </p:grpSp>
    </p:spTree>
    <p:extLst>
      <p:ext uri="{BB962C8B-B14F-4D97-AF65-F5344CB8AC3E}">
        <p14:creationId xmlns:p14="http://schemas.microsoft.com/office/powerpoint/2010/main" val="334692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 xmlns:a16="http://schemas.microsoft.com/office/drawing/2014/main" id="{14BB3B61-8476-3B44-B0EE-A170A5EA65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814060" cy="6858000"/>
          </a:xfrm>
          <a:prstGeom prst="rect">
            <a:avLst/>
          </a:prstGeom>
        </p:spPr>
      </p:pic>
      <p:sp>
        <p:nvSpPr>
          <p:cNvPr id="5" name="textruta 4">
            <a:extLst>
              <a:ext uri="{FF2B5EF4-FFF2-40B4-BE49-F238E27FC236}">
                <a16:creationId xmlns="" xmlns:a16="http://schemas.microsoft.com/office/drawing/2014/main" id="{41E65847-6759-DD4A-B68F-486125325A92}"/>
              </a:ext>
            </a:extLst>
          </p:cNvPr>
          <p:cNvSpPr txBox="1"/>
          <p:nvPr/>
        </p:nvSpPr>
        <p:spPr>
          <a:xfrm>
            <a:off x="6261464" y="2935543"/>
            <a:ext cx="5814060" cy="830997"/>
          </a:xfrm>
          <a:prstGeom prst="rect">
            <a:avLst/>
          </a:prstGeom>
          <a:noFill/>
        </p:spPr>
        <p:txBody>
          <a:bodyPr wrap="square" rtlCol="0">
            <a:noAutofit/>
          </a:bodyPr>
          <a:lstStyle/>
          <a:p>
            <a:r>
              <a:rPr lang="sv-SE" sz="3600" b="1" dirty="0">
                <a:latin typeface="Arial" panose="020B0604020202020204" pitchFamily="34" charset="0"/>
                <a:ea typeface="Helvetica Neue" panose="02000503000000020004" pitchFamily="2" charset="0"/>
                <a:cs typeface="Arial" panose="020B0604020202020204" pitchFamily="34" charset="0"/>
              </a:rPr>
              <a:t>Platsen Linköping </a:t>
            </a:r>
            <a:br>
              <a:rPr lang="sv-SE" sz="3600" b="1" dirty="0">
                <a:latin typeface="Arial" panose="020B0604020202020204" pitchFamily="34" charset="0"/>
                <a:ea typeface="Helvetica Neue" panose="02000503000000020004" pitchFamily="2" charset="0"/>
                <a:cs typeface="Arial" panose="020B0604020202020204" pitchFamily="34" charset="0"/>
              </a:rPr>
            </a:br>
            <a:r>
              <a:rPr lang="sv-SE" sz="3600" b="1" dirty="0">
                <a:latin typeface="Arial" panose="020B0604020202020204" pitchFamily="34" charset="0"/>
                <a:ea typeface="Helvetica Neue" panose="02000503000000020004" pitchFamily="2" charset="0"/>
                <a:cs typeface="Arial" panose="020B0604020202020204" pitchFamily="34" charset="0"/>
              </a:rPr>
              <a:t>bygger vi tillsammans!</a:t>
            </a:r>
          </a:p>
        </p:txBody>
      </p:sp>
      <p:sp>
        <p:nvSpPr>
          <p:cNvPr id="17" name="Rektangel 16">
            <a:extLst>
              <a:ext uri="{FF2B5EF4-FFF2-40B4-BE49-F238E27FC236}">
                <a16:creationId xmlns="" xmlns:a16="http://schemas.microsoft.com/office/drawing/2014/main" id="{AF5AA5FB-2F01-D440-99F9-7CDE13D4347E}"/>
              </a:ext>
            </a:extLst>
          </p:cNvPr>
          <p:cNvSpPr/>
          <p:nvPr/>
        </p:nvSpPr>
        <p:spPr>
          <a:xfrm>
            <a:off x="-5397" y="0"/>
            <a:ext cx="5814060" cy="6857999"/>
          </a:xfrm>
          <a:prstGeom prst="rect">
            <a:avLst/>
          </a:prstGeom>
          <a:gradFill>
            <a:gsLst>
              <a:gs pos="0">
                <a:srgbClr val="FF588C">
                  <a:alpha val="50000"/>
                </a:srgbClr>
              </a:gs>
              <a:gs pos="99000">
                <a:schemeClr val="accent6">
                  <a:lumMod val="100000"/>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 xmlns:a16="http://schemas.microsoft.com/office/drawing/2014/main" id="{37D5277B-A09F-794C-B5CA-774D7F2A4FB4}"/>
              </a:ext>
            </a:extLst>
          </p:cNvPr>
          <p:cNvSpPr/>
          <p:nvPr/>
        </p:nvSpPr>
        <p:spPr>
          <a:xfrm>
            <a:off x="482601" y="474134"/>
            <a:ext cx="5418666" cy="59266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210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 xmlns:a16="http://schemas.microsoft.com/office/drawing/2014/main" id="{03401763-F9B4-7A40-9AEF-20693AEB04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72380" y="3429000"/>
            <a:ext cx="5819133" cy="3429000"/>
          </a:xfrm>
          <a:prstGeom prst="rect">
            <a:avLst/>
          </a:prstGeom>
        </p:spPr>
      </p:pic>
      <p:pic>
        <p:nvPicPr>
          <p:cNvPr id="18" name="Bildobjekt 17">
            <a:extLst>
              <a:ext uri="{FF2B5EF4-FFF2-40B4-BE49-F238E27FC236}">
                <a16:creationId xmlns="" xmlns:a16="http://schemas.microsoft.com/office/drawing/2014/main" id="{7ED1C3A7-2F29-4249-8B34-97AE4EDB3EFF}"/>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 contrast="12000"/>
                    </a14:imgEffect>
                  </a14:imgLayer>
                </a14:imgProps>
              </a:ext>
              <a:ext uri="{28A0092B-C50C-407E-A947-70E740481C1C}">
                <a14:useLocalDpi xmlns:a14="http://schemas.microsoft.com/office/drawing/2010/main"/>
              </a:ext>
            </a:extLst>
          </a:blip>
          <a:srcRect/>
          <a:stretch/>
        </p:blipFill>
        <p:spPr>
          <a:xfrm>
            <a:off x="8291513" y="3429000"/>
            <a:ext cx="3908768" cy="3429000"/>
          </a:xfrm>
          <a:prstGeom prst="rect">
            <a:avLst/>
          </a:prstGeom>
        </p:spPr>
      </p:pic>
      <p:pic>
        <p:nvPicPr>
          <p:cNvPr id="19" name="Bildobjekt 18">
            <a:extLst>
              <a:ext uri="{FF2B5EF4-FFF2-40B4-BE49-F238E27FC236}">
                <a16:creationId xmlns="" xmlns:a16="http://schemas.microsoft.com/office/drawing/2014/main" id="{C70CD0E3-F813-DF46-86E4-482DFD8EB3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91513" y="0"/>
            <a:ext cx="3900487" cy="3429000"/>
          </a:xfrm>
          <a:prstGeom prst="rect">
            <a:avLst/>
          </a:prstGeom>
        </p:spPr>
      </p:pic>
      <p:pic>
        <p:nvPicPr>
          <p:cNvPr id="15" name="Bildobjekt 14">
            <a:extLst>
              <a:ext uri="{FF2B5EF4-FFF2-40B4-BE49-F238E27FC236}">
                <a16:creationId xmlns="" xmlns:a16="http://schemas.microsoft.com/office/drawing/2014/main" id="{421357EF-4033-594F-83B5-376E624927D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3429000"/>
            <a:ext cx="2497873" cy="3429000"/>
          </a:xfrm>
          <a:prstGeom prst="rect">
            <a:avLst/>
          </a:prstGeom>
        </p:spPr>
      </p:pic>
      <p:pic>
        <p:nvPicPr>
          <p:cNvPr id="24" name="Bildobjekt 23">
            <a:extLst>
              <a:ext uri="{FF2B5EF4-FFF2-40B4-BE49-F238E27FC236}">
                <a16:creationId xmlns="" xmlns:a16="http://schemas.microsoft.com/office/drawing/2014/main" id="{F994692E-F669-544C-852B-E6F8E3B5765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 y="0"/>
            <a:ext cx="5875717" cy="3429000"/>
          </a:xfrm>
          <a:prstGeom prst="rect">
            <a:avLst/>
          </a:prstGeom>
        </p:spPr>
      </p:pic>
      <p:pic>
        <p:nvPicPr>
          <p:cNvPr id="16" name="Bildobjekt 15">
            <a:extLst>
              <a:ext uri="{FF2B5EF4-FFF2-40B4-BE49-F238E27FC236}">
                <a16:creationId xmlns="" xmlns:a16="http://schemas.microsoft.com/office/drawing/2014/main" id="{8DF27246-292A-EA43-B0F8-0CF755540D9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23531" y="0"/>
            <a:ext cx="2464766" cy="3429000"/>
          </a:xfrm>
          <a:prstGeom prst="rect">
            <a:avLst/>
          </a:prstGeom>
        </p:spPr>
      </p:pic>
      <p:sp>
        <p:nvSpPr>
          <p:cNvPr id="22" name="textruta 21">
            <a:extLst>
              <a:ext uri="{FF2B5EF4-FFF2-40B4-BE49-F238E27FC236}">
                <a16:creationId xmlns="" xmlns:a16="http://schemas.microsoft.com/office/drawing/2014/main" id="{3D9DA8E0-C345-5547-B6AC-AC771ABBB02A}"/>
              </a:ext>
            </a:extLst>
          </p:cNvPr>
          <p:cNvSpPr txBox="1"/>
          <p:nvPr/>
        </p:nvSpPr>
        <p:spPr>
          <a:xfrm>
            <a:off x="12832080" y="1905000"/>
            <a:ext cx="184731" cy="369332"/>
          </a:xfrm>
          <a:prstGeom prst="rect">
            <a:avLst/>
          </a:prstGeom>
          <a:noFill/>
        </p:spPr>
        <p:txBody>
          <a:bodyPr wrap="none" rtlCol="0">
            <a:spAutoFit/>
          </a:bodyPr>
          <a:lstStyle/>
          <a:p>
            <a:endParaRPr lang="sv-SE" dirty="0"/>
          </a:p>
        </p:txBody>
      </p:sp>
      <p:sp>
        <p:nvSpPr>
          <p:cNvPr id="26" name="Rektangel 25">
            <a:extLst>
              <a:ext uri="{FF2B5EF4-FFF2-40B4-BE49-F238E27FC236}">
                <a16:creationId xmlns="" xmlns:a16="http://schemas.microsoft.com/office/drawing/2014/main" id="{1026DF20-763C-A04B-9EC6-2440ABF97910}"/>
              </a:ext>
            </a:extLst>
          </p:cNvPr>
          <p:cNvSpPr/>
          <p:nvPr/>
        </p:nvSpPr>
        <p:spPr>
          <a:xfrm>
            <a:off x="1" y="0"/>
            <a:ext cx="8291512" cy="6857999"/>
          </a:xfrm>
          <a:prstGeom prst="rect">
            <a:avLst/>
          </a:prstGeom>
          <a:gradFill>
            <a:gsLst>
              <a:gs pos="0">
                <a:srgbClr val="FF588C">
                  <a:alpha val="66000"/>
                </a:srgbClr>
              </a:gs>
              <a:gs pos="99000">
                <a:schemeClr val="accent6">
                  <a:lumMod val="100000"/>
                  <a:alpha val="9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 xmlns:a16="http://schemas.microsoft.com/office/drawing/2014/main" id="{109598AC-6EBF-AF49-B47D-98F816699CBD}"/>
              </a:ext>
            </a:extLst>
          </p:cNvPr>
          <p:cNvSpPr txBox="1"/>
          <p:nvPr/>
        </p:nvSpPr>
        <p:spPr>
          <a:xfrm>
            <a:off x="3310467" y="4920854"/>
            <a:ext cx="4298421" cy="1323439"/>
          </a:xfrm>
          <a:prstGeom prst="rect">
            <a:avLst/>
          </a:prstGeom>
          <a:noFill/>
        </p:spPr>
        <p:txBody>
          <a:bodyPr wrap="square" rtlCol="0">
            <a:spAutoFit/>
          </a:bodyPr>
          <a:lstStyle/>
          <a:p>
            <a: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t>De banbrytande </a:t>
            </a:r>
          </a:p>
          <a:p>
            <a: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t>innovationerna</a:t>
            </a:r>
          </a:p>
        </p:txBody>
      </p:sp>
      <p:sp>
        <p:nvSpPr>
          <p:cNvPr id="12" name="textruta 11">
            <a:extLst>
              <a:ext uri="{FF2B5EF4-FFF2-40B4-BE49-F238E27FC236}">
                <a16:creationId xmlns="" xmlns:a16="http://schemas.microsoft.com/office/drawing/2014/main" id="{5F3638BE-24AF-3B47-9916-E0A1CBEE08FA}"/>
              </a:ext>
            </a:extLst>
          </p:cNvPr>
          <p:cNvSpPr txBox="1"/>
          <p:nvPr/>
        </p:nvSpPr>
        <p:spPr>
          <a:xfrm>
            <a:off x="-3928532" y="3955656"/>
            <a:ext cx="10422465" cy="3770263"/>
          </a:xfrm>
          <a:prstGeom prst="rect">
            <a:avLst/>
          </a:prstGeom>
          <a:noFill/>
        </p:spPr>
        <p:txBody>
          <a:bodyPr wrap="square" rtlCol="0">
            <a:spAutoFit/>
          </a:bodyPr>
          <a:lstStyle/>
          <a:p>
            <a:pPr algn="ctr"/>
            <a:r>
              <a:rPr lang="sv-SE" sz="23900" b="1" dirty="0">
                <a:solidFill>
                  <a:schemeClr val="bg1"/>
                </a:solidFill>
                <a:latin typeface="Arial" panose="020B0604020202020204" pitchFamily="34" charset="0"/>
                <a:ea typeface="Helvetica Neue" panose="02000503000000020004" pitchFamily="2" charset="0"/>
                <a:cs typeface="Arial" panose="020B0604020202020204" pitchFamily="34" charset="0"/>
              </a:rPr>
              <a:t>01</a:t>
            </a:r>
          </a:p>
        </p:txBody>
      </p:sp>
    </p:spTree>
    <p:extLst>
      <p:ext uri="{BB962C8B-B14F-4D97-AF65-F5344CB8AC3E}">
        <p14:creationId xmlns:p14="http://schemas.microsoft.com/office/powerpoint/2010/main" val="1154882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 xmlns:a16="http://schemas.microsoft.com/office/drawing/2014/main" id="{41E65847-6759-DD4A-B68F-486125325A92}"/>
              </a:ext>
            </a:extLst>
          </p:cNvPr>
          <p:cNvSpPr txBox="1"/>
          <p:nvPr/>
        </p:nvSpPr>
        <p:spPr>
          <a:xfrm>
            <a:off x="745830" y="997024"/>
            <a:ext cx="6515100" cy="346855"/>
          </a:xfrm>
          <a:prstGeom prst="rect">
            <a:avLst/>
          </a:prstGeom>
          <a:noFill/>
        </p:spPr>
        <p:txBody>
          <a:bodyPr wrap="square" rtlCol="0">
            <a:noAutofit/>
          </a:bodyPr>
          <a:lstStyle/>
          <a:p>
            <a:r>
              <a:rPr lang="sv-SE" sz="2400" b="1" dirty="0">
                <a:solidFill>
                  <a:schemeClr val="accent6"/>
                </a:solidFill>
                <a:latin typeface="Arial" panose="020B0604020202020204" pitchFamily="34" charset="0"/>
                <a:ea typeface="Helvetica Neue" panose="02000503000000020004" pitchFamily="2" charset="0"/>
                <a:cs typeface="Arial" panose="020B0604020202020204" pitchFamily="34" charset="0"/>
              </a:rPr>
              <a:t>Teknik och innovationer för framtiden</a:t>
            </a:r>
          </a:p>
        </p:txBody>
      </p:sp>
      <p:sp>
        <p:nvSpPr>
          <p:cNvPr id="2" name="textruta 1">
            <a:extLst>
              <a:ext uri="{FF2B5EF4-FFF2-40B4-BE49-F238E27FC236}">
                <a16:creationId xmlns="" xmlns:a16="http://schemas.microsoft.com/office/drawing/2014/main" id="{ED5BB5FC-5247-924E-A3C7-769C8B2CE836}"/>
              </a:ext>
            </a:extLst>
          </p:cNvPr>
          <p:cNvSpPr txBox="1"/>
          <p:nvPr/>
        </p:nvSpPr>
        <p:spPr>
          <a:xfrm>
            <a:off x="745829" y="1758562"/>
            <a:ext cx="5637509" cy="3293209"/>
          </a:xfrm>
          <a:prstGeom prst="rect">
            <a:avLst/>
          </a:prstGeom>
          <a:noFill/>
        </p:spPr>
        <p:txBody>
          <a:bodyPr wrap="square" numCol="1" spcCol="360000" rtlCol="0">
            <a:spAutoFit/>
          </a:bodyPr>
          <a:lstStyle/>
          <a:p>
            <a:pPr marL="342900" indent="-342900">
              <a:spcAft>
                <a:spcPts val="1200"/>
              </a:spcAft>
              <a:buFont typeface="Arial" panose="020B0604020202020204" pitchFamily="34" charset="0"/>
              <a:buChar char="•"/>
              <a:defRPr/>
            </a:pPr>
            <a:r>
              <a:rPr lang="sv-SE" sz="1600" dirty="0">
                <a:latin typeface="Arial" panose="020B0604020202020204" pitchFamily="34" charset="0"/>
                <a:ea typeface="Helvetica Neue" panose="02000503000000020004" pitchFamily="2" charset="0"/>
                <a:cs typeface="Arial" panose="020B0604020202020204" pitchFamily="34" charset="0"/>
              </a:rPr>
              <a:t>Linköping har högteknologi och innovation i sitt DNA. </a:t>
            </a:r>
            <a:endParaRPr lang="sv-SE" sz="16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defRPr/>
            </a:pPr>
            <a:r>
              <a:rPr lang="sv-SE" sz="1600" dirty="0">
                <a:latin typeface="Arial" panose="020B0604020202020204" pitchFamily="34" charset="0"/>
                <a:cs typeface="Arial" panose="020B0604020202020204" pitchFamily="34" charset="0"/>
              </a:rPr>
              <a:t>Brett näringsliv vilket ger en spännande arbetsmarknad</a:t>
            </a:r>
          </a:p>
          <a:p>
            <a:pPr marL="342900" indent="-342900">
              <a:spcAft>
                <a:spcPts val="1200"/>
              </a:spcAft>
              <a:buFont typeface="Arial" panose="020B0604020202020204" pitchFamily="34" charset="0"/>
              <a:buChar char="•"/>
              <a:defRPr/>
            </a:pPr>
            <a:r>
              <a:rPr lang="sv-SE" sz="1600" dirty="0">
                <a:latin typeface="Arial" panose="020B0604020202020204" pitchFamily="34" charset="0"/>
                <a:cs typeface="Arial" panose="020B0604020202020204" pitchFamily="34" charset="0"/>
              </a:rPr>
              <a:t>Koldioxidneutralitet 2025</a:t>
            </a:r>
          </a:p>
          <a:p>
            <a:pPr marL="342900" indent="-342900">
              <a:spcAft>
                <a:spcPts val="1200"/>
              </a:spcAft>
              <a:buFont typeface="Arial" panose="020B0604020202020204" pitchFamily="34" charset="0"/>
              <a:buChar char="•"/>
              <a:defRPr/>
            </a:pPr>
            <a:r>
              <a:rPr lang="sv-SE" sz="1600" dirty="0">
                <a:latin typeface="Arial" panose="020B0604020202020204" pitchFamily="34" charset="0"/>
                <a:cs typeface="Arial" panose="020B0604020202020204" pitchFamily="34" charset="0"/>
              </a:rPr>
              <a:t>Linköpings universitet med utbildning och forskning </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i världsklass</a:t>
            </a:r>
          </a:p>
          <a:p>
            <a:pPr marL="800100" lvl="1" indent="-342900">
              <a:spcAft>
                <a:spcPts val="1200"/>
              </a:spcAft>
              <a:buSzPct val="60000"/>
              <a:buFont typeface="Courier New" panose="02070309020205020404" pitchFamily="49" charset="0"/>
              <a:buChar char="o"/>
              <a:defRPr/>
            </a:pPr>
            <a:r>
              <a:rPr lang="sv-SE" sz="1600" dirty="0" err="1">
                <a:latin typeface="Arial" panose="020B0604020202020204" pitchFamily="34" charset="0"/>
                <a:cs typeface="Arial" panose="020B0604020202020204" pitchFamily="34" charset="0"/>
              </a:rPr>
              <a:t>Agtech</a:t>
            </a:r>
            <a:r>
              <a:rPr lang="sv-SE" sz="1600" dirty="0">
                <a:latin typeface="Arial" panose="020B0604020202020204" pitchFamily="34" charset="0"/>
                <a:cs typeface="Arial" panose="020B0604020202020204" pitchFamily="34" charset="0"/>
              </a:rPr>
              <a:t> 2030</a:t>
            </a:r>
          </a:p>
          <a:p>
            <a:pPr marL="800100" lvl="1" indent="-342900">
              <a:spcAft>
                <a:spcPts val="1200"/>
              </a:spcAft>
              <a:buSzPct val="60000"/>
              <a:buFont typeface="Courier New" panose="02070309020205020404" pitchFamily="49" charset="0"/>
              <a:buChar char="o"/>
              <a:defRPr/>
            </a:pPr>
            <a:r>
              <a:rPr lang="sv-SE" sz="1600" dirty="0">
                <a:latin typeface="Arial" panose="020B0604020202020204" pitchFamily="34" charset="0"/>
                <a:cs typeface="Arial" panose="020B0604020202020204" pitchFamily="34" charset="0"/>
              </a:rPr>
              <a:t>WASP</a:t>
            </a:r>
          </a:p>
          <a:p>
            <a:pPr marL="342900" indent="-342900">
              <a:spcAft>
                <a:spcPts val="1200"/>
              </a:spcAft>
              <a:buFont typeface="Arial" panose="020B0604020202020204" pitchFamily="34" charset="0"/>
              <a:buChar char="•"/>
              <a:defRPr/>
            </a:pPr>
            <a:r>
              <a:rPr lang="sv-SE" sz="1600" dirty="0">
                <a:latin typeface="Arial" panose="020B0604020202020204" pitchFamily="34" charset="0"/>
                <a:cs typeface="Arial" panose="020B0604020202020204" pitchFamily="34" charset="0"/>
              </a:rPr>
              <a:t>Universitetssjukhuset i Linköping är ledande inom flera vårddiscipliner och rankas bland landets bästa</a:t>
            </a:r>
          </a:p>
        </p:txBody>
      </p:sp>
      <p:pic>
        <p:nvPicPr>
          <p:cNvPr id="6" name="Bildobjekt 5">
            <a:extLst>
              <a:ext uri="{FF2B5EF4-FFF2-40B4-BE49-F238E27FC236}">
                <a16:creationId xmlns="" xmlns:a16="http://schemas.microsoft.com/office/drawing/2014/main" id="{2A3350DF-D226-A044-8E1A-AEB6FB2FFC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08888" y="3428380"/>
            <a:ext cx="4583112" cy="3429620"/>
          </a:xfrm>
          <a:prstGeom prst="rect">
            <a:avLst/>
          </a:prstGeom>
        </p:spPr>
      </p:pic>
      <p:pic>
        <p:nvPicPr>
          <p:cNvPr id="7" name="Bildobjekt 6">
            <a:extLst>
              <a:ext uri="{FF2B5EF4-FFF2-40B4-BE49-F238E27FC236}">
                <a16:creationId xmlns="" xmlns:a16="http://schemas.microsoft.com/office/drawing/2014/main" id="{DBAAD5F7-9072-E843-82B9-C2A1D00F65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08889" y="0"/>
            <a:ext cx="4583111" cy="3429000"/>
          </a:xfrm>
          <a:prstGeom prst="rect">
            <a:avLst/>
          </a:prstGeom>
        </p:spPr>
      </p:pic>
      <p:sp>
        <p:nvSpPr>
          <p:cNvPr id="8" name="Rektangel 7">
            <a:extLst>
              <a:ext uri="{FF2B5EF4-FFF2-40B4-BE49-F238E27FC236}">
                <a16:creationId xmlns="" xmlns:a16="http://schemas.microsoft.com/office/drawing/2014/main" id="{0E94124A-AF93-AF4C-AC18-D82903AE8C7C}"/>
              </a:ext>
            </a:extLst>
          </p:cNvPr>
          <p:cNvSpPr/>
          <p:nvPr/>
        </p:nvSpPr>
        <p:spPr>
          <a:xfrm>
            <a:off x="7608888" y="3175819"/>
            <a:ext cx="1242648" cy="200055"/>
          </a:xfrm>
          <a:prstGeom prst="rect">
            <a:avLst/>
          </a:prstGeom>
        </p:spPr>
        <p:txBody>
          <a:bodyPr wrap="none">
            <a:spAutoFit/>
          </a:bodyPr>
          <a:lstStyle/>
          <a:p>
            <a:r>
              <a:rPr lang="sv-SE" sz="700" dirty="0">
                <a:solidFill>
                  <a:schemeClr val="bg1"/>
                </a:solidFill>
              </a:rPr>
              <a:t>Foto: Pressbild Väderstad</a:t>
            </a:r>
          </a:p>
        </p:txBody>
      </p:sp>
    </p:spTree>
    <p:extLst>
      <p:ext uri="{BB962C8B-B14F-4D97-AF65-F5344CB8AC3E}">
        <p14:creationId xmlns:p14="http://schemas.microsoft.com/office/powerpoint/2010/main" val="3282107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 xmlns:a16="http://schemas.microsoft.com/office/drawing/2014/main" id="{98A4A443-64C2-D942-863A-93A26F1D7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91513" y="0"/>
            <a:ext cx="3900487" cy="6882161"/>
          </a:xfrm>
          <a:prstGeom prst="rect">
            <a:avLst/>
          </a:prstGeom>
        </p:spPr>
      </p:pic>
      <p:pic>
        <p:nvPicPr>
          <p:cNvPr id="11" name="Bildobjekt 10">
            <a:extLst>
              <a:ext uri="{FF2B5EF4-FFF2-40B4-BE49-F238E27FC236}">
                <a16:creationId xmlns="" xmlns:a16="http://schemas.microsoft.com/office/drawing/2014/main" id="{68AAD427-0B26-AF48-B780-A071AEA911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42"/>
          <a:stretch/>
        </p:blipFill>
        <p:spPr>
          <a:xfrm>
            <a:off x="5211337" y="3429000"/>
            <a:ext cx="3087610" cy="3429000"/>
          </a:xfrm>
          <a:prstGeom prst="rect">
            <a:avLst/>
          </a:prstGeom>
        </p:spPr>
      </p:pic>
      <p:pic>
        <p:nvPicPr>
          <p:cNvPr id="13" name="Bildobjekt 12">
            <a:extLst>
              <a:ext uri="{FF2B5EF4-FFF2-40B4-BE49-F238E27FC236}">
                <a16:creationId xmlns="" xmlns:a16="http://schemas.microsoft.com/office/drawing/2014/main" id="{AFD8004D-5284-DD46-885B-FD4419D8D5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3429000"/>
            <a:ext cx="5221366" cy="3429000"/>
          </a:xfrm>
          <a:prstGeom prst="rect">
            <a:avLst/>
          </a:prstGeom>
        </p:spPr>
      </p:pic>
      <p:pic>
        <p:nvPicPr>
          <p:cNvPr id="15" name="Bildobjekt 14">
            <a:extLst>
              <a:ext uri="{FF2B5EF4-FFF2-40B4-BE49-F238E27FC236}">
                <a16:creationId xmlns="" xmlns:a16="http://schemas.microsoft.com/office/drawing/2014/main" id="{421357EF-4033-594F-83B5-376E624927D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28"/>
          <a:stretch/>
        </p:blipFill>
        <p:spPr>
          <a:xfrm>
            <a:off x="2438401" y="-1"/>
            <a:ext cx="5853112" cy="3429001"/>
          </a:xfrm>
          <a:prstGeom prst="rect">
            <a:avLst/>
          </a:prstGeom>
        </p:spPr>
      </p:pic>
      <p:pic>
        <p:nvPicPr>
          <p:cNvPr id="24" name="Bildobjekt 23">
            <a:extLst>
              <a:ext uri="{FF2B5EF4-FFF2-40B4-BE49-F238E27FC236}">
                <a16:creationId xmlns="" xmlns:a16="http://schemas.microsoft.com/office/drawing/2014/main" id="{F994692E-F669-544C-852B-E6F8E3B5765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0"/>
            <a:ext cx="2475571" cy="3429000"/>
          </a:xfrm>
          <a:prstGeom prst="rect">
            <a:avLst/>
          </a:prstGeom>
        </p:spPr>
      </p:pic>
      <p:sp>
        <p:nvSpPr>
          <p:cNvPr id="22" name="textruta 21">
            <a:extLst>
              <a:ext uri="{FF2B5EF4-FFF2-40B4-BE49-F238E27FC236}">
                <a16:creationId xmlns="" xmlns:a16="http://schemas.microsoft.com/office/drawing/2014/main" id="{3D9DA8E0-C345-5547-B6AC-AC771ABBB02A}"/>
              </a:ext>
            </a:extLst>
          </p:cNvPr>
          <p:cNvSpPr txBox="1"/>
          <p:nvPr/>
        </p:nvSpPr>
        <p:spPr>
          <a:xfrm>
            <a:off x="12832080" y="1905000"/>
            <a:ext cx="184731" cy="369332"/>
          </a:xfrm>
          <a:prstGeom prst="rect">
            <a:avLst/>
          </a:prstGeom>
          <a:noFill/>
        </p:spPr>
        <p:txBody>
          <a:bodyPr wrap="none" rtlCol="0">
            <a:spAutoFit/>
          </a:bodyPr>
          <a:lstStyle/>
          <a:p>
            <a:endParaRPr lang="sv-SE" dirty="0"/>
          </a:p>
        </p:txBody>
      </p:sp>
      <p:sp>
        <p:nvSpPr>
          <p:cNvPr id="26" name="Rektangel 25">
            <a:extLst>
              <a:ext uri="{FF2B5EF4-FFF2-40B4-BE49-F238E27FC236}">
                <a16:creationId xmlns="" xmlns:a16="http://schemas.microsoft.com/office/drawing/2014/main" id="{1026DF20-763C-A04B-9EC6-2440ABF97910}"/>
              </a:ext>
            </a:extLst>
          </p:cNvPr>
          <p:cNvSpPr/>
          <p:nvPr/>
        </p:nvSpPr>
        <p:spPr>
          <a:xfrm>
            <a:off x="0" y="0"/>
            <a:ext cx="8291513" cy="6857999"/>
          </a:xfrm>
          <a:prstGeom prst="rect">
            <a:avLst/>
          </a:prstGeom>
          <a:gradFill>
            <a:gsLst>
              <a:gs pos="0">
                <a:srgbClr val="FF588C">
                  <a:alpha val="66000"/>
                </a:srgbClr>
              </a:gs>
              <a:gs pos="99000">
                <a:schemeClr val="accent6">
                  <a:lumMod val="100000"/>
                  <a:alpha val="9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a:extLst>
              <a:ext uri="{FF2B5EF4-FFF2-40B4-BE49-F238E27FC236}">
                <a16:creationId xmlns="" xmlns:a16="http://schemas.microsoft.com/office/drawing/2014/main" id="{109598AC-6EBF-AF49-B47D-98F816699CBD}"/>
              </a:ext>
            </a:extLst>
          </p:cNvPr>
          <p:cNvSpPr txBox="1"/>
          <p:nvPr/>
        </p:nvSpPr>
        <p:spPr>
          <a:xfrm>
            <a:off x="3310467" y="4920854"/>
            <a:ext cx="4785318" cy="1323439"/>
          </a:xfrm>
          <a:prstGeom prst="rect">
            <a:avLst/>
          </a:prstGeom>
          <a:noFill/>
        </p:spPr>
        <p:txBody>
          <a:bodyPr wrap="square" rtlCol="0">
            <a:spAutoFit/>
          </a:bodyPr>
          <a:lstStyle/>
          <a:p>
            <a: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t>Den livsvänliga staden</a:t>
            </a:r>
          </a:p>
        </p:txBody>
      </p:sp>
      <p:sp>
        <p:nvSpPr>
          <p:cNvPr id="12" name="textruta 11">
            <a:extLst>
              <a:ext uri="{FF2B5EF4-FFF2-40B4-BE49-F238E27FC236}">
                <a16:creationId xmlns="" xmlns:a16="http://schemas.microsoft.com/office/drawing/2014/main" id="{5F3638BE-24AF-3B47-9916-E0A1CBEE08FA}"/>
              </a:ext>
            </a:extLst>
          </p:cNvPr>
          <p:cNvSpPr txBox="1"/>
          <p:nvPr/>
        </p:nvSpPr>
        <p:spPr>
          <a:xfrm>
            <a:off x="-3928532" y="3955656"/>
            <a:ext cx="10422465" cy="3770263"/>
          </a:xfrm>
          <a:prstGeom prst="rect">
            <a:avLst/>
          </a:prstGeom>
          <a:noFill/>
        </p:spPr>
        <p:txBody>
          <a:bodyPr wrap="square" rtlCol="0">
            <a:spAutoFit/>
          </a:bodyPr>
          <a:lstStyle/>
          <a:p>
            <a:pPr algn="ctr"/>
            <a:r>
              <a:rPr lang="sv-SE" sz="23900" b="1" dirty="0">
                <a:solidFill>
                  <a:schemeClr val="bg1"/>
                </a:solidFill>
                <a:latin typeface="Arial" panose="020B0604020202020204" pitchFamily="34" charset="0"/>
                <a:ea typeface="Helvetica Neue" panose="02000503000000020004" pitchFamily="2" charset="0"/>
                <a:cs typeface="Arial" panose="020B0604020202020204" pitchFamily="34" charset="0"/>
              </a:rPr>
              <a:t>02</a:t>
            </a:r>
          </a:p>
        </p:txBody>
      </p:sp>
    </p:spTree>
    <p:extLst>
      <p:ext uri="{BB962C8B-B14F-4D97-AF65-F5344CB8AC3E}">
        <p14:creationId xmlns:p14="http://schemas.microsoft.com/office/powerpoint/2010/main" val="314276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 xmlns:a16="http://schemas.microsoft.com/office/drawing/2014/main" id="{438F1DF5-685B-EC4E-AF2C-5CA70D7487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3863975" cy="6858000"/>
          </a:xfrm>
          <a:prstGeom prst="rect">
            <a:avLst/>
          </a:prstGeom>
        </p:spPr>
      </p:pic>
      <p:pic>
        <p:nvPicPr>
          <p:cNvPr id="9" name="Bildobjekt 8">
            <a:extLst>
              <a:ext uri="{FF2B5EF4-FFF2-40B4-BE49-F238E27FC236}">
                <a16:creationId xmlns="" xmlns:a16="http://schemas.microsoft.com/office/drawing/2014/main" id="{2B476849-AC49-9146-B50F-F4268AD9EA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70959" y="0"/>
            <a:ext cx="8321041" cy="3429000"/>
          </a:xfrm>
          <a:prstGeom prst="rect">
            <a:avLst/>
          </a:prstGeom>
        </p:spPr>
      </p:pic>
      <p:sp>
        <p:nvSpPr>
          <p:cNvPr id="8" name="Rektangel 7">
            <a:extLst>
              <a:ext uri="{FF2B5EF4-FFF2-40B4-BE49-F238E27FC236}">
                <a16:creationId xmlns="" xmlns:a16="http://schemas.microsoft.com/office/drawing/2014/main" id="{FADC2F5C-F8AA-F74A-8B41-45D32536B300}"/>
              </a:ext>
            </a:extLst>
          </p:cNvPr>
          <p:cNvSpPr/>
          <p:nvPr/>
        </p:nvSpPr>
        <p:spPr>
          <a:xfrm>
            <a:off x="1" y="0"/>
            <a:ext cx="3870960" cy="3429000"/>
          </a:xfrm>
          <a:prstGeom prst="rect">
            <a:avLst/>
          </a:prstGeom>
          <a:gradFill>
            <a:gsLst>
              <a:gs pos="0">
                <a:srgbClr val="FF588C">
                  <a:alpha val="84000"/>
                </a:srgbClr>
              </a:gs>
              <a:gs pos="100000">
                <a:schemeClr val="accent6">
                  <a:alpha val="9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textruta 4">
            <a:extLst>
              <a:ext uri="{FF2B5EF4-FFF2-40B4-BE49-F238E27FC236}">
                <a16:creationId xmlns="" xmlns:a16="http://schemas.microsoft.com/office/drawing/2014/main" id="{41E65847-6759-DD4A-B68F-486125325A92}"/>
              </a:ext>
            </a:extLst>
          </p:cNvPr>
          <p:cNvSpPr txBox="1"/>
          <p:nvPr/>
        </p:nvSpPr>
        <p:spPr>
          <a:xfrm>
            <a:off x="851536" y="1114334"/>
            <a:ext cx="2167889" cy="1200329"/>
          </a:xfrm>
          <a:prstGeom prst="rect">
            <a:avLst/>
          </a:prstGeom>
          <a:noFill/>
        </p:spPr>
        <p:txBody>
          <a:bodyPr wrap="square" rtlCol="0">
            <a:spAutoFit/>
          </a:bodyPr>
          <a:lstStyle/>
          <a:p>
            <a:r>
              <a:rPr lang="sv-SE" sz="2400" b="1" dirty="0">
                <a:solidFill>
                  <a:srgbClr val="FFFFFF"/>
                </a:solidFill>
                <a:ea typeface="Helvetica Neue" panose="02000503000000020004" pitchFamily="2" charset="0"/>
                <a:cs typeface="Arial" panose="020B0604020202020204" pitchFamily="34" charset="0"/>
              </a:rPr>
              <a:t>En livsvänlig, hållbar och växande stad</a:t>
            </a:r>
          </a:p>
        </p:txBody>
      </p:sp>
      <p:sp>
        <p:nvSpPr>
          <p:cNvPr id="10" name="textruta 9">
            <a:extLst>
              <a:ext uri="{FF2B5EF4-FFF2-40B4-BE49-F238E27FC236}">
                <a16:creationId xmlns="" xmlns:a16="http://schemas.microsoft.com/office/drawing/2014/main" id="{023541F6-DE00-A447-9171-49BD1975D4F6}"/>
              </a:ext>
            </a:extLst>
          </p:cNvPr>
          <p:cNvSpPr txBox="1"/>
          <p:nvPr/>
        </p:nvSpPr>
        <p:spPr>
          <a:xfrm>
            <a:off x="4583113" y="3877227"/>
            <a:ext cx="6881320" cy="304698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sv-SE" sz="1600" dirty="0">
                <a:solidFill>
                  <a:srgbClr val="000000"/>
                </a:solidFill>
              </a:rPr>
              <a:t>Välkomnande plats</a:t>
            </a:r>
          </a:p>
          <a:p>
            <a:pPr marL="342900" indent="-342900">
              <a:spcAft>
                <a:spcPts val="600"/>
              </a:spcAft>
              <a:buFont typeface="Arial" panose="020B0604020202020204" pitchFamily="34" charset="0"/>
              <a:buChar char="•"/>
            </a:pPr>
            <a:r>
              <a:rPr lang="sv-SE" sz="1600" dirty="0">
                <a:solidFill>
                  <a:srgbClr val="000000"/>
                </a:solidFill>
              </a:rPr>
              <a:t>Linköping växer med nya invånare, företag och spännande stadsdelar</a:t>
            </a:r>
          </a:p>
          <a:p>
            <a:pPr marL="342900" indent="-342900">
              <a:spcAft>
                <a:spcPts val="600"/>
              </a:spcAft>
              <a:buFont typeface="Arial" panose="020B0604020202020204" pitchFamily="34" charset="0"/>
              <a:buChar char="•"/>
            </a:pPr>
            <a:r>
              <a:rPr lang="sv-SE" sz="1600" dirty="0">
                <a:solidFill>
                  <a:srgbClr val="000000"/>
                </a:solidFill>
              </a:rPr>
              <a:t>Stadskärnan är vald till årets stadskärna tre gånger</a:t>
            </a:r>
          </a:p>
          <a:p>
            <a:pPr marL="342900" indent="-342900">
              <a:spcAft>
                <a:spcPts val="600"/>
              </a:spcAft>
              <a:buFont typeface="Arial" panose="020B0604020202020204" pitchFamily="34" charset="0"/>
              <a:buChar char="•"/>
            </a:pPr>
            <a:r>
              <a:rPr lang="sv-SE" sz="1600" dirty="0">
                <a:solidFill>
                  <a:srgbClr val="000000"/>
                </a:solidFill>
              </a:rPr>
              <a:t>Rikt utbud av restauranger, caféer, shopping</a:t>
            </a:r>
          </a:p>
          <a:p>
            <a:pPr marL="342900" indent="-342900">
              <a:spcAft>
                <a:spcPts val="600"/>
              </a:spcAft>
              <a:buFont typeface="Arial" panose="020B0604020202020204" pitchFamily="34" charset="0"/>
              <a:buChar char="•"/>
            </a:pPr>
            <a:r>
              <a:rPr lang="sv-SE" sz="1600" dirty="0">
                <a:solidFill>
                  <a:srgbClr val="000000"/>
                </a:solidFill>
              </a:rPr>
              <a:t>Satsar på att utveckla en socialt och ekologiskt hållbar stad med satsningar på gröna resplaner och utbyggd kollektivtrafik</a:t>
            </a:r>
          </a:p>
          <a:p>
            <a:pPr marL="342900" indent="-342900">
              <a:spcAft>
                <a:spcPts val="600"/>
              </a:spcAft>
              <a:buFont typeface="Arial" panose="020B0604020202020204" pitchFamily="34" charset="0"/>
              <a:buChar char="•"/>
            </a:pPr>
            <a:r>
              <a:rPr lang="sv-SE" sz="1600" dirty="0">
                <a:solidFill>
                  <a:srgbClr val="000000"/>
                </a:solidFill>
              </a:rPr>
              <a:t>Bra skolor, vård och omsorg</a:t>
            </a:r>
          </a:p>
          <a:p>
            <a:pPr marL="342900" indent="-342900">
              <a:spcAft>
                <a:spcPts val="600"/>
              </a:spcAft>
              <a:buFont typeface="Arial" panose="020B0604020202020204" pitchFamily="34" charset="0"/>
              <a:buChar char="•"/>
            </a:pPr>
            <a:r>
              <a:rPr lang="sv-SE" sz="1600" dirty="0">
                <a:solidFill>
                  <a:srgbClr val="000000"/>
                </a:solidFill>
              </a:rPr>
              <a:t>Enklare att få till barnfamiljernas dagliga livspussel</a:t>
            </a:r>
          </a:p>
          <a:p>
            <a:pPr marL="171450" indent="-171450">
              <a:spcAft>
                <a:spcPts val="600"/>
              </a:spcAft>
              <a:buFont typeface="Arial" panose="020B0604020202020204" pitchFamily="34" charset="0"/>
              <a:buChar char="•"/>
            </a:pPr>
            <a:endParaRPr lang="sv-SE" sz="1200" dirty="0">
              <a:solidFill>
                <a:srgbClr val="000000"/>
              </a:solidFill>
            </a:endParaRPr>
          </a:p>
          <a:p>
            <a:pPr marL="171450" indent="-171450">
              <a:spcAft>
                <a:spcPts val="600"/>
              </a:spcAft>
              <a:buFont typeface="Arial" panose="020B0604020202020204" pitchFamily="34" charset="0"/>
              <a:buChar char="•"/>
            </a:pPr>
            <a:endParaRPr lang="sv-SE" sz="1200" dirty="0">
              <a:solidFill>
                <a:srgbClr val="000000"/>
              </a:solidFill>
            </a:endParaRPr>
          </a:p>
        </p:txBody>
      </p:sp>
      <p:sp>
        <p:nvSpPr>
          <p:cNvPr id="2" name="Rektangel 1">
            <a:extLst>
              <a:ext uri="{FF2B5EF4-FFF2-40B4-BE49-F238E27FC236}">
                <a16:creationId xmlns="" xmlns:a16="http://schemas.microsoft.com/office/drawing/2014/main" id="{E8104DE1-A8E2-8D41-96CB-1DE133A01099}"/>
              </a:ext>
            </a:extLst>
          </p:cNvPr>
          <p:cNvSpPr/>
          <p:nvPr/>
        </p:nvSpPr>
        <p:spPr>
          <a:xfrm>
            <a:off x="3863975" y="0"/>
            <a:ext cx="1891865" cy="200055"/>
          </a:xfrm>
          <a:prstGeom prst="rect">
            <a:avLst/>
          </a:prstGeom>
        </p:spPr>
        <p:txBody>
          <a:bodyPr wrap="none">
            <a:spAutoFit/>
          </a:bodyPr>
          <a:lstStyle/>
          <a:p>
            <a:r>
              <a:rPr lang="sv-SE" sz="700" dirty="0">
                <a:solidFill>
                  <a:schemeClr val="bg1"/>
                </a:solidFill>
              </a:rPr>
              <a:t>Foto: Kenny Bengtsson/Folio, Gettyimages</a:t>
            </a:r>
          </a:p>
        </p:txBody>
      </p:sp>
    </p:spTree>
    <p:extLst>
      <p:ext uri="{BB962C8B-B14F-4D97-AF65-F5344CB8AC3E}">
        <p14:creationId xmlns:p14="http://schemas.microsoft.com/office/powerpoint/2010/main" val="3806814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 xmlns:a16="http://schemas.microsoft.com/office/drawing/2014/main" id="{9F0A51E1-45A2-7B4A-9E8F-66750CD6496B}"/>
              </a:ext>
            </a:extLst>
          </p:cNvPr>
          <p:cNvSpPr txBox="1"/>
          <p:nvPr/>
        </p:nvSpPr>
        <p:spPr>
          <a:xfrm>
            <a:off x="5701991" y="1000789"/>
            <a:ext cx="4913971" cy="830997"/>
          </a:xfrm>
          <a:prstGeom prst="rect">
            <a:avLst/>
          </a:prstGeom>
          <a:noFill/>
        </p:spPr>
        <p:txBody>
          <a:bodyPr wrap="square" rtlCol="0">
            <a:spAutoFit/>
          </a:bodyPr>
          <a:lstStyle/>
          <a:p>
            <a:r>
              <a:rPr lang="sv-SE" sz="2400" b="1" dirty="0">
                <a:latin typeface="Arial" panose="020B0604020202020204" pitchFamily="34" charset="0"/>
                <a:ea typeface="Helvetica Neue" panose="02000503000000020004" pitchFamily="2" charset="0"/>
                <a:cs typeface="Arial" panose="020B0604020202020204" pitchFamily="34" charset="0"/>
              </a:rPr>
              <a:t>Kreativitet och </a:t>
            </a:r>
          </a:p>
          <a:p>
            <a:r>
              <a:rPr lang="sv-SE" sz="2400" b="1" dirty="0">
                <a:latin typeface="Arial" panose="020B0604020202020204" pitchFamily="34" charset="0"/>
                <a:ea typeface="Helvetica Neue" panose="02000503000000020004" pitchFamily="2" charset="0"/>
                <a:cs typeface="Arial" panose="020B0604020202020204" pitchFamily="34" charset="0"/>
              </a:rPr>
              <a:t>spännande mötesplatser</a:t>
            </a:r>
          </a:p>
        </p:txBody>
      </p:sp>
      <p:sp>
        <p:nvSpPr>
          <p:cNvPr id="9" name="textruta 8">
            <a:extLst>
              <a:ext uri="{FF2B5EF4-FFF2-40B4-BE49-F238E27FC236}">
                <a16:creationId xmlns="" xmlns:a16="http://schemas.microsoft.com/office/drawing/2014/main" id="{78F7D406-1991-7341-B0F8-5C531B74741B}"/>
              </a:ext>
            </a:extLst>
          </p:cNvPr>
          <p:cNvSpPr txBox="1"/>
          <p:nvPr/>
        </p:nvSpPr>
        <p:spPr>
          <a:xfrm>
            <a:off x="5715078" y="2077877"/>
            <a:ext cx="5106647" cy="3293209"/>
          </a:xfrm>
          <a:prstGeom prst="rect">
            <a:avLst/>
          </a:prstGeom>
          <a:noFill/>
        </p:spPr>
        <p:txBody>
          <a:bodyPr wrap="square" rtlCol="0">
            <a:spAutoFit/>
          </a:bodyPr>
          <a:lstStyle/>
          <a:p>
            <a:pPr marL="285750" lvl="0" indent="-285750">
              <a:spcAft>
                <a:spcPts val="1200"/>
              </a:spcAft>
              <a:buFont typeface="Arial" panose="020B0604020202020204" pitchFamily="34" charset="0"/>
              <a:buChar char="•"/>
              <a:defRPr/>
            </a:pPr>
            <a:r>
              <a:rPr lang="sv-SE" sz="1600" dirty="0"/>
              <a:t>Kultur- och evenemangsstråk från Gamla Linköping genom innerstadens Konsert och Kongress till Stångebro med många evenemang </a:t>
            </a:r>
          </a:p>
          <a:p>
            <a:pPr marL="342900" indent="-342900">
              <a:spcAft>
                <a:spcPts val="1200"/>
              </a:spcAft>
              <a:buFont typeface="Arial" panose="020B0604020202020204" pitchFamily="34" charset="0"/>
              <a:buChar char="•"/>
              <a:defRPr/>
            </a:pPr>
            <a:r>
              <a:rPr lang="sv-SE" sz="1600" dirty="0"/>
              <a:t>Kreativa mötesplatser som Skylten med konstnärer och musiker</a:t>
            </a:r>
          </a:p>
          <a:p>
            <a:pPr marL="342900" lvl="0" indent="-342900">
              <a:spcAft>
                <a:spcPts val="1200"/>
              </a:spcAft>
              <a:buFont typeface="Arial" panose="020B0604020202020204" pitchFamily="34" charset="0"/>
              <a:buChar char="•"/>
              <a:defRPr/>
            </a:pPr>
            <a:r>
              <a:rPr lang="sv-SE" sz="1600" dirty="0"/>
              <a:t>Sveriges mest jämställda idrottskommun </a:t>
            </a:r>
          </a:p>
          <a:p>
            <a:pPr marL="342900" lvl="0" indent="-342900">
              <a:spcAft>
                <a:spcPts val="1200"/>
              </a:spcAft>
              <a:buFont typeface="Arial" panose="020B0604020202020204" pitchFamily="34" charset="0"/>
              <a:buChar char="•"/>
              <a:defRPr/>
            </a:pPr>
            <a:r>
              <a:rPr lang="sv-SE" sz="1600" dirty="0"/>
              <a:t>Idrottsutbud med herrar och damer på elitnivå</a:t>
            </a:r>
          </a:p>
          <a:p>
            <a:pPr marL="342900" lvl="0" indent="-342900">
              <a:spcAft>
                <a:spcPts val="1200"/>
              </a:spcAft>
              <a:buFont typeface="Arial" panose="020B0604020202020204" pitchFamily="34" charset="0"/>
              <a:buChar char="•"/>
              <a:defRPr/>
            </a:pPr>
            <a:r>
              <a:rPr lang="sv-SE" sz="1600" dirty="0"/>
              <a:t>Stort utbud för en aktiv fritid</a:t>
            </a:r>
          </a:p>
          <a:p>
            <a:pPr marL="342900" lvl="0" indent="-342900">
              <a:spcAft>
                <a:spcPts val="1200"/>
              </a:spcAft>
              <a:buFont typeface="Arial" panose="020B0604020202020204" pitchFamily="34" charset="0"/>
              <a:buChar char="•"/>
              <a:defRPr/>
            </a:pPr>
            <a:r>
              <a:rPr lang="sv-SE" sz="1600" dirty="0"/>
              <a:t>Nördarna paradis med </a:t>
            </a:r>
            <a:r>
              <a:rPr lang="sv-SE" sz="1600" dirty="0" err="1"/>
              <a:t>NärCon</a:t>
            </a:r>
            <a:r>
              <a:rPr lang="sv-SE" sz="1600" dirty="0"/>
              <a:t> Sommar och Vinter</a:t>
            </a:r>
            <a:r>
              <a:rPr lang="sv-SE" sz="1400" dirty="0"/>
              <a:t/>
            </a:r>
            <a:br>
              <a:rPr lang="sv-SE" sz="1400" dirty="0"/>
            </a:br>
            <a:endParaRPr lang="sv-SE" sz="1400" dirty="0"/>
          </a:p>
        </p:txBody>
      </p:sp>
      <p:pic>
        <p:nvPicPr>
          <p:cNvPr id="6" name="Bildobjekt 5">
            <a:extLst>
              <a:ext uri="{FF2B5EF4-FFF2-40B4-BE49-F238E27FC236}">
                <a16:creationId xmlns="" xmlns:a16="http://schemas.microsoft.com/office/drawing/2014/main" id="{2301233A-8FFF-0240-95BA-3A0DF0FC44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38"/>
          <a:stretch/>
        </p:blipFill>
        <p:spPr>
          <a:xfrm>
            <a:off x="0" y="0"/>
            <a:ext cx="4583113" cy="3429000"/>
          </a:xfrm>
          <a:prstGeom prst="rect">
            <a:avLst/>
          </a:prstGeom>
        </p:spPr>
      </p:pic>
      <p:pic>
        <p:nvPicPr>
          <p:cNvPr id="7" name="Bildobjekt 6">
            <a:extLst>
              <a:ext uri="{FF2B5EF4-FFF2-40B4-BE49-F238E27FC236}">
                <a16:creationId xmlns="" xmlns:a16="http://schemas.microsoft.com/office/drawing/2014/main" id="{B7038B8A-142F-694A-8D1C-E9B51CA648F8}"/>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contrast="7000"/>
                    </a14:imgEffect>
                  </a14:imgLayer>
                </a14:imgProps>
              </a:ext>
              <a:ext uri="{28A0092B-C50C-407E-A947-70E740481C1C}">
                <a14:useLocalDpi xmlns:a14="http://schemas.microsoft.com/office/drawing/2010/main"/>
              </a:ext>
            </a:extLst>
          </a:blip>
          <a:srcRect/>
          <a:stretch/>
        </p:blipFill>
        <p:spPr>
          <a:xfrm>
            <a:off x="0" y="3429000"/>
            <a:ext cx="4583113" cy="3429000"/>
          </a:xfrm>
          <a:prstGeom prst="rect">
            <a:avLst/>
          </a:prstGeom>
        </p:spPr>
      </p:pic>
    </p:spTree>
    <p:extLst>
      <p:ext uri="{BB962C8B-B14F-4D97-AF65-F5344CB8AC3E}">
        <p14:creationId xmlns:p14="http://schemas.microsoft.com/office/powerpoint/2010/main" val="3502321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 xmlns:a16="http://schemas.microsoft.com/office/drawing/2014/main" id="{98A4A443-64C2-D942-863A-93A26F1D7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91513" y="0"/>
            <a:ext cx="3900488" cy="3538653"/>
          </a:xfrm>
          <a:prstGeom prst="rect">
            <a:avLst/>
          </a:prstGeom>
        </p:spPr>
      </p:pic>
      <p:pic>
        <p:nvPicPr>
          <p:cNvPr id="13" name="Bildobjekt 12">
            <a:extLst>
              <a:ext uri="{FF2B5EF4-FFF2-40B4-BE49-F238E27FC236}">
                <a16:creationId xmlns="" xmlns:a16="http://schemas.microsoft.com/office/drawing/2014/main" id="{AFD8004D-5284-DD46-885B-FD4419D8D5E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b="-213"/>
          <a:stretch/>
        </p:blipFill>
        <p:spPr>
          <a:xfrm>
            <a:off x="2482850" y="0"/>
            <a:ext cx="5808663" cy="3505200"/>
          </a:xfrm>
          <a:prstGeom prst="rect">
            <a:avLst/>
          </a:prstGeom>
        </p:spPr>
      </p:pic>
      <p:pic>
        <p:nvPicPr>
          <p:cNvPr id="24" name="Bildobjekt 23">
            <a:extLst>
              <a:ext uri="{FF2B5EF4-FFF2-40B4-BE49-F238E27FC236}">
                <a16:creationId xmlns="" xmlns:a16="http://schemas.microsoft.com/office/drawing/2014/main" id="{F994692E-F669-544C-852B-E6F8E3B5765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0"/>
            <a:ext cx="2483005" cy="3429000"/>
          </a:xfrm>
          <a:prstGeom prst="rect">
            <a:avLst/>
          </a:prstGeom>
        </p:spPr>
      </p:pic>
      <p:pic>
        <p:nvPicPr>
          <p:cNvPr id="16" name="Bildobjekt 15">
            <a:extLst>
              <a:ext uri="{FF2B5EF4-FFF2-40B4-BE49-F238E27FC236}">
                <a16:creationId xmlns="" xmlns:a16="http://schemas.microsoft.com/office/drawing/2014/main" id="{57F60A60-B555-D24B-AD1B-A7F34B4DE02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8"/>
          <a:stretch/>
        </p:blipFill>
        <p:spPr>
          <a:xfrm>
            <a:off x="5808664" y="3429000"/>
            <a:ext cx="2482850" cy="3429618"/>
          </a:xfrm>
          <a:prstGeom prst="rect">
            <a:avLst/>
          </a:prstGeom>
        </p:spPr>
      </p:pic>
      <p:pic>
        <p:nvPicPr>
          <p:cNvPr id="17" name="Bildobjekt 16">
            <a:extLst>
              <a:ext uri="{FF2B5EF4-FFF2-40B4-BE49-F238E27FC236}">
                <a16:creationId xmlns="" xmlns:a16="http://schemas.microsoft.com/office/drawing/2014/main" id="{7CF704B5-05AA-3743-AD17-DB27592C741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91513" y="3429000"/>
            <a:ext cx="3900487" cy="3429000"/>
          </a:xfrm>
          <a:prstGeom prst="rect">
            <a:avLst/>
          </a:prstGeom>
        </p:spPr>
      </p:pic>
      <p:pic>
        <p:nvPicPr>
          <p:cNvPr id="18" name="Bildobjekt 17">
            <a:extLst>
              <a:ext uri="{FF2B5EF4-FFF2-40B4-BE49-F238E27FC236}">
                <a16:creationId xmlns="" xmlns:a16="http://schemas.microsoft.com/office/drawing/2014/main" id="{9E1EB24F-E115-9549-92D1-B582D86F4AD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296"/>
          <a:stretch/>
        </p:blipFill>
        <p:spPr>
          <a:xfrm>
            <a:off x="0" y="3429000"/>
            <a:ext cx="5808663" cy="3429000"/>
          </a:xfrm>
          <a:prstGeom prst="rect">
            <a:avLst/>
          </a:prstGeom>
        </p:spPr>
      </p:pic>
      <p:sp>
        <p:nvSpPr>
          <p:cNvPr id="22" name="textruta 21">
            <a:extLst>
              <a:ext uri="{FF2B5EF4-FFF2-40B4-BE49-F238E27FC236}">
                <a16:creationId xmlns="" xmlns:a16="http://schemas.microsoft.com/office/drawing/2014/main" id="{3D9DA8E0-C345-5547-B6AC-AC771ABBB02A}"/>
              </a:ext>
            </a:extLst>
          </p:cNvPr>
          <p:cNvSpPr txBox="1"/>
          <p:nvPr/>
        </p:nvSpPr>
        <p:spPr>
          <a:xfrm>
            <a:off x="12832080" y="1905000"/>
            <a:ext cx="184731" cy="369332"/>
          </a:xfrm>
          <a:prstGeom prst="rect">
            <a:avLst/>
          </a:prstGeom>
          <a:noFill/>
        </p:spPr>
        <p:txBody>
          <a:bodyPr wrap="none" rtlCol="0">
            <a:spAutoFit/>
          </a:bodyPr>
          <a:lstStyle/>
          <a:p>
            <a:endParaRPr lang="sv-SE" dirty="0"/>
          </a:p>
        </p:txBody>
      </p:sp>
      <p:sp>
        <p:nvSpPr>
          <p:cNvPr id="26" name="Rektangel 25">
            <a:extLst>
              <a:ext uri="{FF2B5EF4-FFF2-40B4-BE49-F238E27FC236}">
                <a16:creationId xmlns="" xmlns:a16="http://schemas.microsoft.com/office/drawing/2014/main" id="{1026DF20-763C-A04B-9EC6-2440ABF97910}"/>
              </a:ext>
            </a:extLst>
          </p:cNvPr>
          <p:cNvSpPr/>
          <p:nvPr/>
        </p:nvSpPr>
        <p:spPr>
          <a:xfrm>
            <a:off x="1" y="-95794"/>
            <a:ext cx="8291512" cy="6953793"/>
          </a:xfrm>
          <a:prstGeom prst="rect">
            <a:avLst/>
          </a:prstGeom>
          <a:gradFill>
            <a:gsLst>
              <a:gs pos="0">
                <a:srgbClr val="FF588C">
                  <a:alpha val="66000"/>
                </a:srgbClr>
              </a:gs>
              <a:gs pos="99000">
                <a:schemeClr val="accent6">
                  <a:lumMod val="100000"/>
                  <a:alpha val="9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 xmlns:a16="http://schemas.microsoft.com/office/drawing/2014/main" id="{109598AC-6EBF-AF49-B47D-98F816699CBD}"/>
              </a:ext>
            </a:extLst>
          </p:cNvPr>
          <p:cNvSpPr txBox="1"/>
          <p:nvPr/>
        </p:nvSpPr>
        <p:spPr>
          <a:xfrm>
            <a:off x="3310467" y="5523019"/>
            <a:ext cx="4785318" cy="707886"/>
          </a:xfrm>
          <a:prstGeom prst="rect">
            <a:avLst/>
          </a:prstGeom>
          <a:noFill/>
        </p:spPr>
        <p:txBody>
          <a:bodyPr wrap="square" rtlCol="0">
            <a:spAutoFit/>
          </a:bodyPr>
          <a:lstStyle/>
          <a:p>
            <a:r>
              <a:rPr lang="sv-SE" sz="4000" b="1" dirty="0">
                <a:solidFill>
                  <a:schemeClr val="bg1"/>
                </a:solidFill>
                <a:latin typeface="Arial" panose="020B0604020202020204" pitchFamily="34" charset="0"/>
                <a:ea typeface="Helvetica Neue" panose="02000503000000020004" pitchFamily="2" charset="0"/>
                <a:cs typeface="Arial" panose="020B0604020202020204" pitchFamily="34" charset="0"/>
              </a:rPr>
              <a:t>Det perfekta läget</a:t>
            </a:r>
          </a:p>
        </p:txBody>
      </p:sp>
      <p:sp>
        <p:nvSpPr>
          <p:cNvPr id="12" name="textruta 11">
            <a:extLst>
              <a:ext uri="{FF2B5EF4-FFF2-40B4-BE49-F238E27FC236}">
                <a16:creationId xmlns="" xmlns:a16="http://schemas.microsoft.com/office/drawing/2014/main" id="{5F3638BE-24AF-3B47-9916-E0A1CBEE08FA}"/>
              </a:ext>
            </a:extLst>
          </p:cNvPr>
          <p:cNvSpPr txBox="1"/>
          <p:nvPr/>
        </p:nvSpPr>
        <p:spPr>
          <a:xfrm>
            <a:off x="-3928532" y="3955656"/>
            <a:ext cx="10422465" cy="3770263"/>
          </a:xfrm>
          <a:prstGeom prst="rect">
            <a:avLst/>
          </a:prstGeom>
          <a:noFill/>
        </p:spPr>
        <p:txBody>
          <a:bodyPr wrap="square" rtlCol="0">
            <a:spAutoFit/>
          </a:bodyPr>
          <a:lstStyle/>
          <a:p>
            <a:pPr algn="ctr"/>
            <a:r>
              <a:rPr lang="sv-SE" sz="23900" b="1" dirty="0">
                <a:solidFill>
                  <a:schemeClr val="bg1"/>
                </a:solidFill>
                <a:latin typeface="Arial" panose="020B0604020202020204" pitchFamily="34" charset="0"/>
                <a:ea typeface="Helvetica Neue" panose="02000503000000020004" pitchFamily="2" charset="0"/>
                <a:cs typeface="Arial" panose="020B0604020202020204" pitchFamily="34" charset="0"/>
              </a:rPr>
              <a:t>03</a:t>
            </a:r>
          </a:p>
        </p:txBody>
      </p:sp>
    </p:spTree>
    <p:extLst>
      <p:ext uri="{BB962C8B-B14F-4D97-AF65-F5344CB8AC3E}">
        <p14:creationId xmlns:p14="http://schemas.microsoft.com/office/powerpoint/2010/main" val="3124916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Platsen Linköping">
      <a:dk1>
        <a:srgbClr val="000000"/>
      </a:dk1>
      <a:lt1>
        <a:srgbClr val="FFFFFF"/>
      </a:lt1>
      <a:dk2>
        <a:srgbClr val="005365"/>
      </a:dk2>
      <a:lt2>
        <a:srgbClr val="E7E6E6"/>
      </a:lt2>
      <a:accent1>
        <a:srgbClr val="8A1044"/>
      </a:accent1>
      <a:accent2>
        <a:srgbClr val="ED7D31"/>
      </a:accent2>
      <a:accent3>
        <a:srgbClr val="484848"/>
      </a:accent3>
      <a:accent4>
        <a:srgbClr val="FFC000"/>
      </a:accent4>
      <a:accent5>
        <a:srgbClr val="00CBD7"/>
      </a:accent5>
      <a:accent6>
        <a:srgbClr val="FC5D17"/>
      </a:accent6>
      <a:hlink>
        <a:srgbClr val="00CBD7"/>
      </a:hlink>
      <a:folHlink>
        <a:srgbClr val="00C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ar template master">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sifo mall" id="{E8A47A4D-5786-5742-9A60-C0BA32C875EC}" vid="{7812FC27-0684-D245-8F16-C294AF0B0BCB}"/>
    </a:ext>
  </a:extLst>
</a:theme>
</file>

<file path=ppt/theme/theme3.xml><?xml version="1.0" encoding="utf-8"?>
<a:theme xmlns:a="http://schemas.openxmlformats.org/drawingml/2006/main" name="1_Kantar template master">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sifo mall" id="{E8A47A4D-5786-5742-9A60-C0BA32C875EC}" vid="{7812FC27-0684-D245-8F16-C294AF0B0BCB}"/>
    </a:ext>
  </a:extLst>
</a:theme>
</file>

<file path=ppt/theme/theme4.xml><?xml version="1.0" encoding="utf-8"?>
<a:theme xmlns:a="http://schemas.openxmlformats.org/drawingml/2006/main" name="2_Kantar template master">
  <a:themeElements>
    <a:clrScheme name="Kantar colours">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sifo mall" id="{E8A47A4D-5786-5742-9A60-C0BA32C875EC}" vid="{7812FC27-0684-D245-8F16-C294AF0B0BCB}"/>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25605</TotalTime>
  <Words>1812</Words>
  <Application>Microsoft Office PowerPoint</Application>
  <PresentationFormat>Bredbild</PresentationFormat>
  <Paragraphs>188</Paragraphs>
  <Slides>15</Slides>
  <Notes>15</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15</vt:i4>
      </vt:variant>
    </vt:vector>
  </HeadingPairs>
  <TitlesOfParts>
    <vt:vector size="25" baseType="lpstr">
      <vt:lpstr>Arial</vt:lpstr>
      <vt:lpstr>Calibri</vt:lpstr>
      <vt:lpstr>Courier New</vt:lpstr>
      <vt:lpstr>Helvetica Neue</vt:lpstr>
      <vt:lpstr>Helvetica Neue Thin</vt:lpstr>
      <vt:lpstr>Wingdings</vt:lpstr>
      <vt:lpstr>Office-tema</vt:lpstr>
      <vt:lpstr>Kantar template master</vt:lpstr>
      <vt:lpstr>1_Kantar template master</vt:lpstr>
      <vt:lpstr>2_Kantar template master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Linköpings kommun</dc:creator>
  <cp:keywords/>
  <dc:description/>
  <cp:lastModifiedBy>Almerén Karin</cp:lastModifiedBy>
  <cp:revision>376</cp:revision>
  <cp:lastPrinted>2019-09-16T13:38:05Z</cp:lastPrinted>
  <dcterms:created xsi:type="dcterms:W3CDTF">2019-07-05T11:19:46Z</dcterms:created>
  <dcterms:modified xsi:type="dcterms:W3CDTF">2020-04-06T10:31:07Z</dcterms:modified>
  <cp:category/>
</cp:coreProperties>
</file>