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- Där ideér blir verklighe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99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077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6"/>
          </p:nvPr>
        </p:nvSpPr>
        <p:spPr>
          <a:xfrm>
            <a:off x="4671736" y="1600200"/>
            <a:ext cx="3716476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41607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3840" y="1535113"/>
            <a:ext cx="3726848" cy="6397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71736" y="1535113"/>
            <a:ext cx="3716476" cy="639762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buNone/>
              <a:defRPr sz="2000" b="0">
                <a:solidFill>
                  <a:srgbClr val="91919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6"/>
          </p:nvPr>
        </p:nvSpPr>
        <p:spPr>
          <a:xfrm>
            <a:off x="684212" y="2177927"/>
            <a:ext cx="3716476" cy="39482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4671736" y="2195512"/>
            <a:ext cx="3716476" cy="3930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77871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040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91843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849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6945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725" y="273050"/>
            <a:ext cx="2744788" cy="1162050"/>
          </a:xfrm>
          <a:prstGeom prst="rect">
            <a:avLst/>
          </a:prstGeom>
        </p:spPr>
        <p:txBody>
          <a:bodyPr lIns="0" t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20725" y="1435100"/>
            <a:ext cx="2744788" cy="4691063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3825511" y="273051"/>
            <a:ext cx="4597764" cy="58531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93811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49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07125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8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0"/>
            <a:ext cx="773978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585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1541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8076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8697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rubrik + Profil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4656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720000" y="635907"/>
            <a:ext cx="3852000" cy="28008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701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192838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3012168"/>
            <a:ext cx="7772400" cy="70711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719286"/>
            <a:ext cx="7086600" cy="175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677886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354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6" descr="LKPG_Ide_ligg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88" y="6210300"/>
            <a:ext cx="16017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684212" y="383495"/>
            <a:ext cx="7739789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24F550-763F-FF4A-AA9F-CFBBE384FF5D}" type="datetime1">
              <a:rPr lang="sv-SE" smtClean="0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Sidfot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8" name="Platshållare för bild 13"/>
          <p:cNvSpPr>
            <a:spLocks noGrp="1"/>
          </p:cNvSpPr>
          <p:nvPr>
            <p:ph type="pic" sz="quarter" idx="10"/>
          </p:nvPr>
        </p:nvSpPr>
        <p:spPr>
          <a:xfrm>
            <a:off x="4753589" y="1600200"/>
            <a:ext cx="3670412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684212" y="1600201"/>
            <a:ext cx="3716476" cy="45259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648000" indent="-285750" algn="l">
              <a:lnSpc>
                <a:spcPct val="100000"/>
              </a:lnSpc>
              <a:spcBef>
                <a:spcPts val="900"/>
              </a:spcBef>
              <a:buFont typeface="Lucida Grande"/>
              <a:buChar char="-"/>
              <a:defRPr sz="2200">
                <a:latin typeface="Arial"/>
                <a:cs typeface="Arial"/>
              </a:defRPr>
            </a:lvl2pPr>
            <a:lvl3pPr marL="900000" indent="-228600" algn="l">
              <a:lnSpc>
                <a:spcPct val="100000"/>
              </a:lnSpc>
              <a:spcBef>
                <a:spcPts val="900"/>
              </a:spcBef>
              <a:buFont typeface="Courier New"/>
              <a:buChar char="o"/>
              <a:defRPr sz="2000">
                <a:latin typeface="Arial"/>
                <a:ea typeface="Arial"/>
                <a:cs typeface="Arial"/>
              </a:defRPr>
            </a:lvl3pPr>
            <a:lvl4pPr marL="1152000" indent="-228600" algn="l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>
                <a:latin typeface="Arial"/>
                <a:ea typeface="Arial"/>
                <a:cs typeface="Arial"/>
              </a:defRPr>
            </a:lvl4pPr>
            <a:lvl5pPr marL="1440000" marR="0" indent="-28575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Lucida Grande"/>
              <a:buChar char="-"/>
              <a:tabLst/>
              <a:defRPr sz="1800"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234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779588" y="6356350"/>
            <a:ext cx="112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424F550-763F-FF4A-AA9F-CFBBE384FF5D}" type="datetime1">
              <a:rPr lang="sv-SE"/>
              <a:pPr>
                <a:defRPr/>
              </a:pPr>
              <a:t>2013-10-28</a:t>
            </a:fld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3738" y="6356350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97B8104-3387-EA4E-9A13-1C1C0E6971F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8300" y="6356350"/>
            <a:ext cx="361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Sidfot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91" r:id="rId4"/>
    <p:sldLayoutId id="2147483692" r:id="rId5"/>
    <p:sldLayoutId id="2147483693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 smtClean="0">
                <a:cs typeface="Times New Roman" pitchFamily="18" charset="0"/>
              </a:rPr>
              <a:t>Allmän handling är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u="sng" dirty="0" smtClean="0">
                <a:cs typeface="Times New Roman" pitchFamily="18" charset="0"/>
              </a:rPr>
              <a:t>Inkommen</a:t>
            </a:r>
            <a:r>
              <a:rPr lang="sv-SE" dirty="0" smtClean="0">
                <a:cs typeface="Times New Roman" pitchFamily="18" charset="0"/>
              </a:rPr>
              <a:t> till 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eller </a:t>
            </a:r>
            <a:r>
              <a:rPr lang="sv-SE" u="sng" dirty="0" smtClean="0">
                <a:cs typeface="Times New Roman" pitchFamily="18" charset="0"/>
              </a:rPr>
              <a:t>upprättad</a:t>
            </a:r>
            <a:r>
              <a:rPr lang="sv-SE" dirty="0" smtClean="0">
                <a:cs typeface="Times New Roman" pitchFamily="18" charset="0"/>
              </a:rPr>
              <a:t> på 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samt </a:t>
            </a:r>
            <a:r>
              <a:rPr lang="sv-SE" u="sng" dirty="0" smtClean="0">
                <a:cs typeface="Times New Roman" pitchFamily="18" charset="0"/>
              </a:rPr>
              <a:t>förvarad</a:t>
            </a:r>
            <a:r>
              <a:rPr lang="sv-SE" dirty="0" smtClean="0">
                <a:cs typeface="Times New Roman" pitchFamily="18" charset="0"/>
              </a:rPr>
              <a:t> hos </a:t>
            </a:r>
          </a:p>
          <a:p>
            <a:pPr eaLnBrk="1" hangingPunct="1"/>
            <a:r>
              <a:rPr lang="sv-SE" u="sng" dirty="0" smtClean="0">
                <a:cs typeface="Times New Roman" pitchFamily="18" charset="0"/>
              </a:rPr>
              <a:t>m</a:t>
            </a:r>
            <a:r>
              <a:rPr lang="sv-SE" u="sng" dirty="0" smtClean="0">
                <a:cs typeface="Times New Roman" pitchFamily="18" charset="0"/>
              </a:rPr>
              <a:t>yndighet</a:t>
            </a:r>
          </a:p>
          <a:p>
            <a:pPr eaLnBrk="1" hangingPunct="1">
              <a:buNone/>
            </a:pPr>
            <a:endParaRPr lang="sv-SE" sz="2800" dirty="0" smtClean="0">
              <a:cs typeface="Times New Roman" pitchFamily="18" charset="0"/>
            </a:endParaRP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Ej privat</a:t>
            </a:r>
          </a:p>
          <a:p>
            <a:pPr eaLnBrk="1" hangingPunct="1">
              <a:buFontTx/>
              <a:buNone/>
            </a:pPr>
            <a:r>
              <a:rPr lang="sv-SE" sz="2800" b="1" dirty="0" smtClean="0">
                <a:cs typeface="Times New Roman" pitchFamily="18" charset="0"/>
              </a:rPr>
              <a:t> </a:t>
            </a:r>
            <a:endParaRPr lang="sv-SE" sz="2800" dirty="0" smtClean="0">
              <a:cs typeface="Times New Roman" pitchFamily="18" charset="0"/>
            </a:endParaRPr>
          </a:p>
          <a:p>
            <a:pPr eaLnBrk="1" hangingPunct="1"/>
            <a:endParaRPr lang="sv-SE" sz="2800" dirty="0" smtClean="0"/>
          </a:p>
          <a:p>
            <a:pPr eaLnBrk="1" hangingPunct="1"/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Myndighet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Organ i </a:t>
            </a:r>
            <a:r>
              <a:rPr lang="sv-SE" dirty="0" err="1" smtClean="0">
                <a:cs typeface="Times New Roman" pitchFamily="18" charset="0"/>
              </a:rPr>
              <a:t>bl</a:t>
            </a:r>
            <a:r>
              <a:rPr lang="sv-SE" dirty="0" smtClean="0">
                <a:cs typeface="Times New Roman" pitchFamily="18" charset="0"/>
              </a:rPr>
              <a:t> a kommunal förvaltning </a:t>
            </a: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= Kommunala nämnder och styrelser </a:t>
            </a: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+ deras förvaltningar</a:t>
            </a:r>
          </a:p>
          <a:p>
            <a:pPr eaLnBrk="1" hangingPunct="1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219200"/>
          </a:xfrm>
        </p:spPr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Inkommen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u="sng" dirty="0" smtClean="0">
                <a:cs typeface="Times New Roman" pitchFamily="18" charset="0"/>
              </a:rPr>
              <a:t>Brev, fax:</a:t>
            </a:r>
            <a:r>
              <a:rPr lang="sv-SE" dirty="0" smtClean="0">
                <a:cs typeface="Times New Roman" pitchFamily="18" charset="0"/>
              </a:rPr>
              <a:t/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Anlänt till myndighetens lokal</a:t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eller </a:t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till behörig tjänsteman eller politiker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u="sng" dirty="0" smtClean="0">
                <a:cs typeface="Times New Roman" pitchFamily="18" charset="0"/>
              </a:rPr>
              <a:t>Upptagning:</a:t>
            </a:r>
            <a:r>
              <a:rPr lang="sv-SE" dirty="0" smtClean="0">
                <a:cs typeface="Times New Roman" pitchFamily="18" charset="0"/>
              </a:rPr>
              <a:t/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Gjorts tillgänglig för myndigheten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u="sng" dirty="0" smtClean="0">
                <a:cs typeface="Times New Roman" pitchFamily="18" charset="0"/>
              </a:rPr>
              <a:t>Anbud:</a:t>
            </a:r>
            <a:r>
              <a:rPr lang="sv-SE" dirty="0" smtClean="0">
                <a:cs typeface="Times New Roman" pitchFamily="18" charset="0"/>
              </a:rPr>
              <a:t/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Vid anbudsöppningen</a:t>
            </a:r>
          </a:p>
          <a:p>
            <a:pPr eaLnBrk="1" hangingPunct="1">
              <a:lnSpc>
                <a:spcPct val="90000"/>
              </a:lnSpc>
            </a:pPr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Upprättad = färdig</a:t>
            </a:r>
            <a:r>
              <a:rPr lang="sv-SE" sz="4400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cs typeface="Times New Roman" pitchFamily="18" charset="0"/>
              </a:rPr>
              <a:t>Undertecknad, justerad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Expedierad, hålls tillgänglig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När ärendet slutbehandlats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Diarium, journal, register: när det är klart för införing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Dom: när den avkunnas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Protokoll: när det justerats</a:t>
            </a:r>
          </a:p>
          <a:p>
            <a:pPr eaLnBrk="1" hangingPunct="1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685800"/>
          </a:xfrm>
        </p:spPr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Vad har man för nytta av </a:t>
            </a:r>
            <a:r>
              <a:rPr lang="sv-SE" sz="4400" dirty="0" smtClean="0">
                <a:cs typeface="Times New Roman" pitchFamily="18" charset="0"/>
              </a:rPr>
              <a:t>diariet</a:t>
            </a:r>
            <a:r>
              <a:rPr lang="sv-SE" sz="4400" dirty="0" smtClean="0">
                <a:cs typeface="Times New Roman" pitchFamily="18" charset="0"/>
              </a:rPr>
              <a:t>?</a:t>
            </a:r>
            <a:r>
              <a:rPr lang="sv-SE" sz="4000" dirty="0" smtClean="0">
                <a:cs typeface="Times New Roman" pitchFamily="18" charset="0"/>
              </a:rPr>
              <a:t/>
            </a:r>
            <a:br>
              <a:rPr lang="sv-SE" sz="4000" dirty="0" smtClean="0">
                <a:cs typeface="Times New Roman" pitchFamily="18" charset="0"/>
              </a:rPr>
            </a:br>
            <a:endParaRPr lang="sv-SE" sz="4000" dirty="0" smtClean="0"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S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Man </a:t>
            </a:r>
            <a:r>
              <a:rPr lang="sv-SE" dirty="0" smtClean="0">
                <a:cs typeface="Times New Roman" pitchFamily="18" charset="0"/>
              </a:rPr>
              <a:t>kan via diariet få reda på t </a:t>
            </a:r>
            <a:r>
              <a:rPr lang="sv-SE" dirty="0" smtClean="0">
                <a:cs typeface="Times New Roman" pitchFamily="18" charset="0"/>
              </a:rPr>
              <a:t>ex:</a:t>
            </a: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nya ärenden har inkommit idag/senaste tiden?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handlingar/yttranden finns i ärendet?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ärenden har tidigare förekommit i samma fråga?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ärenden har ännu inte avgjorts</a:t>
            </a:r>
            <a:r>
              <a:rPr lang="sv-SE" dirty="0" smtClean="0">
                <a:cs typeface="Times New Roman" pitchFamily="18" charset="0"/>
              </a:rPr>
              <a:t>?</a:t>
            </a:r>
            <a:endParaRPr lang="sv-SE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vart </a:t>
            </a:r>
            <a:r>
              <a:rPr lang="sv-SE" dirty="0" smtClean="0">
                <a:cs typeface="Times New Roman" pitchFamily="18" charset="0"/>
              </a:rPr>
              <a:t>har ärendet remitterats?</a:t>
            </a:r>
          </a:p>
          <a:p>
            <a:pPr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remisser är ännu obesvarade?</a:t>
            </a:r>
          </a:p>
          <a:p>
            <a:pPr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vem handlägger ärendet för närvarande?</a:t>
            </a:r>
          </a:p>
          <a:p>
            <a:pPr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ärenden handlägger NN ?</a:t>
            </a:r>
          </a:p>
          <a:p>
            <a:pPr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vilka nya handlingar har överhuvudtaget inkommit senaste tiden?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383495"/>
            <a:ext cx="7992244" cy="1143000"/>
          </a:xfrm>
        </p:spPr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Alla handlingar ska registreras/diarieföras</a:t>
            </a:r>
            <a:r>
              <a:rPr lang="sv-SE" sz="4400" dirty="0" smtClean="0">
                <a:latin typeface="Century Schoolbook" pitchFamily="18" charset="0"/>
              </a:rPr>
              <a:t/>
            </a:r>
            <a:br>
              <a:rPr lang="sv-SE" sz="4400" dirty="0" smtClean="0">
                <a:latin typeface="Century Schoolbook" pitchFamily="18" charset="0"/>
              </a:rPr>
            </a:br>
            <a:endParaRPr lang="sv-SE" sz="4400" dirty="0" smtClean="0">
              <a:latin typeface="Century Schoolbook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b="1" u="sng" dirty="0" smtClean="0">
                <a:cs typeface="Times New Roman" pitchFamily="18" charset="0"/>
              </a:rPr>
              <a:t>Undantag</a:t>
            </a:r>
            <a:r>
              <a:rPr lang="sv-SE" b="1" u="sng" dirty="0" smtClean="0">
                <a:cs typeface="Times New Roman" pitchFamily="18" charset="0"/>
              </a:rPr>
              <a:t>:</a:t>
            </a:r>
            <a:r>
              <a:rPr lang="sv-SE" b="1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1, </a:t>
            </a:r>
            <a:r>
              <a:rPr lang="sv-SE" dirty="0" smtClean="0">
                <a:cs typeface="Times New Roman" pitchFamily="18" charset="0"/>
              </a:rPr>
              <a:t>Ringa betydelse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2, </a:t>
            </a:r>
            <a:r>
              <a:rPr lang="sv-SE" dirty="0" smtClean="0">
                <a:cs typeface="Times New Roman" pitchFamily="18" charset="0"/>
              </a:rPr>
              <a:t>Hålls ordnade och inte är hemliga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3, </a:t>
            </a:r>
            <a:r>
              <a:rPr lang="sv-SE" dirty="0" smtClean="0">
                <a:cs typeface="Times New Roman" pitchFamily="18" charset="0"/>
              </a:rPr>
              <a:t>Med regeringens medgivande, t ex</a:t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-sjukhus och vårdinrättningars patientjournaler </a:t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-socialnämnders och LSS-ansvarigas personakter</a:t>
            </a:r>
            <a:r>
              <a:rPr lang="sv-SE" sz="2800" dirty="0" smtClean="0">
                <a:cs typeface="Times New Roman" pitchFamily="18" charset="0"/>
              </a:rPr>
              <a:t/>
            </a:r>
            <a:br>
              <a:rPr lang="sv-SE" sz="2800" dirty="0" smtClean="0">
                <a:cs typeface="Times New Roman" pitchFamily="18" charset="0"/>
              </a:rPr>
            </a:br>
            <a:r>
              <a:rPr lang="sv-SE" sz="2800" dirty="0" smtClean="0">
                <a:cs typeface="Times New Roman" pitchFamily="18" charset="0"/>
              </a:rPr>
              <a:t/>
            </a:r>
            <a:br>
              <a:rPr lang="sv-SE" sz="2800" dirty="0" smtClean="0">
                <a:cs typeface="Times New Roman" pitchFamily="18" charset="0"/>
              </a:rPr>
            </a:br>
            <a:endParaRPr lang="sv-SE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846640" cy="762000"/>
          </a:xfrm>
        </p:spPr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Vilka handlingar ska diarieföras?</a:t>
            </a:r>
            <a:br>
              <a:rPr lang="sv-SE" sz="4400" dirty="0" smtClean="0">
                <a:cs typeface="Times New Roman" pitchFamily="18" charset="0"/>
              </a:rPr>
            </a:br>
            <a:endParaRPr lang="sv-SE" sz="44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352928" cy="42511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b="1" i="1" dirty="0" smtClean="0">
                <a:cs typeface="Times New Roman" pitchFamily="18" charset="0"/>
              </a:rPr>
              <a:t>A, </a:t>
            </a:r>
            <a:r>
              <a:rPr lang="sv-SE" b="1" i="1" dirty="0" smtClean="0">
                <a:cs typeface="Times New Roman" pitchFamily="18" charset="0"/>
              </a:rPr>
              <a:t>	Upprättade och utgående </a:t>
            </a:r>
            <a:r>
              <a:rPr lang="sv-SE" b="1" i="1" dirty="0" smtClean="0">
                <a:cs typeface="Times New Roman" pitchFamily="18" charset="0"/>
              </a:rPr>
              <a:t>handlingar</a:t>
            </a: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Handlingar </a:t>
            </a:r>
            <a:r>
              <a:rPr lang="sv-SE" dirty="0" smtClean="0">
                <a:cs typeface="Times New Roman" pitchFamily="18" charset="0"/>
              </a:rPr>
              <a:t>som </a:t>
            </a:r>
            <a:r>
              <a:rPr lang="sv-SE" i="1" dirty="0" smtClean="0">
                <a:cs typeface="Times New Roman" pitchFamily="18" charset="0"/>
              </a:rPr>
              <a:t>upprättas</a:t>
            </a:r>
            <a:r>
              <a:rPr lang="sv-SE" dirty="0" smtClean="0">
                <a:cs typeface="Times New Roman" pitchFamily="18" charset="0"/>
              </a:rPr>
              <a:t> inom kontoret och lämnas </a:t>
            </a:r>
            <a:r>
              <a:rPr lang="sv-SE" dirty="0" smtClean="0">
                <a:cs typeface="Times New Roman" pitchFamily="18" charset="0"/>
              </a:rPr>
              <a:t>till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nämnd/styrelse </a:t>
            </a:r>
            <a:r>
              <a:rPr lang="sv-SE" dirty="0" smtClean="0">
                <a:cs typeface="Times New Roman" pitchFamily="18" charset="0"/>
              </a:rPr>
              <a:t>eller </a:t>
            </a:r>
            <a:r>
              <a:rPr lang="sv-SE" i="1" dirty="0" smtClean="0">
                <a:cs typeface="Times New Roman" pitchFamily="18" charset="0"/>
              </a:rPr>
              <a:t>expedieras </a:t>
            </a:r>
            <a:r>
              <a:rPr lang="sv-SE" dirty="0" smtClean="0">
                <a:cs typeface="Times New Roman" pitchFamily="18" charset="0"/>
              </a:rPr>
              <a:t>(skickas</a:t>
            </a:r>
            <a:r>
              <a:rPr lang="sv-SE" i="1" dirty="0" smtClean="0">
                <a:cs typeface="Times New Roman" pitchFamily="18" charset="0"/>
              </a:rPr>
              <a:t> </a:t>
            </a:r>
            <a:r>
              <a:rPr lang="sv-SE" dirty="0" smtClean="0">
                <a:cs typeface="Times New Roman" pitchFamily="18" charset="0"/>
              </a:rPr>
              <a:t>någon annanstans).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b="1" i="1" dirty="0" smtClean="0">
                <a:cs typeface="Times New Roman" pitchFamily="18" charset="0"/>
              </a:rPr>
              <a:t>B,   </a:t>
            </a:r>
            <a:r>
              <a:rPr lang="sv-SE" b="1" i="1" dirty="0" smtClean="0">
                <a:cs typeface="Times New Roman" pitchFamily="18" charset="0"/>
              </a:rPr>
              <a:t>Inkommande </a:t>
            </a:r>
            <a:r>
              <a:rPr lang="sv-SE" b="1" i="1" dirty="0" smtClean="0">
                <a:cs typeface="Times New Roman" pitchFamily="18" charset="0"/>
              </a:rPr>
              <a:t>handlingar</a:t>
            </a: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Handlingar </a:t>
            </a:r>
            <a:r>
              <a:rPr lang="sv-SE" dirty="0" smtClean="0">
                <a:cs typeface="Times New Roman" pitchFamily="18" charset="0"/>
              </a:rPr>
              <a:t>som inkommer från </a:t>
            </a:r>
            <a:r>
              <a:rPr lang="sv-SE" i="1" dirty="0" smtClean="0">
                <a:cs typeface="Times New Roman" pitchFamily="18" charset="0"/>
              </a:rPr>
              <a:t>allmänhet, </a:t>
            </a:r>
            <a:r>
              <a:rPr lang="sv-SE" i="1" dirty="0" smtClean="0">
                <a:cs typeface="Times New Roman" pitchFamily="18" charset="0"/>
              </a:rPr>
              <a:t>företag,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i="1" dirty="0" smtClean="0">
                <a:cs typeface="Times New Roman" pitchFamily="18" charset="0"/>
              </a:rPr>
              <a:t>organisationer </a:t>
            </a:r>
            <a:r>
              <a:rPr lang="sv-SE" dirty="0" smtClean="0">
                <a:cs typeface="Times New Roman" pitchFamily="18" charset="0"/>
              </a:rPr>
              <a:t>eller</a:t>
            </a:r>
            <a:r>
              <a:rPr lang="sv-SE" i="1" dirty="0" smtClean="0">
                <a:cs typeface="Times New Roman" pitchFamily="18" charset="0"/>
              </a:rPr>
              <a:t> myndigheter </a:t>
            </a:r>
            <a:r>
              <a:rPr lang="sv-SE" dirty="0" smtClean="0">
                <a:cs typeface="Times New Roman" pitchFamily="18" charset="0"/>
              </a:rPr>
              <a:t>eller från </a:t>
            </a:r>
            <a:r>
              <a:rPr lang="sv-SE" i="1" dirty="0" smtClean="0">
                <a:cs typeface="Times New Roman" pitchFamily="18" charset="0"/>
              </a:rPr>
              <a:t>annan </a:t>
            </a:r>
            <a:r>
              <a:rPr lang="sv-SE" i="1" dirty="0" smtClean="0">
                <a:cs typeface="Times New Roman" pitchFamily="18" charset="0"/>
              </a:rPr>
              <a:t>nämnd</a:t>
            </a: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eller </a:t>
            </a:r>
            <a:r>
              <a:rPr lang="sv-SE" dirty="0" smtClean="0">
                <a:cs typeface="Times New Roman" pitchFamily="18" charset="0"/>
              </a:rPr>
              <a:t>annat </a:t>
            </a:r>
            <a:r>
              <a:rPr lang="sv-SE" i="1" dirty="0" smtClean="0">
                <a:cs typeface="Times New Roman" pitchFamily="18" charset="0"/>
              </a:rPr>
              <a:t>kontor</a:t>
            </a:r>
            <a:r>
              <a:rPr lang="sv-SE" dirty="0" smtClean="0">
                <a:cs typeface="Times New Roman" pitchFamily="18" charset="0"/>
              </a:rPr>
              <a:t> inom kommunen.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Samtliga </a:t>
            </a:r>
            <a:r>
              <a:rPr lang="sv-SE" i="1" dirty="0" smtClean="0">
                <a:cs typeface="Times New Roman" pitchFamily="18" charset="0"/>
              </a:rPr>
              <a:t>skall</a:t>
            </a:r>
            <a:r>
              <a:rPr lang="sv-SE" dirty="0" smtClean="0">
                <a:cs typeface="Times New Roman" pitchFamily="18" charset="0"/>
              </a:rPr>
              <a:t> diarieföras i </a:t>
            </a:r>
            <a:r>
              <a:rPr lang="sv-SE" i="1" dirty="0" smtClean="0">
                <a:cs typeface="Times New Roman" pitchFamily="18" charset="0"/>
              </a:rPr>
              <a:t>original</a:t>
            </a:r>
            <a:r>
              <a:rPr lang="sv-SE" dirty="0" smtClean="0">
                <a:cs typeface="Times New Roman" pitchFamily="18" charset="0"/>
              </a:rPr>
              <a:t>, utom </a:t>
            </a:r>
            <a:r>
              <a:rPr lang="sv-SE" dirty="0" smtClean="0">
                <a:cs typeface="Times New Roman" pitchFamily="18" charset="0"/>
              </a:rPr>
              <a:t>expedierade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handlingar</a:t>
            </a:r>
            <a:r>
              <a:rPr lang="sv-SE" dirty="0" smtClean="0">
                <a:cs typeface="Times New Roman" pitchFamily="18" charset="0"/>
              </a:rPr>
              <a:t>, som diarieförs i kopia. </a:t>
            </a:r>
          </a:p>
          <a:p>
            <a:pPr eaLnBrk="1" hangingPunct="1">
              <a:lnSpc>
                <a:spcPct val="90000"/>
              </a:lnSpc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400" dirty="0" smtClean="0">
                <a:cs typeface="Times New Roman" pitchFamily="18" charset="0"/>
              </a:rPr>
              <a:t>Undantag från diarieföring:</a:t>
            </a:r>
            <a:r>
              <a:rPr lang="sv-SE" dirty="0" smtClean="0">
                <a:cs typeface="Times New Roman" pitchFamily="18" charset="0"/>
              </a:rPr>
              <a:t/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smtClean="0">
                <a:cs typeface="Times New Roman" pitchFamily="18" charset="0"/>
              </a:rPr>
              <a:t>internt </a:t>
            </a:r>
            <a:r>
              <a:rPr lang="sv-SE" sz="2800" i="1" dirty="0" smtClean="0">
                <a:cs typeface="Times New Roman" pitchFamily="18" charset="0"/>
              </a:rPr>
              <a:t>arbetsmaterial</a:t>
            </a:r>
            <a:r>
              <a:rPr lang="sv-SE" sz="2800" dirty="0" smtClean="0">
                <a:cs typeface="Times New Roman" pitchFamily="18" charset="0"/>
              </a:rPr>
              <a:t> som inte ska arkiveras</a:t>
            </a:r>
            <a:r>
              <a:rPr lang="sv-SE" sz="2800" dirty="0" smtClean="0">
                <a:cs typeface="Times New Roman" pitchFamily="18" charset="0"/>
              </a:rPr>
              <a:t>,</a:t>
            </a:r>
            <a:endParaRPr lang="sv-S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 smtClean="0">
                <a:cs typeface="Times New Roman" pitchFamily="18" charset="0"/>
              </a:rPr>
              <a:t>handlingar av </a:t>
            </a:r>
            <a:r>
              <a:rPr lang="sv-SE" sz="2800" i="1" dirty="0" smtClean="0">
                <a:cs typeface="Times New Roman" pitchFamily="18" charset="0"/>
              </a:rPr>
              <a:t>ringa betydelse</a:t>
            </a:r>
            <a:r>
              <a:rPr lang="sv-SE" sz="2800" dirty="0" smtClean="0">
                <a:cs typeface="Times New Roman" pitchFamily="18" charset="0"/>
              </a:rPr>
              <a:t>, som reklam o </a:t>
            </a:r>
            <a:r>
              <a:rPr lang="sv-SE" sz="2800" dirty="0" smtClean="0">
                <a:cs typeface="Times New Roman" pitchFamily="18" charset="0"/>
              </a:rPr>
              <a:t>dyl. </a:t>
            </a:r>
            <a:endParaRPr lang="sv-S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 smtClean="0">
                <a:cs typeface="Times New Roman" pitchFamily="18" charset="0"/>
              </a:rPr>
              <a:t>om handlingarna </a:t>
            </a:r>
            <a:r>
              <a:rPr lang="sv-SE" sz="2800" i="1" dirty="0" smtClean="0">
                <a:cs typeface="Times New Roman" pitchFamily="18" charset="0"/>
              </a:rPr>
              <a:t>hålls ordnade </a:t>
            </a:r>
            <a:r>
              <a:rPr lang="sv-SE" sz="2800" dirty="0" smtClean="0">
                <a:cs typeface="Times New Roman" pitchFamily="18" charset="0"/>
              </a:rPr>
              <a:t>på annat sätt och inte är hemliga.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800" u="sng" dirty="0" smtClean="0">
                <a:cs typeface="Times New Roman" pitchFamily="18" charset="0"/>
              </a:rPr>
              <a:t>Hemliga</a:t>
            </a:r>
            <a:r>
              <a:rPr lang="sv-SE" sz="2800" dirty="0" smtClean="0">
                <a:cs typeface="Times New Roman" pitchFamily="18" charset="0"/>
              </a:rPr>
              <a:t> handlingar </a:t>
            </a:r>
            <a:r>
              <a:rPr lang="sv-SE" sz="2800" u="sng" dirty="0" smtClean="0">
                <a:cs typeface="Times New Roman" pitchFamily="18" charset="0"/>
              </a:rPr>
              <a:t>skall</a:t>
            </a:r>
            <a:r>
              <a:rPr lang="sv-SE" sz="2800" dirty="0" smtClean="0">
                <a:cs typeface="Times New Roman" pitchFamily="18" charset="0"/>
              </a:rPr>
              <a:t> alltid diarieföras!</a:t>
            </a:r>
            <a:r>
              <a:rPr lang="sv-SE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b="1" dirty="0" smtClean="0">
                <a:cs typeface="Times New Roman" pitchFamily="18" charset="0"/>
              </a:rPr>
              <a:t> </a:t>
            </a:r>
            <a:r>
              <a:rPr lang="sv-SE" sz="4400" dirty="0" smtClean="0">
                <a:cs typeface="Times New Roman" pitchFamily="18" charset="0"/>
              </a:rPr>
              <a:t>När ska de diarieföras? </a:t>
            </a:r>
            <a:br>
              <a:rPr lang="sv-SE" sz="4400" dirty="0" smtClean="0">
                <a:cs typeface="Times New Roman" pitchFamily="18" charset="0"/>
              </a:rPr>
            </a:br>
            <a:endParaRPr lang="sv-SE" sz="4400" dirty="0" smtClean="0"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cs typeface="Times New Roman" pitchFamily="18" charset="0"/>
              </a:rPr>
              <a:t>Inkommande handlingar diarieförs </a:t>
            </a:r>
            <a:r>
              <a:rPr lang="sv-SE" i="1" dirty="0" smtClean="0">
                <a:cs typeface="Times New Roman" pitchFamily="18" charset="0"/>
              </a:rPr>
              <a:t>genast</a:t>
            </a:r>
            <a:r>
              <a:rPr lang="sv-SE" dirty="0" smtClean="0"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dirty="0" smtClean="0">
              <a:cs typeface="Times New Roman" pitchFamily="18" charset="0"/>
            </a:endParaRP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På kontoret upprättade handlingar diarieförs när de är färdigställda, d v s </a:t>
            </a:r>
            <a:r>
              <a:rPr lang="sv-SE" i="1" dirty="0" smtClean="0">
                <a:cs typeface="Times New Roman" pitchFamily="18" charset="0"/>
              </a:rPr>
              <a:t>genast</a:t>
            </a:r>
            <a:r>
              <a:rPr lang="sv-SE" dirty="0" smtClean="0">
                <a:cs typeface="Times New Roman" pitchFamily="18" charset="0"/>
              </a:rPr>
              <a:t> när de är upprättade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v-SE" sz="4400" dirty="0" smtClean="0">
                <a:cs typeface="Times New Roman" pitchFamily="18" charset="0"/>
              </a:rPr>
              <a:t>Varför ska vi diarieföra alla handlingar?</a:t>
            </a:r>
          </a:p>
          <a:p>
            <a:pPr eaLnBrk="1" hangingPunct="1">
              <a:buFontTx/>
              <a:buNone/>
            </a:pPr>
            <a:endParaRPr lang="sv-SE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/>
              <a:t>Hur ska de diarieföras?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Handling som inte hör till något tidigare ärende diarieförs som nytt ärende</a:t>
            </a:r>
            <a:br>
              <a:rPr lang="sv-SE" dirty="0" smtClean="0"/>
            </a:br>
            <a:endParaRPr lang="sv-SE" dirty="0" smtClean="0"/>
          </a:p>
          <a:p>
            <a:pPr eaLnBrk="1" hangingPunct="1"/>
            <a:r>
              <a:rPr lang="sv-SE" dirty="0" smtClean="0"/>
              <a:t>Handling som hör till ett tidigare ärende diarieförs som ny handling i det ärendet</a:t>
            </a:r>
            <a:br>
              <a:rPr lang="sv-SE" dirty="0" smtClean="0"/>
            </a:b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Vad ska registreras?</a:t>
            </a:r>
            <a:br>
              <a:rPr lang="sv-SE" sz="4400" dirty="0" smtClean="0">
                <a:cs typeface="Times New Roman" pitchFamily="18" charset="0"/>
              </a:rPr>
            </a:br>
            <a:endParaRPr lang="sv-SE" sz="4400" dirty="0" smtClean="0"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cs typeface="Times New Roman" pitchFamily="18" charset="0"/>
              </a:rPr>
              <a:t>	Datum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	Diarienummer	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	Avsändare/mottagare *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	Handlingens innehåll *</a:t>
            </a:r>
          </a:p>
          <a:p>
            <a:pPr eaLnBrk="1" hangingPunct="1">
              <a:buFontTx/>
              <a:buNone/>
            </a:pPr>
            <a:endParaRPr lang="sv-SE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* får utelämnas om det behövs för att skydda sekretess</a:t>
            </a:r>
          </a:p>
          <a:p>
            <a:pPr eaLnBrk="1" hangingPunct="1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"/>
          </a:xfrm>
        </p:spPr>
        <p:txBody>
          <a:bodyPr/>
          <a:lstStyle/>
          <a:p>
            <a:pPr eaLnBrk="1" hangingPunct="1"/>
            <a:r>
              <a:rPr lang="sv-SE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b="1" dirty="0" smtClean="0">
                <a:cs typeface="Times New Roman" pitchFamily="18" charset="0"/>
              </a:rPr>
              <a:t>W3D3 </a:t>
            </a:r>
            <a:r>
              <a:rPr lang="sv-SE" dirty="0" smtClean="0">
                <a:cs typeface="Times New Roman" pitchFamily="18" charset="0"/>
              </a:rPr>
              <a:t>kan </a:t>
            </a:r>
            <a:r>
              <a:rPr lang="sv-SE" dirty="0" smtClean="0">
                <a:cs typeface="Times New Roman" pitchFamily="18" charset="0"/>
              </a:rPr>
              <a:t>dölja: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Avsändare/mottagare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Part i ärendet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Ärendemeningen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Händelsebeskrivning </a:t>
            </a:r>
          </a:p>
          <a:p>
            <a:pPr eaLnBrk="1" hangingPunct="1">
              <a:lnSpc>
                <a:spcPct val="90000"/>
              </a:lnSpc>
            </a:pP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Ärendemeningen ska </a:t>
            </a:r>
            <a:r>
              <a:rPr lang="sv-SE" u="sng" dirty="0" smtClean="0">
                <a:cs typeface="Times New Roman" pitchFamily="18" charset="0"/>
              </a:rPr>
              <a:t>inte</a:t>
            </a:r>
            <a:r>
              <a:rPr lang="sv-SE" dirty="0" smtClean="0">
                <a:cs typeface="Times New Roman" pitchFamily="18" charset="0"/>
              </a:rPr>
              <a:t> innehålla personnamn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Sekretesshandlingar får </a:t>
            </a:r>
            <a:r>
              <a:rPr lang="sv-SE" u="sng" dirty="0" smtClean="0">
                <a:cs typeface="Times New Roman" pitchFamily="18" charset="0"/>
              </a:rPr>
              <a:t>inte</a:t>
            </a:r>
            <a:r>
              <a:rPr lang="sv-SE" dirty="0" smtClean="0">
                <a:cs typeface="Times New Roman" pitchFamily="18" charset="0"/>
              </a:rPr>
              <a:t> kopplas till W3D3!</a:t>
            </a:r>
            <a:r>
              <a:rPr lang="sv-SE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Diarienummer</a:t>
            </a:r>
            <a:r>
              <a:rPr lang="sv-SE" sz="4400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>
                <a:cs typeface="Times New Roman" pitchFamily="18" charset="0"/>
              </a:rPr>
              <a:t>På alla handlingar i registrerade ärenden skall ärendets diarienummer anges. </a:t>
            </a:r>
          </a:p>
          <a:p>
            <a:pPr eaLnBrk="1" hangingPunct="1">
              <a:buFontTx/>
              <a:buNone/>
            </a:pPr>
            <a:r>
              <a:rPr lang="sv-SE" smtClean="0"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sv-SE" smtClean="0">
                <a:cs typeface="Times New Roman" pitchFamily="18" charset="0"/>
              </a:rPr>
              <a:t>Annars finns risk att skrivelsen kommer att handläggas utan samband med övriga handlingar som hör till ärendet. Beredningen kan då bli ofullständig.</a:t>
            </a:r>
          </a:p>
          <a:p>
            <a:pPr eaLnBrk="1" hangingPunct="1"/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Diarieplan</a:t>
            </a:r>
            <a:r>
              <a:rPr lang="sv-SE" sz="4400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Ordnad ämnesvis, </a:t>
            </a:r>
            <a:br>
              <a:rPr lang="sv-SE" dirty="0" smtClean="0">
                <a:cs typeface="Times New Roman" pitchFamily="18" charset="0"/>
              </a:rPr>
            </a:br>
            <a:r>
              <a:rPr lang="sv-SE" dirty="0" smtClean="0">
                <a:cs typeface="Times New Roman" pitchFamily="18" charset="0"/>
              </a:rPr>
              <a:t>inte organisationsberoende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Kod för varje ämne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Underlättar framtida återsökning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Obligatoriskt</a:t>
            </a:r>
          </a:p>
          <a:p>
            <a:pPr eaLnBrk="1" hangingPunct="1">
              <a:lnSpc>
                <a:spcPct val="90000"/>
              </a:lnSpc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3495"/>
            <a:ext cx="8100472" cy="1143000"/>
          </a:xfrm>
        </p:spPr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Varför ska vi diarieföra alla handlingar?</a:t>
            </a:r>
            <a:r>
              <a:rPr lang="sv-SE" dirty="0" smtClean="0">
                <a:cs typeface="Times New Roman" pitchFamily="18" charset="0"/>
              </a:rPr>
              <a:t/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b="1" i="1" dirty="0" smtClean="0">
                <a:cs typeface="Times New Roman" pitchFamily="18" charset="0"/>
              </a:rPr>
              <a:t>Offentlighets- och sekretesslagen 5 kap 1 §:</a:t>
            </a:r>
            <a:endParaRPr lang="sv-SE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Allmänna handlingar ska registreras </a:t>
            </a:r>
            <a:r>
              <a:rPr lang="sv-SE" dirty="0" smtClean="0">
                <a:cs typeface="Times New Roman" pitchFamily="18" charset="0"/>
              </a:rPr>
              <a:t>så </a:t>
            </a:r>
            <a:r>
              <a:rPr lang="sv-SE" dirty="0" smtClean="0">
                <a:cs typeface="Times New Roman" pitchFamily="18" charset="0"/>
              </a:rPr>
              <a:t>snart de har </a:t>
            </a:r>
            <a:endParaRPr lang="sv-SE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kommit </a:t>
            </a:r>
            <a:r>
              <a:rPr lang="sv-SE" dirty="0" smtClean="0">
                <a:cs typeface="Times New Roman" pitchFamily="18" charset="0"/>
              </a:rPr>
              <a:t>in till </a:t>
            </a:r>
            <a:r>
              <a:rPr lang="sv-SE" dirty="0" smtClean="0">
                <a:cs typeface="Times New Roman" pitchFamily="18" charset="0"/>
              </a:rPr>
              <a:t>eller </a:t>
            </a:r>
            <a:r>
              <a:rPr lang="sv-SE" dirty="0" smtClean="0">
                <a:cs typeface="Times New Roman" pitchFamily="18" charset="0"/>
              </a:rPr>
              <a:t>upprättats </a:t>
            </a:r>
            <a:r>
              <a:rPr lang="sv-SE" dirty="0" smtClean="0">
                <a:cs typeface="Times New Roman" pitchFamily="18" charset="0"/>
              </a:rPr>
              <a:t>hos </a:t>
            </a:r>
            <a:r>
              <a:rPr lang="sv-SE" dirty="0" smtClean="0">
                <a:cs typeface="Times New Roman" pitchFamily="18" charset="0"/>
              </a:rPr>
              <a:t>en </a:t>
            </a:r>
            <a:r>
              <a:rPr lang="sv-SE" dirty="0" smtClean="0">
                <a:cs typeface="Times New Roman" pitchFamily="18" charset="0"/>
              </a:rPr>
              <a:t>myndighet.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3568" y="83671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4400" dirty="0">
                <a:latin typeface="+mn-lt"/>
                <a:cs typeface="Times New Roman" pitchFamily="18" charset="0"/>
              </a:rPr>
              <a:t>Varför ska vi diarieföra alla handlingar?</a:t>
            </a:r>
            <a:r>
              <a:rPr lang="sv-SE" sz="4400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sv-SE" sz="4400" dirty="0">
                <a:solidFill>
                  <a:schemeClr val="tx2"/>
                </a:solidFill>
                <a:cs typeface="Times New Roman" pitchFamily="18" charset="0"/>
              </a:rPr>
            </a:br>
            <a:endParaRPr lang="sv-SE" sz="4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198884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2400" b="1" i="1" dirty="0">
                <a:latin typeface="+mn-lt"/>
                <a:cs typeface="Times New Roman" pitchFamily="18" charset="0"/>
              </a:rPr>
              <a:t>För medborgarnas skull</a:t>
            </a:r>
            <a:r>
              <a:rPr lang="sv-SE" sz="2400" b="1" i="1" dirty="0" smtClean="0">
                <a:latin typeface="+mn-lt"/>
                <a:cs typeface="Times New Roman" pitchFamily="18" charset="0"/>
              </a:rPr>
              <a:t>:</a:t>
            </a:r>
            <a:endParaRPr lang="sv-SE" sz="2400" dirty="0" smtClean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sv-SE" sz="2400" dirty="0" smtClean="0">
                <a:latin typeface="+mn-lt"/>
                <a:cs typeface="Times New Roman" pitchFamily="18" charset="0"/>
              </a:rPr>
              <a:t>Enligt </a:t>
            </a:r>
            <a:r>
              <a:rPr lang="sv-SE" sz="2400" dirty="0">
                <a:latin typeface="+mn-lt"/>
                <a:cs typeface="Times New Roman" pitchFamily="18" charset="0"/>
              </a:rPr>
              <a:t>svensk grundlag har alla rätt att ta del</a:t>
            </a:r>
          </a:p>
          <a:p>
            <a:pPr marL="342900" indent="-342900">
              <a:spcBef>
                <a:spcPct val="20000"/>
              </a:spcBef>
            </a:pPr>
            <a:r>
              <a:rPr lang="sv-SE" sz="2400" dirty="0">
                <a:latin typeface="+mn-lt"/>
                <a:cs typeface="Times New Roman" pitchFamily="18" charset="0"/>
              </a:rPr>
              <a:t>av allmänna handlingar </a:t>
            </a:r>
            <a:r>
              <a:rPr lang="sv-SE" sz="2400" dirty="0" smtClean="0">
                <a:latin typeface="+mn-lt"/>
                <a:cs typeface="Times New Roman" pitchFamily="18" charset="0"/>
              </a:rPr>
              <a:t>(</a:t>
            </a:r>
            <a:r>
              <a:rPr lang="sv-SE" sz="2400" dirty="0">
                <a:latin typeface="+mn-lt"/>
                <a:cs typeface="Times New Roman" pitchFamily="18" charset="0"/>
              </a:rPr>
              <a:t>med vissa undantag som </a:t>
            </a:r>
            <a:endParaRPr lang="sv-SE" sz="2400" dirty="0" smtClean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sv-SE" sz="2400" dirty="0" smtClean="0">
                <a:latin typeface="+mn-lt"/>
                <a:cs typeface="Times New Roman" pitchFamily="18" charset="0"/>
              </a:rPr>
              <a:t>regleras </a:t>
            </a:r>
            <a:r>
              <a:rPr lang="sv-SE" sz="2400" dirty="0">
                <a:latin typeface="+mn-lt"/>
                <a:cs typeface="Times New Roman" pitchFamily="18" charset="0"/>
              </a:rPr>
              <a:t>i lag)</a:t>
            </a:r>
            <a:endParaRPr lang="sv-S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v-SE" sz="440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3568" y="2204864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2400" b="1" i="1" dirty="0">
                <a:latin typeface="Arial" pitchFamily="34" charset="0"/>
                <a:cs typeface="Arial" pitchFamily="34" charset="0"/>
              </a:rPr>
              <a:t>För vår egen skull: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Om vi inte kan hålla reda på vilka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ärenden och</a:t>
            </a:r>
          </a:p>
          <a:p>
            <a:pPr marL="342900" indent="-342900">
              <a:spcBef>
                <a:spcPct val="20000"/>
              </a:spcBef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handlingar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som finns, så kan vi inte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heller bedriva</a:t>
            </a:r>
          </a:p>
          <a:p>
            <a:pPr marL="342900" indent="-342900">
              <a:spcBef>
                <a:spcPct val="20000"/>
              </a:spcBef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någon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effektiv verksamhet.</a:t>
            </a:r>
          </a:p>
          <a:p>
            <a:pPr marL="342900" indent="-342900">
              <a:spcBef>
                <a:spcPct val="20000"/>
              </a:spcBef>
            </a:pPr>
            <a:endParaRPr lang="sv-SE" sz="32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2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v-SE" dirty="0" smtClean="0">
                <a:latin typeface="+mn-lt"/>
                <a:cs typeface="Times New Roman" pitchFamily="18" charset="0"/>
              </a:rPr>
              <a:t>Varför ska vi diarieföra alla handlingar?</a:t>
            </a:r>
            <a:br>
              <a:rPr lang="sv-SE" dirty="0" smtClean="0">
                <a:latin typeface="+mn-lt"/>
                <a:cs typeface="Times New Roman" pitchFamily="18" charset="0"/>
              </a:rPr>
            </a:br>
            <a:endParaRPr lang="sv-SE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400" dirty="0" smtClean="0">
                <a:cs typeface="Times New Roman" pitchFamily="18" charset="0"/>
              </a:rPr>
              <a:t>Offentlighetsprincipen</a:t>
            </a:r>
            <a:r>
              <a:rPr lang="sv-SE" sz="4400" dirty="0" smtClean="0">
                <a:cs typeface="Times New Roman" pitchFamily="18" charset="0"/>
              </a:rPr>
              <a:t/>
            </a:r>
            <a:br>
              <a:rPr lang="sv-SE" sz="4400" dirty="0" smtClean="0">
                <a:cs typeface="Times New Roman" pitchFamily="18" charset="0"/>
              </a:rPr>
            </a:br>
            <a:endParaRPr lang="sv-SE" sz="4400" dirty="0" smtClean="0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Allmänna handlingars offentlighet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Yttrandefrihet för offentligt anställda 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Meddelarfrihet för offentligt anställda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Offentlighet vid domstolsförhandlingar </a:t>
            </a:r>
            <a:br>
              <a:rPr lang="sv-SE" dirty="0" smtClean="0">
                <a:cs typeface="Times New Roman" pitchFamily="18" charset="0"/>
              </a:rPr>
            </a:br>
            <a:endParaRPr lang="sv-SE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dirty="0" smtClean="0">
                <a:cs typeface="Times New Roman" pitchFamily="18" charset="0"/>
              </a:rPr>
              <a:t>Offentlighet vid beslutande församlingars sammanträden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smtClean="0">
                <a:cs typeface="Times New Roman" pitchFamily="18" charset="0"/>
              </a:rPr>
              <a:t>Allmänna handlingars offentlighet</a:t>
            </a:r>
            <a:br>
              <a:rPr lang="sv-SE" sz="4000" smtClean="0">
                <a:cs typeface="Times New Roman" pitchFamily="18" charset="0"/>
              </a:rPr>
            </a:br>
            <a:endParaRPr lang="sv-SE" sz="4000" smtClean="0"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v-SE" b="1" dirty="0" smtClean="0">
                <a:cs typeface="Times New Roman" pitchFamily="18" charset="0"/>
              </a:rPr>
              <a:t>Alla har rätt att ta del av allmänna handlingar </a:t>
            </a:r>
            <a:r>
              <a:rPr lang="sv-SE" dirty="0" smtClean="0">
                <a:cs typeface="Times New Roman" pitchFamily="18" charset="0"/>
              </a:rPr>
              <a:t>(undantag: hemliga)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i="1" dirty="0" smtClean="0">
                <a:cs typeface="Times New Roman" pitchFamily="18" charset="0"/>
              </a:rPr>
              <a:t> = rätt att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läsa,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skriva av,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fotografera,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få kopia,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avlyssna,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spela in eller </a:t>
            </a:r>
          </a:p>
          <a:p>
            <a:pPr lvl="3" eaLnBrk="1" hangingPunct="1">
              <a:lnSpc>
                <a:spcPct val="90000"/>
              </a:lnSpc>
            </a:pPr>
            <a:r>
              <a:rPr lang="sv-SE" sz="2400" dirty="0" smtClean="0">
                <a:cs typeface="Times New Roman" pitchFamily="18" charset="0"/>
              </a:rPr>
              <a:t>få utskrift</a:t>
            </a:r>
          </a:p>
          <a:p>
            <a:pPr eaLnBrk="1" hangingPunct="1">
              <a:lnSpc>
                <a:spcPct val="90000"/>
              </a:lnSpc>
            </a:pPr>
            <a:endParaRPr lang="sv-S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39788" cy="1143000"/>
          </a:xfrm>
        </p:spPr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Allmänna handlingar </a:t>
            </a:r>
            <a:br>
              <a:rPr lang="sv-SE" sz="4400" dirty="0" smtClean="0">
                <a:cs typeface="Times New Roman" pitchFamily="18" charset="0"/>
              </a:rPr>
            </a:br>
            <a:endParaRPr lang="sv-SE" sz="4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SE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v-SE" b="1" dirty="0" smtClean="0">
                <a:cs typeface="Times New Roman" pitchFamily="18" charset="0"/>
              </a:rPr>
              <a:t>= det allmännas handlingar</a:t>
            </a:r>
          </a:p>
          <a:p>
            <a:pPr eaLnBrk="1" hangingPunct="1"/>
            <a:endParaRPr lang="sv-SE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sv-SE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v-SE" b="1" dirty="0" smtClean="0">
                <a:cs typeface="Times New Roman" pitchFamily="18" charset="0"/>
              </a:rPr>
              <a:t>= inte privata handlingar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4400" dirty="0" smtClean="0">
                <a:cs typeface="Times New Roman" pitchFamily="18" charset="0"/>
              </a:rPr>
              <a:t>Handling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cs typeface="Times New Roman" pitchFamily="18" charset="0"/>
              </a:rPr>
              <a:t>Ett fysiskt medium som bär information</a:t>
            </a:r>
          </a:p>
          <a:p>
            <a:pPr eaLnBrk="1" hangingPunct="1"/>
            <a:r>
              <a:rPr lang="sv-SE" dirty="0" smtClean="0">
                <a:cs typeface="Times New Roman" pitchFamily="18" charset="0"/>
              </a:rPr>
              <a:t>En form för att lagra och bevara upplysningar</a:t>
            </a:r>
          </a:p>
          <a:p>
            <a:pPr eaLnBrk="1" hangingPunct="1">
              <a:buFontTx/>
              <a:buNone/>
            </a:pPr>
            <a:endParaRPr lang="sv-SE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Skrift  Bild  Karta  Ljudband  Video  </a:t>
            </a: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CD  Elektronisk handling  E-post  USB  </a:t>
            </a:r>
          </a:p>
          <a:p>
            <a:pPr eaLnBrk="1" hangingPunct="1">
              <a:buFontTx/>
              <a:buNone/>
            </a:pPr>
            <a:r>
              <a:rPr lang="sv-SE" dirty="0" smtClean="0">
                <a:cs typeface="Times New Roman" pitchFamily="18" charset="0"/>
              </a:rPr>
              <a:t>Röstbrevlåda </a:t>
            </a:r>
            <a:r>
              <a:rPr lang="sv-SE" dirty="0" smtClean="0">
                <a:cs typeface="Times New Roman" pitchFamily="18" charset="0"/>
              </a:rPr>
              <a:t>SMS</a:t>
            </a:r>
            <a:endParaRPr lang="sv-SE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idemönster">
  <a:themeElements>
    <a:clrScheme name="Anpassad 1">
      <a:dk1>
        <a:srgbClr val="000000"/>
      </a:dk1>
      <a:lt1>
        <a:srgbClr val="FFFFFF"/>
      </a:lt1>
      <a:dk2>
        <a:srgbClr val="4C4C4C"/>
      </a:dk2>
      <a:lt2>
        <a:srgbClr val="8E8E8E"/>
      </a:lt2>
      <a:accent1>
        <a:srgbClr val="00A9B9"/>
      </a:accent1>
      <a:accent2>
        <a:srgbClr val="D41737"/>
      </a:accent2>
      <a:accent3>
        <a:srgbClr val="EA516D"/>
      </a:accent3>
      <a:accent4>
        <a:srgbClr val="8DA85A"/>
      </a:accent4>
      <a:accent5>
        <a:srgbClr val="E94E1B"/>
      </a:accent5>
      <a:accent6>
        <a:srgbClr val="005365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idemönster</Template>
  <TotalTime>45</TotalTime>
  <Words>463</Words>
  <Application>Microsoft Office PowerPoint</Application>
  <PresentationFormat>Bildspel på skärmen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Presentation idemönster</vt:lpstr>
      <vt:lpstr>Bild 1</vt:lpstr>
      <vt:lpstr> </vt:lpstr>
      <vt:lpstr>Varför ska vi diarieföra alla handlingar? </vt:lpstr>
      <vt:lpstr>Bild 4</vt:lpstr>
      <vt:lpstr>Varför ska vi diarieföra alla handlingar? </vt:lpstr>
      <vt:lpstr>Offentlighetsprincipen </vt:lpstr>
      <vt:lpstr>Allmänna handlingars offentlighet </vt:lpstr>
      <vt:lpstr>Allmänna handlingar  </vt:lpstr>
      <vt:lpstr>Handling</vt:lpstr>
      <vt:lpstr>Allmän handling är :</vt:lpstr>
      <vt:lpstr>Myndighet</vt:lpstr>
      <vt:lpstr>Inkommen</vt:lpstr>
      <vt:lpstr>Upprättad = färdig </vt:lpstr>
      <vt:lpstr>Vad har man för nytta av diariet? </vt:lpstr>
      <vt:lpstr>Bild 15</vt:lpstr>
      <vt:lpstr>Alla handlingar ska registreras/diarieföras </vt:lpstr>
      <vt:lpstr>Vilka handlingar ska diarieföras? </vt:lpstr>
      <vt:lpstr>Undantag från diarieföring: </vt:lpstr>
      <vt:lpstr> När ska de diarieföras?  </vt:lpstr>
      <vt:lpstr>Hur ska de diarieföras?</vt:lpstr>
      <vt:lpstr>Vad ska registreras? </vt:lpstr>
      <vt:lpstr> </vt:lpstr>
      <vt:lpstr>Diarienummer </vt:lpstr>
      <vt:lpstr>Diarieplan </vt:lpstr>
    </vt:vector>
  </TitlesOfParts>
  <Company>Linköpings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ekslar</dc:creator>
  <cp:lastModifiedBy>ehenor</cp:lastModifiedBy>
  <cp:revision>8</cp:revision>
  <dcterms:created xsi:type="dcterms:W3CDTF">2013-10-23T12:43:38Z</dcterms:created>
  <dcterms:modified xsi:type="dcterms:W3CDTF">2013-10-28T08:31:14Z</dcterms:modified>
</cp:coreProperties>
</file>