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handoutMasterIdLst>
    <p:handoutMasterId r:id="rId53"/>
  </p:handoutMasterIdLst>
  <p:sldIdLst>
    <p:sldId id="323" r:id="rId5"/>
    <p:sldId id="299" r:id="rId6"/>
    <p:sldId id="281" r:id="rId7"/>
    <p:sldId id="302" r:id="rId8"/>
    <p:sldId id="327" r:id="rId9"/>
    <p:sldId id="328" r:id="rId10"/>
    <p:sldId id="333" r:id="rId11"/>
    <p:sldId id="305" r:id="rId12"/>
    <p:sldId id="322" r:id="rId13"/>
    <p:sldId id="317" r:id="rId14"/>
    <p:sldId id="335" r:id="rId15"/>
    <p:sldId id="279" r:id="rId16"/>
    <p:sldId id="280" r:id="rId17"/>
    <p:sldId id="336" r:id="rId18"/>
    <p:sldId id="282" r:id="rId19"/>
    <p:sldId id="283" r:id="rId20"/>
    <p:sldId id="332" r:id="rId21"/>
    <p:sldId id="301" r:id="rId22"/>
    <p:sldId id="324" r:id="rId23"/>
    <p:sldId id="303" r:id="rId24"/>
    <p:sldId id="304" r:id="rId25"/>
    <p:sldId id="306" r:id="rId26"/>
    <p:sldId id="334" r:id="rId27"/>
    <p:sldId id="326" r:id="rId28"/>
    <p:sldId id="268" r:id="rId29"/>
    <p:sldId id="287" r:id="rId30"/>
    <p:sldId id="288" r:id="rId31"/>
    <p:sldId id="291" r:id="rId32"/>
    <p:sldId id="329" r:id="rId33"/>
    <p:sldId id="259" r:id="rId34"/>
    <p:sldId id="292" r:id="rId35"/>
    <p:sldId id="340" r:id="rId36"/>
    <p:sldId id="337" r:id="rId37"/>
    <p:sldId id="338" r:id="rId38"/>
    <p:sldId id="339" r:id="rId39"/>
    <p:sldId id="258" r:id="rId40"/>
    <p:sldId id="307" r:id="rId41"/>
    <p:sldId id="308" r:id="rId42"/>
    <p:sldId id="309" r:id="rId43"/>
    <p:sldId id="310" r:id="rId44"/>
    <p:sldId id="311" r:id="rId45"/>
    <p:sldId id="312" r:id="rId46"/>
    <p:sldId id="313" r:id="rId47"/>
    <p:sldId id="314" r:id="rId48"/>
    <p:sldId id="315" r:id="rId49"/>
    <p:sldId id="316" r:id="rId50"/>
    <p:sldId id="300" r:id="rId51"/>
  </p:sldIdLst>
  <p:sldSz cx="9144000" cy="6858000" type="screen4x3"/>
  <p:notesSz cx="6799263" cy="9929813"/>
  <p:defaultTextStyle>
    <a:defPPr>
      <a:defRPr lang="sv-SE"/>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85240" autoAdjust="0"/>
  </p:normalViewPr>
  <p:slideViewPr>
    <p:cSldViewPr>
      <p:cViewPr varScale="1">
        <p:scale>
          <a:sx n="99" d="100"/>
          <a:sy n="99" d="100"/>
        </p:scale>
        <p:origin x="2106" y="84"/>
      </p:cViewPr>
      <p:guideLst>
        <p:guide orient="horz" pos="2160"/>
        <p:guide pos="2880"/>
      </p:guideLst>
    </p:cSldViewPr>
  </p:slideViewPr>
  <p:notesTextViewPr>
    <p:cViewPr>
      <p:scale>
        <a:sx n="100" d="100"/>
        <a:sy n="100" d="100"/>
      </p:scale>
      <p:origin x="0" y="0"/>
    </p:cViewPr>
  </p:notesTextViewPr>
  <p:sorterViewPr>
    <p:cViewPr>
      <p:scale>
        <a:sx n="114" d="100"/>
        <a:sy n="114" d="100"/>
      </p:scale>
      <p:origin x="0" y="-46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4791C43A-AF78-4704-AAFD-54713B0F003A}" type="datetimeFigureOut">
              <a:rPr lang="sv-SE" smtClean="0"/>
              <a:t>2017-12-06</a:t>
            </a:fld>
            <a:endParaRPr lang="sv-SE"/>
          </a:p>
        </p:txBody>
      </p:sp>
      <p:sp>
        <p:nvSpPr>
          <p:cNvPr id="4" name="Platshållare för sidfot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AEDD0929-5970-456A-9D20-ED9BE45BA789}" type="slidenum">
              <a:rPr lang="sv-SE" smtClean="0"/>
              <a:t>‹#›</a:t>
            </a:fld>
            <a:endParaRPr lang="sv-SE"/>
          </a:p>
        </p:txBody>
      </p:sp>
    </p:spTree>
    <p:extLst>
      <p:ext uri="{BB962C8B-B14F-4D97-AF65-F5344CB8AC3E}">
        <p14:creationId xmlns:p14="http://schemas.microsoft.com/office/powerpoint/2010/main" val="3750999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9163245-EA04-4EB4-9295-3C716E246C9A}" type="datetimeFigureOut">
              <a:rPr lang="sv-SE" smtClean="0"/>
              <a:t>2017-12-06</a:t>
            </a:fld>
            <a:endParaRPr lang="sv-SE"/>
          </a:p>
        </p:txBody>
      </p:sp>
      <p:sp>
        <p:nvSpPr>
          <p:cNvPr id="4" name="Platshållare för bildobjekt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A1964E0A-FCB7-4D56-AD6D-0E969FF4B9E0}" type="slidenum">
              <a:rPr lang="sv-SE" smtClean="0"/>
              <a:t>‹#›</a:t>
            </a:fld>
            <a:endParaRPr lang="sv-SE"/>
          </a:p>
        </p:txBody>
      </p:sp>
    </p:spTree>
    <p:extLst>
      <p:ext uri="{BB962C8B-B14F-4D97-AF65-F5344CB8AC3E}">
        <p14:creationId xmlns:p14="http://schemas.microsoft.com/office/powerpoint/2010/main" val="321269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smtClean="0"/>
          </a:p>
        </p:txBody>
      </p:sp>
      <p:sp>
        <p:nvSpPr>
          <p:cNvPr id="3072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4FC9BFE-E60E-4DE7-A20B-8C13F072E963}" type="slidenum">
              <a:rPr lang="sv-SE" altLang="sv-SE" smtClean="0"/>
              <a:pPr/>
              <a:t>4</a:t>
            </a:fld>
            <a:endParaRPr lang="sv-SE" altLang="sv-SE" smtClean="0"/>
          </a:p>
        </p:txBody>
      </p:sp>
    </p:spTree>
    <p:extLst>
      <p:ext uri="{BB962C8B-B14F-4D97-AF65-F5344CB8AC3E}">
        <p14:creationId xmlns:p14="http://schemas.microsoft.com/office/powerpoint/2010/main" val="2493443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I en av våra grundlagar, tryckfrihetsförordningen, finns offentlighetsprincipen uttryckt, vilket bland annat innefattar bestämmelser om rätten att ta del av allmänna handlingar.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F614ADB9-6CB0-436B-8ED9-71D5D80EA7CD}" type="slidenum">
              <a:rPr lang="sv-SE" smtClean="0"/>
              <a:t>18</a:t>
            </a:fld>
            <a:endParaRPr lang="sv-SE"/>
          </a:p>
        </p:txBody>
      </p:sp>
    </p:spTree>
    <p:extLst>
      <p:ext uri="{BB962C8B-B14F-4D97-AF65-F5344CB8AC3E}">
        <p14:creationId xmlns:p14="http://schemas.microsoft.com/office/powerpoint/2010/main" val="3480426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sz="1200" kern="1200" dirty="0" smtClean="0">
                <a:solidFill>
                  <a:schemeClr val="tx1"/>
                </a:solidFill>
                <a:effectLst/>
                <a:latin typeface="+mn-lt"/>
                <a:ea typeface="+mn-ea"/>
                <a:cs typeface="+mn-cs"/>
              </a:rPr>
              <a:t>Med skyndsamhet avses att begäran ska hanteras utan oskäligt dröjsmål, gärna nästkommande dag</a:t>
            </a:r>
            <a:endParaRPr lang="sv-SE" altLang="sv-SE" dirty="0" smtClean="0"/>
          </a:p>
        </p:txBody>
      </p:sp>
      <p:sp>
        <p:nvSpPr>
          <p:cNvPr id="5325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defTabSz="928688"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defTabSz="928688"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defTabSz="928688"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defTabSz="928688"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fld id="{23EEE3CD-31F0-4017-893F-8BA1B759E9E0}" type="slidenum">
              <a:rPr lang="sv-SE" altLang="sv-SE">
                <a:latin typeface="Times New Roman" panose="02020603050405020304" pitchFamily="18" charset="0"/>
              </a:rPr>
              <a:pPr eaLnBrk="1" hangingPunct="1"/>
              <a:t>19</a:t>
            </a:fld>
            <a:endParaRPr lang="sv-SE" altLang="sv-SE">
              <a:latin typeface="Times New Roman" panose="02020603050405020304" pitchFamily="18" charset="0"/>
            </a:endParaRPr>
          </a:p>
        </p:txBody>
      </p:sp>
    </p:spTree>
    <p:extLst>
      <p:ext uri="{BB962C8B-B14F-4D97-AF65-F5344CB8AC3E}">
        <p14:creationId xmlns:p14="http://schemas.microsoft.com/office/powerpoint/2010/main" val="67342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dirty="0" smtClean="0"/>
              <a:t>Rätten att ta del av allmänna handlingar får begränsas endast om det är påkallat med hänsyn till </a:t>
            </a:r>
          </a:p>
          <a:p>
            <a:endParaRPr lang="sv-SE" altLang="sv-SE" dirty="0" smtClean="0"/>
          </a:p>
          <a:p>
            <a:r>
              <a:rPr lang="sv-SE" altLang="sv-SE" b="1" dirty="0" err="1" smtClean="0"/>
              <a:t>Menprövningen</a:t>
            </a:r>
            <a:r>
              <a:rPr lang="sv-SE" altLang="sv-SE" dirty="0" smtClean="0"/>
              <a:t> innebär att uppgifter inte får lämnas ut om det inte står klart att uppgifterna kan röjas utan att den enskilde eller någon närstående lider men. </a:t>
            </a:r>
          </a:p>
          <a:p>
            <a:r>
              <a:rPr lang="sv-SE" altLang="sv-SE" dirty="0" smtClean="0"/>
              <a:t>	• Begreppet men har en mycket vidsträckt innebörd. </a:t>
            </a:r>
          </a:p>
          <a:p>
            <a:r>
              <a:rPr lang="sv-SE" altLang="sv-SE" dirty="0" smtClean="0"/>
              <a:t>	• Men kan vara olika kränkningar av den personliga integriteten som kan uppstå om uppgifterna lämnas ut. Bara det att någon känner till en känslig uppgift om en person kan i många fall vara tillräckligt för att men ska föreligga. </a:t>
            </a:r>
          </a:p>
          <a:p>
            <a:r>
              <a:rPr lang="sv-SE" altLang="sv-SE" dirty="0" smtClean="0"/>
              <a:t>	• Utgångspunkten för bedömningen ska vara den enskilde personens egen upplevelse</a:t>
            </a:r>
          </a:p>
          <a:p>
            <a:endParaRPr lang="sv-SE" altLang="sv-SE" dirty="0" smtClean="0"/>
          </a:p>
          <a:p>
            <a:r>
              <a:rPr lang="sv-SE" altLang="sv-SE" dirty="0" smtClean="0"/>
              <a:t>En</a:t>
            </a:r>
            <a:r>
              <a:rPr lang="sv-SE" altLang="sv-SE" baseline="0" dirty="0" smtClean="0"/>
              <a:t> juridisk person kan inte drabbas av men, men däremot utav skada i form av ekonomisk skada. </a:t>
            </a:r>
          </a:p>
          <a:p>
            <a:endParaRPr lang="sv-SE" altLang="sv-SE" dirty="0" smtClean="0"/>
          </a:p>
          <a:p>
            <a:endParaRPr lang="sv-SE" altLang="sv-SE" dirty="0" smtClean="0"/>
          </a:p>
        </p:txBody>
      </p:sp>
      <p:sp>
        <p:nvSpPr>
          <p:cNvPr id="3686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9D90DDB3-5649-4889-BEE9-79B8EBC71930}" type="slidenum">
              <a:rPr lang="sv-SE" altLang="sv-SE" smtClean="0"/>
              <a:pPr/>
              <a:t>20</a:t>
            </a:fld>
            <a:endParaRPr lang="sv-SE" altLang="sv-SE" smtClean="0"/>
          </a:p>
        </p:txBody>
      </p:sp>
    </p:spTree>
    <p:extLst>
      <p:ext uri="{BB962C8B-B14F-4D97-AF65-F5344CB8AC3E}">
        <p14:creationId xmlns:p14="http://schemas.microsoft.com/office/powerpoint/2010/main" val="3372275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dirty="0" smtClean="0"/>
              <a:t>Restriktiv</a:t>
            </a:r>
            <a:r>
              <a:rPr lang="sv-SE" altLang="sv-SE" baseline="0" dirty="0" smtClean="0"/>
              <a:t> användning av kommunens rätt att efterfråga namn på den som begär ut den allmänna handlingen. </a:t>
            </a:r>
          </a:p>
          <a:p>
            <a:endParaRPr lang="sv-SE" altLang="sv-SE" baseline="0" dirty="0" smtClean="0"/>
          </a:p>
          <a:p>
            <a:r>
              <a:rPr lang="sv-SE" altLang="sv-SE" baseline="0" dirty="0" smtClean="0"/>
              <a:t>Att handlingen ska lämnas ut genast innebär inte att det inte finns tid för </a:t>
            </a:r>
            <a:r>
              <a:rPr lang="sv-SE" altLang="sv-SE" baseline="0" dirty="0" err="1" smtClean="0"/>
              <a:t>menpröning</a:t>
            </a:r>
            <a:r>
              <a:rPr lang="sv-SE" altLang="sv-SE" baseline="0" dirty="0" smtClean="0"/>
              <a:t>! Man har alltid tid att rådfråga en kollega eller kommunjurist!</a:t>
            </a:r>
          </a:p>
          <a:p>
            <a:endParaRPr lang="sv-SE" altLang="sv-SE" baseline="0" dirty="0" smtClean="0"/>
          </a:p>
          <a:p>
            <a:r>
              <a:rPr lang="sv-SE" altLang="sv-SE" baseline="0" dirty="0" smtClean="0"/>
              <a:t>Vad gäller personuppgifter via mail lämnas sådana inte ut för annan än den som uppgifterna rör. Vi måste alltså vara säker på vem som är mottagaren innan vi mailar ut en uppgift. Här kan man tänka sig undantag när det uppenbart rör helt harmlösa uppgifter (Mailadressen till kommundirektören). </a:t>
            </a:r>
            <a:endParaRPr lang="sv-SE" altLang="sv-SE" dirty="0" smtClean="0"/>
          </a:p>
        </p:txBody>
      </p:sp>
      <p:sp>
        <p:nvSpPr>
          <p:cNvPr id="4096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B7286DC-6391-420D-9D21-40EB355FB389}" type="slidenum">
              <a:rPr lang="sv-SE" altLang="sv-SE" smtClean="0"/>
              <a:pPr/>
              <a:t>21</a:t>
            </a:fld>
            <a:endParaRPr lang="sv-SE" altLang="sv-SE" smtClean="0"/>
          </a:p>
        </p:txBody>
      </p:sp>
    </p:spTree>
    <p:extLst>
      <p:ext uri="{BB962C8B-B14F-4D97-AF65-F5344CB8AC3E}">
        <p14:creationId xmlns:p14="http://schemas.microsoft.com/office/powerpoint/2010/main" val="3835776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På</a:t>
            </a:r>
            <a:r>
              <a:rPr lang="sv-SE" baseline="0" dirty="0" smtClean="0"/>
              <a:t> respektive förvaltning finns personer som har delegation att fatta sådana beslut. Det framgår av delegationsordningen vilka dessa personer är. </a:t>
            </a:r>
          </a:p>
          <a:p>
            <a:endParaRPr lang="sv-SE" baseline="0" dirty="0" smtClean="0"/>
          </a:p>
          <a:p>
            <a:r>
              <a:rPr lang="sv-SE" baseline="0" dirty="0" smtClean="0"/>
              <a:t>Överlagande av beslut att inte lämna ut allmän handling lämnas in till nämnden men ställs till Kammarrätten. </a:t>
            </a:r>
          </a:p>
        </p:txBody>
      </p:sp>
      <p:sp>
        <p:nvSpPr>
          <p:cNvPr id="4" name="Platshållare för bildnummer 3"/>
          <p:cNvSpPr>
            <a:spLocks noGrp="1"/>
          </p:cNvSpPr>
          <p:nvPr>
            <p:ph type="sldNum" sz="quarter" idx="10"/>
          </p:nvPr>
        </p:nvSpPr>
        <p:spPr/>
        <p:txBody>
          <a:bodyPr/>
          <a:lstStyle/>
          <a:p>
            <a:fld id="{F614ADB9-6CB0-436B-8ED9-71D5D80EA7CD}" type="slidenum">
              <a:rPr lang="sv-SE" smtClean="0"/>
              <a:t>22</a:t>
            </a:fld>
            <a:endParaRPr lang="sv-SE"/>
          </a:p>
        </p:txBody>
      </p:sp>
    </p:spTree>
    <p:extLst>
      <p:ext uri="{BB962C8B-B14F-4D97-AF65-F5344CB8AC3E}">
        <p14:creationId xmlns:p14="http://schemas.microsoft.com/office/powerpoint/2010/main" val="3619960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smtClean="0"/>
          </a:p>
        </p:txBody>
      </p:sp>
      <p:sp>
        <p:nvSpPr>
          <p:cNvPr id="5939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defTabSz="928688"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defTabSz="928688"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defTabSz="928688"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defTabSz="928688"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fld id="{32A2D93C-380B-4A09-BE6A-FA109B5EEC92}" type="slidenum">
              <a:rPr lang="sv-SE" altLang="sv-SE">
                <a:latin typeface="Times New Roman" panose="02020603050405020304" pitchFamily="18" charset="0"/>
              </a:rPr>
              <a:pPr eaLnBrk="1" hangingPunct="1"/>
              <a:t>23</a:t>
            </a:fld>
            <a:endParaRPr lang="sv-SE" altLang="sv-SE">
              <a:latin typeface="Times New Roman" panose="02020603050405020304" pitchFamily="18" charset="0"/>
            </a:endParaRPr>
          </a:p>
        </p:txBody>
      </p:sp>
    </p:spTree>
    <p:extLst>
      <p:ext uri="{BB962C8B-B14F-4D97-AF65-F5344CB8AC3E}">
        <p14:creationId xmlns:p14="http://schemas.microsoft.com/office/powerpoint/2010/main" val="2427885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att göra Rätt från början finns</a:t>
            </a:r>
            <a:r>
              <a:rPr lang="sv-SE" baseline="0" dirty="0" smtClean="0"/>
              <a:t> en ärendehandbok som förklarar det som är värt att veta kring ärendeberedning i kommunen.</a:t>
            </a:r>
          </a:p>
          <a:p>
            <a:endParaRPr lang="sv-SE" baseline="0" dirty="0" smtClean="0"/>
          </a:p>
          <a:p>
            <a:r>
              <a:rPr lang="sv-SE" dirty="0" smtClean="0"/>
              <a:t>Finns</a:t>
            </a:r>
            <a:r>
              <a:rPr lang="sv-SE" baseline="0" dirty="0" smtClean="0"/>
              <a:t> på </a:t>
            </a:r>
            <a:r>
              <a:rPr lang="sv-SE" baseline="0" dirty="0" err="1" smtClean="0"/>
              <a:t>linweb</a:t>
            </a:r>
            <a:r>
              <a:rPr lang="sv-SE" baseline="0" dirty="0" smtClean="0"/>
              <a:t> och linkoping.se</a:t>
            </a:r>
            <a:endParaRPr lang="sv-SE" dirty="0"/>
          </a:p>
        </p:txBody>
      </p:sp>
      <p:sp>
        <p:nvSpPr>
          <p:cNvPr id="4" name="Platshållare för bildnummer 3"/>
          <p:cNvSpPr>
            <a:spLocks noGrp="1"/>
          </p:cNvSpPr>
          <p:nvPr>
            <p:ph type="sldNum" sz="quarter" idx="10"/>
          </p:nvPr>
        </p:nvSpPr>
        <p:spPr/>
        <p:txBody>
          <a:bodyPr/>
          <a:lstStyle/>
          <a:p>
            <a:fld id="{80FF4BFC-90C5-41AB-8684-AA6F900C8AEB}" type="slidenum">
              <a:rPr lang="sv-SE" smtClean="0"/>
              <a:t>25</a:t>
            </a:fld>
            <a:endParaRPr lang="sv-SE"/>
          </a:p>
        </p:txBody>
      </p:sp>
    </p:spTree>
    <p:extLst>
      <p:ext uri="{BB962C8B-B14F-4D97-AF65-F5344CB8AC3E}">
        <p14:creationId xmlns:p14="http://schemas.microsoft.com/office/powerpoint/2010/main" val="2519246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sv-SE" dirty="0" smtClean="0"/>
              <a:t>Alla myndigheter ska beskriva sina allmänna handlingar i en dokumenthanteringsplan. </a:t>
            </a:r>
          </a:p>
          <a:p>
            <a:pPr marL="171450" indent="-171450">
              <a:buFont typeface="Arial" panose="020B0604020202020204" pitchFamily="34" charset="0"/>
              <a:buChar char="•"/>
            </a:pPr>
            <a:r>
              <a:rPr lang="sv-SE" dirty="0" smtClean="0"/>
              <a:t>Den är en översikt som är till hjälp för att få en överblick över vilka allmänna handlingar som finns och hur dessa ska hanteras. </a:t>
            </a:r>
          </a:p>
          <a:p>
            <a:pPr marL="171450" indent="-171450">
              <a:buFont typeface="Arial" panose="020B0604020202020204" pitchFamily="34" charset="0"/>
              <a:buChar char="•"/>
            </a:pPr>
            <a:r>
              <a:rPr lang="sv-SE" dirty="0" smtClean="0"/>
              <a:t>Dokumenthanteringsplanen skrivs i samråd med stadsarkivet</a:t>
            </a:r>
          </a:p>
          <a:p>
            <a:endParaRPr lang="sv-SE" altLang="sv-SE" dirty="0" smtClean="0"/>
          </a:p>
        </p:txBody>
      </p:sp>
      <p:sp>
        <p:nvSpPr>
          <p:cNvPr id="3482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07CB04-011A-4C02-BAFB-18F326438B54}" type="slidenum">
              <a:rPr lang="sv-SE" altLang="sv-SE"/>
              <a:pPr>
                <a:spcBef>
                  <a:spcPct val="0"/>
                </a:spcBef>
              </a:pPr>
              <a:t>30</a:t>
            </a:fld>
            <a:endParaRPr lang="sv-SE" altLang="sv-SE"/>
          </a:p>
        </p:txBody>
      </p:sp>
    </p:spTree>
    <p:extLst>
      <p:ext uri="{BB962C8B-B14F-4D97-AF65-F5344CB8AC3E}">
        <p14:creationId xmlns:p14="http://schemas.microsoft.com/office/powerpoint/2010/main" val="592533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BD4CEDD-73CD-4AC7-9AEE-F0EFD0E01DF4}" type="slidenum">
              <a:rPr lang="sv-SE" smtClean="0"/>
              <a:pPr/>
              <a:t>35</a:t>
            </a:fld>
            <a:endParaRPr lang="sv-SE"/>
          </a:p>
        </p:txBody>
      </p:sp>
    </p:spTree>
    <p:extLst>
      <p:ext uri="{BB962C8B-B14F-4D97-AF65-F5344CB8AC3E}">
        <p14:creationId xmlns:p14="http://schemas.microsoft.com/office/powerpoint/2010/main" val="2501721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a:spLocks noGrp="1" noRot="1" noChangeAspect="1" noChangeArrowheads="1" noTextEdit="1"/>
          </p:cNvSpPr>
          <p:nvPr>
            <p:ph type="sldImg"/>
          </p:nvPr>
        </p:nvSpPr>
        <p:spPr bwMode="auto">
          <a:xfrm>
            <a:off x="1588" y="0"/>
            <a:ext cx="1587" cy="1588"/>
          </a:xfrm>
          <a:solidFill>
            <a:srgbClr val="FFFFFF"/>
          </a:solidFill>
          <a:ln>
            <a:solidFill>
              <a:srgbClr val="000000"/>
            </a:solidFill>
            <a:miter lim="800000"/>
            <a:headEnd/>
            <a:tailEnd/>
          </a:ln>
        </p:spPr>
      </p:sp>
      <p:sp>
        <p:nvSpPr>
          <p:cNvPr id="40963" name="Rectangle 2"/>
          <p:cNvSpPr>
            <a:spLocks noGrp="1" noChangeArrowheads="1"/>
          </p:cNvSpPr>
          <p:nvPr>
            <p:ph type="body" idx="1"/>
          </p:nvPr>
        </p:nvSpPr>
        <p:spPr bwMode="auto">
          <a:xfrm>
            <a:off x="685801" y="4343400"/>
            <a:ext cx="5486400" cy="4024313"/>
          </a:xfrm>
          <a:noFill/>
        </p:spPr>
        <p:txBody>
          <a:bodyPr wrap="none" lIns="0" tIns="0" rIns="0" bIns="0" numCol="1" anchor="ctr" anchorCtr="0" compatLnSpc="1">
            <a:prstTxWarp prst="textNoShape">
              <a:avLst/>
            </a:prstTxWarp>
          </a:bodyPr>
          <a:lstStyle/>
          <a:p>
            <a:r>
              <a:rPr lang="en-US" dirty="0" err="1" smtClean="0"/>
              <a:t>Här</a:t>
            </a:r>
            <a:r>
              <a:rPr lang="en-US" dirty="0" smtClean="0"/>
              <a:t> </a:t>
            </a:r>
            <a:r>
              <a:rPr lang="en-US" dirty="0" err="1" smtClean="0"/>
              <a:t>beskriver</a:t>
            </a:r>
            <a:r>
              <a:rPr lang="en-US" dirty="0" smtClean="0"/>
              <a:t> vi </a:t>
            </a:r>
            <a:r>
              <a:rPr lang="en-US" dirty="0" err="1" smtClean="0"/>
              <a:t>aspekterna</a:t>
            </a:r>
            <a:r>
              <a:rPr lang="en-US" dirty="0" smtClean="0"/>
              <a:t> </a:t>
            </a:r>
            <a:r>
              <a:rPr lang="en-US" dirty="0" err="1" smtClean="0"/>
              <a:t>som</a:t>
            </a:r>
            <a:r>
              <a:rPr lang="en-US" dirty="0" smtClean="0"/>
              <a:t> man </a:t>
            </a:r>
            <a:r>
              <a:rPr lang="en-US" dirty="0" err="1" smtClean="0"/>
              <a:t>ska</a:t>
            </a:r>
            <a:r>
              <a:rPr lang="en-US" dirty="0" smtClean="0"/>
              <a:t> </a:t>
            </a:r>
            <a:r>
              <a:rPr lang="en-US" dirty="0" err="1" smtClean="0"/>
              <a:t>analysera</a:t>
            </a:r>
            <a:r>
              <a:rPr lang="en-US" dirty="0" smtClean="0"/>
              <a:t> </a:t>
            </a:r>
            <a:r>
              <a:rPr lang="en-US" dirty="0" err="1" smtClean="0"/>
              <a:t>konsekvenserna</a:t>
            </a:r>
            <a:r>
              <a:rPr lang="en-US" dirty="0" smtClean="0"/>
              <a:t> </a:t>
            </a:r>
            <a:r>
              <a:rPr lang="en-US" dirty="0" err="1" smtClean="0"/>
              <a:t>av</a:t>
            </a:r>
            <a:r>
              <a:rPr lang="en-US" dirty="0" smtClean="0"/>
              <a:t>,</a:t>
            </a:r>
            <a:r>
              <a:rPr lang="en-US" baseline="0" dirty="0" smtClean="0"/>
              <a:t> </a:t>
            </a:r>
            <a:r>
              <a:rPr lang="en-US" baseline="0" dirty="0" err="1" smtClean="0"/>
              <a:t>så</a:t>
            </a:r>
            <a:r>
              <a:rPr lang="en-US" baseline="0" dirty="0" smtClean="0"/>
              <a:t> </a:t>
            </a:r>
            <a:r>
              <a:rPr lang="en-US" baseline="0" dirty="0" err="1" smtClean="0"/>
              <a:t>att</a:t>
            </a:r>
            <a:r>
              <a:rPr lang="en-US" baseline="0" dirty="0" smtClean="0"/>
              <a:t> man </a:t>
            </a:r>
            <a:r>
              <a:rPr lang="en-US" baseline="0" dirty="0" err="1" smtClean="0"/>
              <a:t>får</a:t>
            </a:r>
            <a:r>
              <a:rPr lang="en-US" baseline="0" dirty="0" smtClean="0"/>
              <a:t> </a:t>
            </a:r>
            <a:r>
              <a:rPr lang="en-US" baseline="0" dirty="0" err="1" smtClean="0"/>
              <a:t>förståelse</a:t>
            </a:r>
            <a:r>
              <a:rPr lang="en-US" baseline="0" dirty="0" smtClean="0"/>
              <a:t> </a:t>
            </a:r>
            <a:r>
              <a:rPr lang="en-US" baseline="0" dirty="0" err="1" smtClean="0"/>
              <a:t>av</a:t>
            </a:r>
            <a:r>
              <a:rPr lang="en-US" baseline="0" dirty="0" smtClean="0"/>
              <a:t> </a:t>
            </a:r>
            <a:r>
              <a:rPr lang="en-US" baseline="0" dirty="0" err="1" smtClean="0"/>
              <a:t>vilket</a:t>
            </a:r>
            <a:r>
              <a:rPr lang="en-US" baseline="0" dirty="0" smtClean="0"/>
              <a:t> </a:t>
            </a:r>
            <a:r>
              <a:rPr lang="en-US" baseline="0" dirty="0" err="1" smtClean="0"/>
              <a:t>skydd</a:t>
            </a:r>
            <a:r>
              <a:rPr lang="en-US" baseline="0" dirty="0" smtClean="0"/>
              <a:t> </a:t>
            </a:r>
            <a:r>
              <a:rPr lang="en-US" baseline="0" dirty="0" err="1" smtClean="0"/>
              <a:t>som</a:t>
            </a:r>
            <a:r>
              <a:rPr lang="en-US" baseline="0" dirty="0" smtClean="0"/>
              <a:t> </a:t>
            </a:r>
            <a:r>
              <a:rPr lang="en-US" baseline="0" dirty="0" err="1" smtClean="0"/>
              <a:t>är</a:t>
            </a:r>
            <a:r>
              <a:rPr lang="en-US" baseline="0" dirty="0" smtClean="0"/>
              <a:t> </a:t>
            </a:r>
            <a:r>
              <a:rPr lang="en-US" baseline="0" dirty="0" err="1" smtClean="0"/>
              <a:t>lämpligt</a:t>
            </a:r>
            <a:r>
              <a:rPr lang="en-US" baseline="0" dirty="0" smtClean="0"/>
              <a:t>. (</a:t>
            </a:r>
            <a:r>
              <a:rPr lang="en-US" baseline="0" dirty="0" err="1" smtClean="0"/>
              <a:t>Det</a:t>
            </a:r>
            <a:r>
              <a:rPr lang="en-US" baseline="0" dirty="0" smtClean="0"/>
              <a:t> </a:t>
            </a:r>
            <a:r>
              <a:rPr lang="en-US" baseline="0" dirty="0" err="1" smtClean="0"/>
              <a:t>är</a:t>
            </a:r>
            <a:r>
              <a:rPr lang="en-US" baseline="0" dirty="0" smtClean="0"/>
              <a:t> </a:t>
            </a:r>
            <a:r>
              <a:rPr lang="en-US" baseline="0" dirty="0" err="1" smtClean="0"/>
              <a:t>ett</a:t>
            </a:r>
            <a:r>
              <a:rPr lang="en-US" baseline="0" dirty="0" smtClean="0"/>
              <a:t> </a:t>
            </a:r>
            <a:r>
              <a:rPr lang="en-US" baseline="0" dirty="0" err="1" smtClean="0"/>
              <a:t>annorlunda</a:t>
            </a:r>
            <a:r>
              <a:rPr lang="en-US" baseline="0" dirty="0" smtClean="0"/>
              <a:t> </a:t>
            </a:r>
            <a:r>
              <a:rPr lang="en-US" baseline="0" dirty="0" err="1" smtClean="0"/>
              <a:t>skydd</a:t>
            </a:r>
            <a:r>
              <a:rPr lang="en-US" baseline="0" dirty="0" smtClean="0"/>
              <a:t> om information </a:t>
            </a:r>
            <a:r>
              <a:rPr lang="en-US" baseline="0" dirty="0" err="1" smtClean="0"/>
              <a:t>måste</a:t>
            </a:r>
            <a:r>
              <a:rPr lang="en-US" baseline="0" dirty="0" smtClean="0"/>
              <a:t> </a:t>
            </a:r>
            <a:r>
              <a:rPr lang="en-US" baseline="0" dirty="0" err="1" smtClean="0"/>
              <a:t>vara</a:t>
            </a:r>
            <a:r>
              <a:rPr lang="en-US" baseline="0" dirty="0" smtClean="0"/>
              <a:t> </a:t>
            </a:r>
            <a:r>
              <a:rPr lang="en-US" baseline="0" dirty="0" err="1" smtClean="0"/>
              <a:t>tillgängligt</a:t>
            </a:r>
            <a:r>
              <a:rPr lang="en-US" baseline="0" dirty="0" smtClean="0"/>
              <a:t> </a:t>
            </a:r>
            <a:r>
              <a:rPr lang="en-US" baseline="0" dirty="0" err="1" smtClean="0"/>
              <a:t>än</a:t>
            </a:r>
            <a:r>
              <a:rPr lang="en-US" baseline="0" dirty="0" smtClean="0"/>
              <a:t> om </a:t>
            </a:r>
            <a:r>
              <a:rPr lang="en-US" baseline="0" dirty="0" err="1" smtClean="0"/>
              <a:t>det</a:t>
            </a:r>
            <a:r>
              <a:rPr lang="en-US" baseline="0" dirty="0" smtClean="0"/>
              <a:t> </a:t>
            </a:r>
            <a:r>
              <a:rPr lang="en-US" baseline="0" dirty="0" err="1" smtClean="0"/>
              <a:t>inte</a:t>
            </a:r>
            <a:r>
              <a:rPr lang="en-US" baseline="0" dirty="0" smtClean="0"/>
              <a:t> </a:t>
            </a:r>
            <a:r>
              <a:rPr lang="en-US" baseline="0" dirty="0" err="1" smtClean="0"/>
              <a:t>får</a:t>
            </a:r>
            <a:r>
              <a:rPr lang="en-US" baseline="0" dirty="0" smtClean="0"/>
              <a:t> </a:t>
            </a:r>
            <a:r>
              <a:rPr lang="en-US" baseline="0" dirty="0" err="1" smtClean="0"/>
              <a:t>komma</a:t>
            </a:r>
            <a:r>
              <a:rPr lang="en-US" baseline="0" dirty="0" smtClean="0"/>
              <a:t> I </a:t>
            </a:r>
            <a:r>
              <a:rPr lang="en-US" baseline="0" dirty="0" err="1" smtClean="0"/>
              <a:t>orätta</a:t>
            </a:r>
            <a:r>
              <a:rPr lang="en-US" baseline="0" dirty="0" smtClean="0"/>
              <a:t> </a:t>
            </a:r>
            <a:r>
              <a:rPr lang="en-US" baseline="0" dirty="0" err="1" smtClean="0"/>
              <a:t>händer</a:t>
            </a:r>
            <a:r>
              <a:rPr lang="en-US" baseline="0" dirty="0" smtClean="0"/>
              <a:t>. </a:t>
            </a:r>
            <a:endParaRPr lang="en-US" dirty="0"/>
          </a:p>
        </p:txBody>
      </p:sp>
    </p:spTree>
    <p:extLst>
      <p:ext uri="{BB962C8B-B14F-4D97-AF65-F5344CB8AC3E}">
        <p14:creationId xmlns:p14="http://schemas.microsoft.com/office/powerpoint/2010/main" val="906401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sz="1200" kern="1200" dirty="0" smtClean="0">
                <a:solidFill>
                  <a:schemeClr val="tx1"/>
                </a:solidFill>
                <a:effectLst/>
                <a:latin typeface="+mn-lt"/>
                <a:ea typeface="+mn-ea"/>
                <a:cs typeface="+mn-cs"/>
              </a:rPr>
              <a:t>Inkommen handling: </a:t>
            </a:r>
          </a:p>
          <a:p>
            <a:pPr lvl="0"/>
            <a:r>
              <a:rPr lang="sv-SE" sz="1200" kern="1200" dirty="0" smtClean="0">
                <a:solidFill>
                  <a:schemeClr val="tx1"/>
                </a:solidFill>
                <a:effectLst/>
                <a:latin typeface="+mn-lt"/>
                <a:ea typeface="+mn-ea"/>
                <a:cs typeface="+mn-cs"/>
              </a:rPr>
              <a:t>Passerat en myndighetsgräns</a:t>
            </a:r>
          </a:p>
          <a:p>
            <a:pPr lvl="0"/>
            <a:r>
              <a:rPr lang="sv-SE" sz="1200" kern="1200" dirty="0" smtClean="0">
                <a:solidFill>
                  <a:schemeClr val="tx1"/>
                </a:solidFill>
                <a:effectLst/>
                <a:latin typeface="+mn-lt"/>
                <a:ea typeface="+mn-ea"/>
                <a:cs typeface="+mn-cs"/>
              </a:rPr>
              <a:t>Brev, e-post mm:</a:t>
            </a:r>
          </a:p>
          <a:p>
            <a:r>
              <a:rPr lang="sv-SE" sz="1200" kern="1200" dirty="0" smtClean="0">
                <a:solidFill>
                  <a:schemeClr val="tx1"/>
                </a:solidFill>
                <a:effectLst/>
                <a:latin typeface="+mn-lt"/>
                <a:ea typeface="+mn-ea"/>
                <a:cs typeface="+mn-cs"/>
              </a:rPr>
              <a:t> </a:t>
            </a:r>
          </a:p>
          <a:p>
            <a:pPr lvl="0"/>
            <a:r>
              <a:rPr lang="sv-SE" sz="1200" kern="1200" dirty="0" smtClean="0">
                <a:solidFill>
                  <a:schemeClr val="tx1"/>
                </a:solidFill>
                <a:effectLst/>
                <a:latin typeface="+mn-lt"/>
                <a:ea typeface="+mn-ea"/>
                <a:cs typeface="+mn-cs"/>
              </a:rPr>
              <a:t>När det anlänt till myndighetens lokal eller till behörig tjänsteman eller politiker</a:t>
            </a:r>
          </a:p>
          <a:p>
            <a:pPr lvl="0"/>
            <a:r>
              <a:rPr lang="sv-SE" sz="1200" kern="1200" dirty="0" smtClean="0">
                <a:solidFill>
                  <a:schemeClr val="tx1"/>
                </a:solidFill>
                <a:effectLst/>
                <a:latin typeface="+mn-lt"/>
                <a:ea typeface="+mn-ea"/>
                <a:cs typeface="+mn-cs"/>
              </a:rPr>
              <a:t>Upptagning:</a:t>
            </a:r>
          </a:p>
          <a:p>
            <a:pPr lvl="0"/>
            <a:r>
              <a:rPr lang="sv-SE" sz="1200" kern="1200" dirty="0" smtClean="0">
                <a:solidFill>
                  <a:schemeClr val="tx1"/>
                </a:solidFill>
                <a:effectLst/>
                <a:latin typeface="+mn-lt"/>
                <a:ea typeface="+mn-ea"/>
                <a:cs typeface="+mn-cs"/>
              </a:rPr>
              <a:t>När den gjorts tillgänglig för myndigheten</a:t>
            </a:r>
          </a:p>
          <a:p>
            <a:endParaRPr lang="sv-SE" altLang="sv-SE" dirty="0" smtClean="0"/>
          </a:p>
          <a:p>
            <a:endParaRPr lang="sv-SE" altLang="sv-SE" dirty="0" smtClean="0"/>
          </a:p>
        </p:txBody>
      </p:sp>
      <p:sp>
        <p:nvSpPr>
          <p:cNvPr id="5018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fld id="{05A11EBB-23AD-45B0-B54D-43592DA2E460}" type="slidenum">
              <a:rPr lang="sv-SE" altLang="sv-SE"/>
              <a:pPr eaLnBrk="1" hangingPunct="1"/>
              <a:t>5</a:t>
            </a:fld>
            <a:endParaRPr lang="sv-SE" altLang="sv-SE"/>
          </a:p>
        </p:txBody>
      </p:sp>
    </p:spTree>
    <p:extLst>
      <p:ext uri="{BB962C8B-B14F-4D97-AF65-F5344CB8AC3E}">
        <p14:creationId xmlns:p14="http://schemas.microsoft.com/office/powerpoint/2010/main" val="2878680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36867" name="Rectangle 2"/>
          <p:cNvSpPr>
            <a:spLocks noGrp="1" noChangeArrowheads="1"/>
          </p:cNvSpPr>
          <p:nvPr>
            <p:ph type="body" idx="1"/>
          </p:nvPr>
        </p:nvSpPr>
        <p:spPr bwMode="auto">
          <a:noFill/>
        </p:spPr>
        <p:txBody>
          <a:bodyPr wrap="none" lIns="0" tIns="0" rIns="0" bIns="0" numCol="1" anchor="ctr" anchorCtr="0" compatLnSpc="1">
            <a:prstTxWarp prst="textNoShape">
              <a:avLst/>
            </a:prstTxWarp>
          </a:bodyPr>
          <a:lstStyle/>
          <a:p>
            <a:r>
              <a:rPr lang="en-US" dirty="0" err="1"/>
              <a:t>Beskriv</a:t>
            </a:r>
            <a:r>
              <a:rPr lang="en-US" dirty="0"/>
              <a:t> </a:t>
            </a:r>
            <a:r>
              <a:rPr lang="en-US" dirty="0" err="1"/>
              <a:t>övergripande</a:t>
            </a:r>
            <a:r>
              <a:rPr lang="en-US" dirty="0"/>
              <a:t> </a:t>
            </a:r>
            <a:r>
              <a:rPr lang="en-US" dirty="0" err="1"/>
              <a:t>nivåerna</a:t>
            </a:r>
            <a:r>
              <a:rPr lang="en-US" dirty="0"/>
              <a:t> </a:t>
            </a:r>
            <a:r>
              <a:rPr lang="en-US" dirty="0" err="1"/>
              <a:t>för</a:t>
            </a:r>
            <a:r>
              <a:rPr lang="en-US" dirty="0"/>
              <a:t> </a:t>
            </a:r>
            <a:r>
              <a:rPr lang="en-US" dirty="0" err="1"/>
              <a:t>beslut</a:t>
            </a:r>
            <a:r>
              <a:rPr lang="en-US" dirty="0"/>
              <a:t> och </a:t>
            </a:r>
            <a:r>
              <a:rPr lang="en-US" dirty="0" err="1"/>
              <a:t>att</a:t>
            </a:r>
            <a:r>
              <a:rPr lang="en-US" dirty="0"/>
              <a:t> infosäk-</a:t>
            </a:r>
            <a:r>
              <a:rPr lang="en-US" dirty="0" err="1"/>
              <a:t>policyn</a:t>
            </a:r>
            <a:r>
              <a:rPr lang="en-US" dirty="0"/>
              <a:t> </a:t>
            </a:r>
            <a:r>
              <a:rPr lang="en-US" dirty="0" err="1"/>
              <a:t>är</a:t>
            </a:r>
            <a:r>
              <a:rPr lang="en-US" dirty="0"/>
              <a:t> </a:t>
            </a:r>
            <a:r>
              <a:rPr lang="en-US" dirty="0" err="1"/>
              <a:t>redan</a:t>
            </a:r>
            <a:r>
              <a:rPr lang="en-US" dirty="0"/>
              <a:t> </a:t>
            </a:r>
            <a:r>
              <a:rPr lang="en-US" dirty="0" err="1"/>
              <a:t>antagen</a:t>
            </a:r>
            <a:r>
              <a:rPr lang="en-US" dirty="0"/>
              <a:t>. </a:t>
            </a:r>
            <a:r>
              <a:rPr lang="en-US" dirty="0" err="1"/>
              <a:t>Tanken</a:t>
            </a:r>
            <a:r>
              <a:rPr lang="en-US" dirty="0"/>
              <a:t> </a:t>
            </a:r>
            <a:r>
              <a:rPr lang="en-US" dirty="0" err="1"/>
              <a:t>är</a:t>
            </a:r>
            <a:r>
              <a:rPr lang="en-US" dirty="0"/>
              <a:t> </a:t>
            </a:r>
            <a:r>
              <a:rPr lang="en-US" dirty="0" err="1"/>
              <a:t>även</a:t>
            </a:r>
            <a:r>
              <a:rPr lang="en-US" dirty="0"/>
              <a:t> </a:t>
            </a:r>
            <a:r>
              <a:rPr lang="en-US" dirty="0" err="1"/>
              <a:t>att</a:t>
            </a:r>
            <a:r>
              <a:rPr lang="en-US" dirty="0"/>
              <a:t> visa </a:t>
            </a:r>
            <a:r>
              <a:rPr lang="en-US" dirty="0" err="1"/>
              <a:t>att</a:t>
            </a:r>
            <a:r>
              <a:rPr lang="en-US" dirty="0"/>
              <a:t> den </a:t>
            </a:r>
            <a:r>
              <a:rPr lang="en-US" dirty="0" err="1"/>
              <a:t>vänstra</a:t>
            </a:r>
            <a:r>
              <a:rPr lang="en-US" dirty="0"/>
              <a:t> </a:t>
            </a:r>
            <a:r>
              <a:rPr lang="en-US" dirty="0" err="1"/>
              <a:t>delen</a:t>
            </a:r>
            <a:r>
              <a:rPr lang="en-US" dirty="0"/>
              <a:t> </a:t>
            </a:r>
            <a:r>
              <a:rPr lang="en-US" dirty="0" err="1"/>
              <a:t>av</a:t>
            </a:r>
            <a:r>
              <a:rPr lang="en-US" dirty="0"/>
              <a:t> </a:t>
            </a:r>
            <a:r>
              <a:rPr lang="en-US" dirty="0" err="1"/>
              <a:t>figuren</a:t>
            </a:r>
            <a:r>
              <a:rPr lang="en-US" dirty="0"/>
              <a:t> </a:t>
            </a:r>
            <a:r>
              <a:rPr lang="en-US" dirty="0" err="1"/>
              <a:t>är</a:t>
            </a:r>
            <a:r>
              <a:rPr lang="en-US" dirty="0"/>
              <a:t> </a:t>
            </a:r>
            <a:r>
              <a:rPr lang="en-US" dirty="0" err="1"/>
              <a:t>det</a:t>
            </a:r>
            <a:r>
              <a:rPr lang="en-US" dirty="0"/>
              <a:t> </a:t>
            </a:r>
            <a:r>
              <a:rPr lang="en-US" dirty="0" err="1"/>
              <a:t>som</a:t>
            </a:r>
            <a:r>
              <a:rPr lang="en-US" dirty="0"/>
              <a:t> </a:t>
            </a:r>
            <a:r>
              <a:rPr lang="en-US" dirty="0" err="1"/>
              <a:t>gäller</a:t>
            </a:r>
            <a:r>
              <a:rPr lang="en-US" dirty="0"/>
              <a:t> I </a:t>
            </a:r>
            <a:r>
              <a:rPr lang="en-US" dirty="0" err="1"/>
              <a:t>kommunens</a:t>
            </a:r>
            <a:r>
              <a:rPr lang="en-US" dirty="0"/>
              <a:t> </a:t>
            </a:r>
            <a:r>
              <a:rPr lang="en-US" dirty="0" err="1"/>
              <a:t>verksamhet</a:t>
            </a:r>
            <a:r>
              <a:rPr lang="en-US" dirty="0"/>
              <a:t>, de </a:t>
            </a:r>
            <a:r>
              <a:rPr lang="en-US" dirty="0" err="1"/>
              <a:t>kommunala</a:t>
            </a:r>
            <a:r>
              <a:rPr lang="en-US" dirty="0"/>
              <a:t> </a:t>
            </a:r>
            <a:r>
              <a:rPr lang="en-US" dirty="0" err="1"/>
              <a:t>bolagen</a:t>
            </a:r>
            <a:r>
              <a:rPr lang="en-US" dirty="0"/>
              <a:t> </a:t>
            </a:r>
            <a:r>
              <a:rPr lang="en-US" dirty="0" err="1"/>
              <a:t>omattas</a:t>
            </a:r>
            <a:r>
              <a:rPr lang="en-US" dirty="0"/>
              <a:t> </a:t>
            </a:r>
            <a:r>
              <a:rPr lang="en-US" dirty="0" err="1"/>
              <a:t>beara</a:t>
            </a:r>
            <a:r>
              <a:rPr lang="en-US" dirty="0"/>
              <a:t> </a:t>
            </a:r>
            <a:r>
              <a:rPr lang="en-US" dirty="0" err="1"/>
              <a:t>av</a:t>
            </a:r>
            <a:r>
              <a:rPr lang="en-US" dirty="0"/>
              <a:t> infosäk </a:t>
            </a:r>
            <a:r>
              <a:rPr lang="en-US" dirty="0" err="1"/>
              <a:t>policyn</a:t>
            </a:r>
            <a:r>
              <a:rPr lang="en-US" dirty="0"/>
              <a:t> och om </a:t>
            </a:r>
            <a:r>
              <a:rPr lang="en-US" dirty="0" err="1"/>
              <a:t>dessa</a:t>
            </a:r>
            <a:r>
              <a:rPr lang="en-US" dirty="0"/>
              <a:t> ska </a:t>
            </a:r>
            <a:r>
              <a:rPr lang="en-US" dirty="0" err="1"/>
              <a:t>skapa</a:t>
            </a:r>
            <a:r>
              <a:rPr lang="en-US" dirty="0"/>
              <a:t> </a:t>
            </a:r>
            <a:r>
              <a:rPr lang="en-US" dirty="0" err="1"/>
              <a:t>ett</a:t>
            </a:r>
            <a:r>
              <a:rPr lang="en-US" dirty="0"/>
              <a:t> </a:t>
            </a:r>
            <a:r>
              <a:rPr lang="en-US" dirty="0" err="1"/>
              <a:t>eget</a:t>
            </a:r>
            <a:r>
              <a:rPr lang="en-US" dirty="0"/>
              <a:t> LIS – de </a:t>
            </a:r>
            <a:r>
              <a:rPr lang="en-US" dirty="0" err="1"/>
              <a:t>kan</a:t>
            </a:r>
            <a:r>
              <a:rPr lang="en-US" dirty="0"/>
              <a:t> </a:t>
            </a:r>
            <a:r>
              <a:rPr lang="en-US" dirty="0" err="1"/>
              <a:t>gärna</a:t>
            </a:r>
            <a:r>
              <a:rPr lang="en-US" dirty="0"/>
              <a:t> </a:t>
            </a:r>
            <a:r>
              <a:rPr lang="en-US" dirty="0" err="1"/>
              <a:t>använda</a:t>
            </a:r>
            <a:r>
              <a:rPr lang="en-US" dirty="0"/>
              <a:t> </a:t>
            </a:r>
            <a:r>
              <a:rPr lang="en-US" dirty="0" err="1"/>
              <a:t>infosäkhandboken</a:t>
            </a:r>
            <a:r>
              <a:rPr lang="en-US" dirty="0"/>
              <a:t> </a:t>
            </a:r>
            <a:r>
              <a:rPr lang="en-US" dirty="0" err="1"/>
              <a:t>som</a:t>
            </a:r>
            <a:r>
              <a:rPr lang="en-US" dirty="0"/>
              <a:t> </a:t>
            </a:r>
            <a:r>
              <a:rPr lang="en-US" dirty="0" err="1"/>
              <a:t>utgångspunkt</a:t>
            </a:r>
            <a:r>
              <a:rPr lang="en-US" dirty="0"/>
              <a:t>, med </a:t>
            </a:r>
            <a:r>
              <a:rPr lang="en-US" dirty="0" err="1"/>
              <a:t>anpassningar</a:t>
            </a:r>
            <a:r>
              <a:rPr lang="en-US" dirty="0"/>
              <a:t> till </a:t>
            </a:r>
            <a:r>
              <a:rPr lang="en-US" dirty="0" err="1"/>
              <a:t>bolagens</a:t>
            </a:r>
            <a:r>
              <a:rPr lang="en-US" dirty="0"/>
              <a:t> </a:t>
            </a:r>
            <a:r>
              <a:rPr lang="en-US" dirty="0" err="1"/>
              <a:t>strukturer</a:t>
            </a:r>
            <a:r>
              <a:rPr lang="en-US" dirty="0"/>
              <a:t>. </a:t>
            </a:r>
          </a:p>
        </p:txBody>
      </p:sp>
    </p:spTree>
    <p:extLst>
      <p:ext uri="{BB962C8B-B14F-4D97-AF65-F5344CB8AC3E}">
        <p14:creationId xmlns:p14="http://schemas.microsoft.com/office/powerpoint/2010/main" val="985897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Beskriv: Information i mitten, som vi</a:t>
            </a:r>
            <a:r>
              <a:rPr lang="sv-SE" baseline="0" dirty="0" smtClean="0"/>
              <a:t> </a:t>
            </a:r>
            <a:r>
              <a:rPr lang="sv-SE" baseline="0" dirty="0" err="1" smtClean="0"/>
              <a:t>informationsklassar</a:t>
            </a:r>
            <a:r>
              <a:rPr lang="sv-SE" baseline="0" dirty="0" smtClean="0"/>
              <a:t> (värderar), som vi lagrar och hanterar (informationsbärare), som vi skyddar med hanteringsregler för medarbetare, brandvägg för it, passersystem för fysisk säkerhet. För att därutöver tilldela ansvar för att så sker. Där informationssäkerhetssamordnaren ska hålla ihop allt </a:t>
            </a:r>
            <a:r>
              <a:rPr lang="sv-SE" baseline="0" dirty="0" err="1" smtClean="0"/>
              <a:t>m.h.a</a:t>
            </a:r>
            <a:r>
              <a:rPr lang="sv-SE" baseline="0" dirty="0" smtClean="0"/>
              <a:t>. Informationssäkerhetsrådet. För att underlätta så har man delat in dessa beståndsdelar i (klick) fysisk säkerhet </a:t>
            </a:r>
            <a:r>
              <a:rPr lang="mr-IN" baseline="0" dirty="0" smtClean="0"/>
              <a:t>–</a:t>
            </a:r>
            <a:r>
              <a:rPr lang="sv-SE" baseline="0" dirty="0" smtClean="0"/>
              <a:t> med krav på dörrar och lås, IT-säkerhet som gäller till största delen LKDATA och organisatorisk säkerhet, som gäller medarbetare.</a:t>
            </a:r>
            <a:endParaRPr lang="sv-SE" dirty="0"/>
          </a:p>
        </p:txBody>
      </p:sp>
      <p:sp>
        <p:nvSpPr>
          <p:cNvPr id="4" name="Platshållare för bildnummer 3"/>
          <p:cNvSpPr>
            <a:spLocks noGrp="1"/>
          </p:cNvSpPr>
          <p:nvPr>
            <p:ph type="sldNum" sz="quarter" idx="10"/>
          </p:nvPr>
        </p:nvSpPr>
        <p:spPr/>
        <p:txBody>
          <a:bodyPr/>
          <a:lstStyle/>
          <a:p>
            <a:fld id="{AD2206ED-8066-C74B-9140-604E563AA2D3}" type="slidenum">
              <a:rPr lang="sv-SE" smtClean="0"/>
              <a:t>40</a:t>
            </a:fld>
            <a:endParaRPr lang="sv-SE"/>
          </a:p>
        </p:txBody>
      </p:sp>
    </p:spTree>
    <p:extLst>
      <p:ext uri="{BB962C8B-B14F-4D97-AF65-F5344CB8AC3E}">
        <p14:creationId xmlns:p14="http://schemas.microsoft.com/office/powerpoint/2010/main" val="2592521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36867" name="Rectangle 2"/>
          <p:cNvSpPr>
            <a:spLocks noGrp="1" noChangeArrowheads="1"/>
          </p:cNvSpPr>
          <p:nvPr>
            <p:ph type="body" idx="1"/>
          </p:nvPr>
        </p:nvSpPr>
        <p:spPr bwMode="auto">
          <a:noFill/>
        </p:spPr>
        <p:txBody>
          <a:bodyPr wrap="none" lIns="0" tIns="0" rIns="0" bIns="0" numCol="1" anchor="ctr" anchorCtr="0" compatLnSpc="1">
            <a:prstTxWarp prst="textNoShape">
              <a:avLst/>
            </a:prstTxWarp>
          </a:bodyPr>
          <a:lstStyle/>
          <a:p>
            <a:r>
              <a:rPr lang="en-US" dirty="0" err="1" smtClean="0"/>
              <a:t>Här</a:t>
            </a:r>
            <a:r>
              <a:rPr lang="en-US" dirty="0" smtClean="0"/>
              <a:t> </a:t>
            </a:r>
            <a:r>
              <a:rPr lang="en-US" dirty="0" err="1" smtClean="0"/>
              <a:t>vill</a:t>
            </a:r>
            <a:r>
              <a:rPr lang="en-US" dirty="0" smtClean="0"/>
              <a:t> jag </a:t>
            </a:r>
            <a:r>
              <a:rPr lang="en-US" dirty="0" err="1" smtClean="0"/>
              <a:t>att</a:t>
            </a:r>
            <a:r>
              <a:rPr lang="en-US" dirty="0" smtClean="0"/>
              <a:t> man </a:t>
            </a:r>
            <a:r>
              <a:rPr lang="en-US" dirty="0" err="1" smtClean="0"/>
              <a:t>ska</a:t>
            </a:r>
            <a:r>
              <a:rPr lang="en-US" dirty="0" smtClean="0"/>
              <a:t> </a:t>
            </a:r>
            <a:r>
              <a:rPr lang="en-US" dirty="0" err="1" smtClean="0"/>
              <a:t>förstå</a:t>
            </a:r>
            <a:r>
              <a:rPr lang="en-US" dirty="0" smtClean="0"/>
              <a:t> </a:t>
            </a:r>
            <a:r>
              <a:rPr lang="en-US" dirty="0" err="1" smtClean="0"/>
              <a:t>varför</a:t>
            </a:r>
            <a:r>
              <a:rPr lang="en-US" dirty="0" smtClean="0"/>
              <a:t> man </a:t>
            </a:r>
            <a:r>
              <a:rPr lang="en-US" dirty="0" err="1" smtClean="0"/>
              <a:t>klassar</a:t>
            </a:r>
            <a:r>
              <a:rPr lang="en-US" dirty="0" smtClean="0"/>
              <a:t> information </a:t>
            </a:r>
            <a:r>
              <a:rPr lang="en-US" dirty="0" err="1" smtClean="0"/>
              <a:t>inte</a:t>
            </a:r>
            <a:r>
              <a:rPr lang="en-US" dirty="0" smtClean="0"/>
              <a:t> </a:t>
            </a:r>
            <a:r>
              <a:rPr lang="en-US" dirty="0" err="1" smtClean="0"/>
              <a:t>resurserna</a:t>
            </a:r>
            <a:r>
              <a:rPr lang="en-US" dirty="0" smtClean="0"/>
              <a:t> </a:t>
            </a:r>
            <a:r>
              <a:rPr lang="en-US" dirty="0" err="1" smtClean="0"/>
              <a:t>som</a:t>
            </a:r>
            <a:r>
              <a:rPr lang="en-US" dirty="0" smtClean="0"/>
              <a:t> </a:t>
            </a:r>
            <a:r>
              <a:rPr lang="en-US" dirty="0" err="1" smtClean="0"/>
              <a:t>hanterar</a:t>
            </a:r>
            <a:r>
              <a:rPr lang="en-US" dirty="0" smtClean="0"/>
              <a:t> </a:t>
            </a:r>
            <a:r>
              <a:rPr lang="en-US" dirty="0" err="1" smtClean="0"/>
              <a:t>informationen</a:t>
            </a:r>
            <a:r>
              <a:rPr lang="en-US" dirty="0" smtClean="0"/>
              <a:t>. </a:t>
            </a:r>
            <a:endParaRPr lang="en-US" dirty="0"/>
          </a:p>
        </p:txBody>
      </p:sp>
    </p:spTree>
    <p:extLst>
      <p:ext uri="{BB962C8B-B14F-4D97-AF65-F5344CB8AC3E}">
        <p14:creationId xmlns:p14="http://schemas.microsoft.com/office/powerpoint/2010/main" val="1583350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38915" name="Rectangle 2"/>
          <p:cNvSpPr>
            <a:spLocks noGrp="1" noChangeArrowheads="1"/>
          </p:cNvSpPr>
          <p:nvPr>
            <p:ph type="body" idx="1"/>
          </p:nvPr>
        </p:nvSpPr>
        <p:spPr bwMode="auto">
          <a:noFill/>
        </p:spPr>
        <p:txBody>
          <a:bodyPr wrap="none" lIns="0" tIns="0" rIns="0" bIns="0" numCol="1" anchor="ctr" anchorCtr="0" compatLnSpc="1">
            <a:prstTxWarp prst="textNoShape">
              <a:avLst/>
            </a:prstTxWarp>
          </a:bodyPr>
          <a:lstStyle/>
          <a:p>
            <a:r>
              <a:rPr lang="en-US" dirty="0" err="1" smtClean="0"/>
              <a:t>Ytterligare</a:t>
            </a:r>
            <a:r>
              <a:rPr lang="en-US" dirty="0" smtClean="0"/>
              <a:t> </a:t>
            </a:r>
            <a:r>
              <a:rPr lang="en-US" dirty="0" err="1" smtClean="0"/>
              <a:t>understryka</a:t>
            </a:r>
            <a:r>
              <a:rPr lang="en-US" dirty="0" smtClean="0"/>
              <a:t> </a:t>
            </a:r>
            <a:r>
              <a:rPr lang="en-US" dirty="0" err="1" smtClean="0"/>
              <a:t>att</a:t>
            </a:r>
            <a:r>
              <a:rPr lang="en-US" dirty="0" smtClean="0"/>
              <a:t> </a:t>
            </a:r>
            <a:r>
              <a:rPr lang="en-US" dirty="0" err="1" smtClean="0"/>
              <a:t>det</a:t>
            </a:r>
            <a:r>
              <a:rPr lang="en-US" dirty="0" smtClean="0"/>
              <a:t> </a:t>
            </a:r>
            <a:r>
              <a:rPr lang="en-US" dirty="0" err="1" smtClean="0"/>
              <a:t>inte</a:t>
            </a:r>
            <a:r>
              <a:rPr lang="en-US" dirty="0" smtClean="0"/>
              <a:t> </a:t>
            </a:r>
            <a:r>
              <a:rPr lang="en-US" dirty="0" err="1" smtClean="0"/>
              <a:t>är</a:t>
            </a:r>
            <a:r>
              <a:rPr lang="en-US" dirty="0" smtClean="0"/>
              <a:t> </a:t>
            </a:r>
            <a:r>
              <a:rPr lang="en-US" dirty="0" err="1" smtClean="0"/>
              <a:t>prylarna</a:t>
            </a:r>
            <a:r>
              <a:rPr lang="en-US" dirty="0" smtClean="0"/>
              <a:t> </a:t>
            </a:r>
            <a:r>
              <a:rPr lang="en-US" dirty="0" err="1" smtClean="0"/>
              <a:t>utan</a:t>
            </a:r>
            <a:r>
              <a:rPr lang="en-US" dirty="0" smtClean="0"/>
              <a:t> </a:t>
            </a:r>
            <a:r>
              <a:rPr lang="en-US" dirty="0" err="1" smtClean="0"/>
              <a:t>informationen</a:t>
            </a:r>
            <a:r>
              <a:rPr lang="en-US" dirty="0" smtClean="0"/>
              <a:t> </a:t>
            </a:r>
            <a:r>
              <a:rPr lang="en-US" dirty="0" err="1" smtClean="0"/>
              <a:t>som</a:t>
            </a:r>
            <a:r>
              <a:rPr lang="en-US" dirty="0" smtClean="0"/>
              <a:t> </a:t>
            </a:r>
            <a:r>
              <a:rPr lang="en-US" dirty="0" err="1" smtClean="0"/>
              <a:t>är</a:t>
            </a:r>
            <a:r>
              <a:rPr lang="en-US" dirty="0" smtClean="0"/>
              <a:t> I </a:t>
            </a:r>
            <a:r>
              <a:rPr lang="en-US" dirty="0" err="1" smtClean="0"/>
              <a:t>fokus</a:t>
            </a:r>
            <a:r>
              <a:rPr lang="en-US" dirty="0" smtClean="0"/>
              <a:t>. (</a:t>
            </a:r>
            <a:r>
              <a:rPr lang="en-US" dirty="0" err="1" smtClean="0"/>
              <a:t>Denna</a:t>
            </a:r>
            <a:r>
              <a:rPr lang="en-US" dirty="0" smtClean="0"/>
              <a:t> </a:t>
            </a:r>
            <a:r>
              <a:rPr lang="en-US" dirty="0" err="1" smtClean="0"/>
              <a:t>bilden</a:t>
            </a:r>
            <a:r>
              <a:rPr lang="en-US" dirty="0" smtClean="0"/>
              <a:t> </a:t>
            </a:r>
            <a:r>
              <a:rPr lang="en-US" dirty="0" err="1" smtClean="0"/>
              <a:t>kan</a:t>
            </a:r>
            <a:r>
              <a:rPr lang="en-US" dirty="0" smtClean="0"/>
              <a:t> du</a:t>
            </a:r>
            <a:r>
              <a:rPr lang="en-US" baseline="0" dirty="0" smtClean="0"/>
              <a:t> </a:t>
            </a:r>
            <a:r>
              <a:rPr lang="en-US" baseline="0" dirty="0" err="1" smtClean="0"/>
              <a:t>avgöra</a:t>
            </a:r>
            <a:r>
              <a:rPr lang="en-US" baseline="0" dirty="0" smtClean="0"/>
              <a:t> om den </a:t>
            </a:r>
            <a:r>
              <a:rPr lang="en-US" baseline="0" dirty="0" err="1" smtClean="0"/>
              <a:t>inte</a:t>
            </a:r>
            <a:r>
              <a:rPr lang="en-US" baseline="0" dirty="0" smtClean="0"/>
              <a:t> </a:t>
            </a:r>
            <a:r>
              <a:rPr lang="en-US" baseline="0" dirty="0" err="1" smtClean="0"/>
              <a:t>blir</a:t>
            </a:r>
            <a:r>
              <a:rPr lang="en-US" baseline="0" dirty="0" smtClean="0"/>
              <a:t> för </a:t>
            </a:r>
            <a:r>
              <a:rPr lang="en-US" baseline="0" dirty="0" err="1" smtClean="0"/>
              <a:t>mycket</a:t>
            </a:r>
            <a:r>
              <a:rPr lang="en-US" baseline="0" dirty="0" smtClean="0"/>
              <a:t>. </a:t>
            </a:r>
            <a:endParaRPr lang="en-US" dirty="0"/>
          </a:p>
        </p:txBody>
      </p:sp>
    </p:spTree>
    <p:extLst>
      <p:ext uri="{BB962C8B-B14F-4D97-AF65-F5344CB8AC3E}">
        <p14:creationId xmlns:p14="http://schemas.microsoft.com/office/powerpoint/2010/main" val="1746742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43011" name="Rectangle 2"/>
          <p:cNvSpPr>
            <a:spLocks noGrp="1" noChangeArrowheads="1"/>
          </p:cNvSpPr>
          <p:nvPr>
            <p:ph type="body" idx="1"/>
          </p:nvPr>
        </p:nvSpPr>
        <p:spPr bwMode="auto">
          <a:noFill/>
        </p:spPr>
        <p:txBody>
          <a:bodyPr wrap="none" lIns="0" tIns="0" rIns="0" bIns="0" numCol="1" anchor="ctr" anchorCtr="0" compatLnSpc="1">
            <a:prstTxWarp prst="textNoShape">
              <a:avLst/>
            </a:prstTxWarp>
          </a:bodyPr>
          <a:lstStyle/>
          <a:p>
            <a:r>
              <a:rPr lang="en-US" dirty="0" err="1" smtClean="0"/>
              <a:t>Här</a:t>
            </a:r>
            <a:r>
              <a:rPr lang="en-US" dirty="0" smtClean="0"/>
              <a:t> </a:t>
            </a:r>
            <a:r>
              <a:rPr lang="en-US" dirty="0" err="1" smtClean="0"/>
              <a:t>vill</a:t>
            </a:r>
            <a:r>
              <a:rPr lang="en-US" dirty="0" smtClean="0"/>
              <a:t> jag </a:t>
            </a:r>
            <a:r>
              <a:rPr lang="en-US" dirty="0" err="1" smtClean="0"/>
              <a:t>att</a:t>
            </a:r>
            <a:r>
              <a:rPr lang="en-US" dirty="0" smtClean="0"/>
              <a:t> </a:t>
            </a:r>
            <a:r>
              <a:rPr lang="en-US" dirty="0" err="1" smtClean="0"/>
              <a:t>det</a:t>
            </a:r>
            <a:r>
              <a:rPr lang="en-US" dirty="0" smtClean="0"/>
              <a:t> </a:t>
            </a:r>
            <a:r>
              <a:rPr lang="en-US" dirty="0" err="1" smtClean="0"/>
              <a:t>ska</a:t>
            </a:r>
            <a:r>
              <a:rPr lang="en-US" dirty="0" smtClean="0"/>
              <a:t> </a:t>
            </a:r>
            <a:r>
              <a:rPr lang="en-US" dirty="0" err="1" smtClean="0"/>
              <a:t>framgå</a:t>
            </a:r>
            <a:r>
              <a:rPr lang="en-US" dirty="0" smtClean="0"/>
              <a:t> </a:t>
            </a:r>
            <a:r>
              <a:rPr lang="en-US" dirty="0" err="1" smtClean="0"/>
              <a:t>att</a:t>
            </a:r>
            <a:r>
              <a:rPr lang="en-US" dirty="0" smtClean="0"/>
              <a:t> </a:t>
            </a:r>
            <a:r>
              <a:rPr lang="en-US" dirty="0" err="1" smtClean="0"/>
              <a:t>det</a:t>
            </a:r>
            <a:r>
              <a:rPr lang="en-US" baseline="0" dirty="0" smtClean="0"/>
              <a:t> </a:t>
            </a:r>
            <a:r>
              <a:rPr lang="en-US" baseline="0" dirty="0" err="1" smtClean="0"/>
              <a:t>är</a:t>
            </a:r>
            <a:r>
              <a:rPr lang="en-US" baseline="0" dirty="0" smtClean="0"/>
              <a:t> </a:t>
            </a:r>
            <a:r>
              <a:rPr lang="en-US" baseline="0" dirty="0" err="1" smtClean="0"/>
              <a:t>verksamheten</a:t>
            </a:r>
            <a:r>
              <a:rPr lang="en-US" baseline="0" dirty="0" smtClean="0"/>
              <a:t> </a:t>
            </a:r>
            <a:r>
              <a:rPr lang="en-US" baseline="0" dirty="0" err="1" smtClean="0"/>
              <a:t>som</a:t>
            </a:r>
            <a:r>
              <a:rPr lang="en-US" baseline="0" dirty="0" smtClean="0"/>
              <a:t> </a:t>
            </a:r>
            <a:r>
              <a:rPr lang="en-US" baseline="0" dirty="0" err="1" smtClean="0"/>
              <a:t>gör</a:t>
            </a:r>
            <a:r>
              <a:rPr lang="en-US" baseline="0" dirty="0" smtClean="0"/>
              <a:t> </a:t>
            </a:r>
            <a:r>
              <a:rPr lang="en-US" baseline="0" dirty="0" err="1" smtClean="0"/>
              <a:t>klassningen</a:t>
            </a:r>
            <a:r>
              <a:rPr lang="en-US" baseline="0" dirty="0" smtClean="0"/>
              <a:t> </a:t>
            </a:r>
            <a:r>
              <a:rPr lang="en-US" baseline="0" dirty="0" err="1" smtClean="0"/>
              <a:t>och</a:t>
            </a:r>
            <a:r>
              <a:rPr lang="en-US" baseline="0" dirty="0" smtClean="0"/>
              <a:t> </a:t>
            </a:r>
            <a:r>
              <a:rPr lang="en-US" baseline="0" dirty="0" err="1" smtClean="0"/>
              <a:t>att</a:t>
            </a:r>
            <a:r>
              <a:rPr lang="en-US" baseline="0" dirty="0" smtClean="0"/>
              <a:t> </a:t>
            </a:r>
            <a:r>
              <a:rPr lang="en-US" baseline="0" dirty="0" err="1" smtClean="0"/>
              <a:t>det</a:t>
            </a:r>
            <a:r>
              <a:rPr lang="en-US" baseline="0" dirty="0" smtClean="0"/>
              <a:t> </a:t>
            </a:r>
            <a:r>
              <a:rPr lang="en-US" baseline="0" dirty="0" err="1" smtClean="0"/>
              <a:t>inte</a:t>
            </a:r>
            <a:r>
              <a:rPr lang="en-US" baseline="0" dirty="0" smtClean="0"/>
              <a:t> </a:t>
            </a:r>
            <a:r>
              <a:rPr lang="en-US" baseline="0" dirty="0" err="1" smtClean="0"/>
              <a:t>är</a:t>
            </a:r>
            <a:r>
              <a:rPr lang="en-US" baseline="0" dirty="0" smtClean="0"/>
              <a:t> </a:t>
            </a:r>
            <a:r>
              <a:rPr lang="en-US" baseline="0" dirty="0" err="1" smtClean="0"/>
              <a:t>speciellt</a:t>
            </a:r>
            <a:r>
              <a:rPr lang="en-US" baseline="0" dirty="0" smtClean="0"/>
              <a:t> </a:t>
            </a:r>
            <a:r>
              <a:rPr lang="en-US" baseline="0" dirty="0" err="1" smtClean="0"/>
              <a:t>svårt</a:t>
            </a:r>
            <a:r>
              <a:rPr lang="en-US" baseline="0" dirty="0" smtClean="0"/>
              <a:t>. (</a:t>
            </a:r>
            <a:r>
              <a:rPr lang="en-US" baseline="0" dirty="0" err="1" smtClean="0"/>
              <a:t>Att</a:t>
            </a:r>
            <a:r>
              <a:rPr lang="en-US" baseline="0" dirty="0" smtClean="0"/>
              <a:t> </a:t>
            </a:r>
            <a:r>
              <a:rPr lang="en-US" baseline="0" dirty="0" err="1" smtClean="0"/>
              <a:t>skydda</a:t>
            </a:r>
            <a:r>
              <a:rPr lang="en-US" baseline="0" dirty="0" smtClean="0"/>
              <a:t> </a:t>
            </a:r>
            <a:r>
              <a:rPr lang="en-US" baseline="0" dirty="0" err="1" smtClean="0"/>
              <a:t>är</a:t>
            </a:r>
            <a:r>
              <a:rPr lang="en-US" baseline="0" dirty="0" smtClean="0"/>
              <a:t> </a:t>
            </a:r>
            <a:r>
              <a:rPr lang="en-US" baseline="0" dirty="0" err="1" smtClean="0"/>
              <a:t>gråmarkerat</a:t>
            </a:r>
            <a:r>
              <a:rPr lang="en-US" baseline="0" dirty="0" smtClean="0"/>
              <a:t> för </a:t>
            </a:r>
            <a:r>
              <a:rPr lang="en-US" baseline="0" dirty="0" err="1" smtClean="0"/>
              <a:t>att</a:t>
            </a:r>
            <a:r>
              <a:rPr lang="en-US" baseline="0" dirty="0" smtClean="0"/>
              <a:t> </a:t>
            </a:r>
            <a:r>
              <a:rPr lang="en-US" baseline="0" dirty="0" err="1" smtClean="0"/>
              <a:t>det</a:t>
            </a:r>
            <a:r>
              <a:rPr lang="en-US" baseline="0" dirty="0" smtClean="0"/>
              <a:t> </a:t>
            </a:r>
            <a:r>
              <a:rPr lang="en-US" baseline="0" dirty="0" err="1" smtClean="0"/>
              <a:t>ska</a:t>
            </a:r>
            <a:r>
              <a:rPr lang="en-US" baseline="0" dirty="0" smtClean="0"/>
              <a:t> man </a:t>
            </a:r>
            <a:r>
              <a:rPr lang="en-US" baseline="0" dirty="0" err="1" smtClean="0"/>
              <a:t>inte</a:t>
            </a:r>
            <a:r>
              <a:rPr lang="en-US" baseline="0" dirty="0" smtClean="0"/>
              <a:t> </a:t>
            </a:r>
            <a:r>
              <a:rPr lang="en-US" baseline="0" dirty="0" err="1" smtClean="0"/>
              <a:t>behöva</a:t>
            </a:r>
            <a:r>
              <a:rPr lang="en-US" baseline="0" dirty="0" smtClean="0"/>
              <a:t> </a:t>
            </a:r>
            <a:r>
              <a:rPr lang="en-US" baseline="0" dirty="0" err="1" smtClean="0"/>
              <a:t>bry</a:t>
            </a:r>
            <a:r>
              <a:rPr lang="en-US" baseline="0" dirty="0" smtClean="0"/>
              <a:t> sig </a:t>
            </a:r>
            <a:r>
              <a:rPr lang="en-US" baseline="0" dirty="0" err="1" smtClean="0"/>
              <a:t>om.</a:t>
            </a:r>
            <a:r>
              <a:rPr lang="en-US" baseline="0" dirty="0" smtClean="0"/>
              <a:t> </a:t>
            </a:r>
            <a:r>
              <a:rPr lang="en-US" baseline="0" dirty="0" err="1" smtClean="0"/>
              <a:t>Det</a:t>
            </a:r>
            <a:r>
              <a:rPr lang="en-US" baseline="0" dirty="0" smtClean="0"/>
              <a:t> </a:t>
            </a:r>
            <a:r>
              <a:rPr lang="en-US" baseline="0" dirty="0" err="1" smtClean="0"/>
              <a:t>är</a:t>
            </a:r>
            <a:r>
              <a:rPr lang="en-US" baseline="0" dirty="0" smtClean="0"/>
              <a:t> bara </a:t>
            </a:r>
            <a:r>
              <a:rPr lang="en-US" baseline="0" dirty="0" err="1" smtClean="0"/>
              <a:t>en</a:t>
            </a:r>
            <a:r>
              <a:rPr lang="en-US" baseline="0" dirty="0" smtClean="0"/>
              <a:t> </a:t>
            </a:r>
            <a:r>
              <a:rPr lang="en-US" baseline="0" dirty="0" err="1" smtClean="0"/>
              <a:t>upplysning</a:t>
            </a:r>
            <a:r>
              <a:rPr lang="en-US" baseline="0" dirty="0" smtClean="0"/>
              <a:t>.</a:t>
            </a:r>
            <a:endParaRPr lang="en-US" dirty="0"/>
          </a:p>
        </p:txBody>
      </p:sp>
    </p:spTree>
    <p:extLst>
      <p:ext uri="{BB962C8B-B14F-4D97-AF65-F5344CB8AC3E}">
        <p14:creationId xmlns:p14="http://schemas.microsoft.com/office/powerpoint/2010/main" val="3878110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att få ett relevant skydd. </a:t>
            </a:r>
          </a:p>
          <a:p>
            <a:r>
              <a:rPr lang="sv-SE" dirty="0" smtClean="0"/>
              <a:t>Här vill jag att man förklarar att verksamheten </a:t>
            </a:r>
            <a:r>
              <a:rPr lang="sv-SE" dirty="0" err="1" smtClean="0"/>
              <a:t>informationsklassar</a:t>
            </a:r>
            <a:r>
              <a:rPr lang="sv-SE" dirty="0" smtClean="0"/>
              <a:t> och att informationssäkerhetssamordnaren ställer krav på de som hanterar informationen utifrån första</a:t>
            </a:r>
            <a:r>
              <a:rPr lang="sv-SE" baseline="0" dirty="0" smtClean="0"/>
              <a:t> bilden med fysisk säkerhet, it-säkerhet och </a:t>
            </a:r>
            <a:r>
              <a:rPr lang="sv-SE" baseline="0" dirty="0" err="1" smtClean="0"/>
              <a:t>organisatiorisk</a:t>
            </a:r>
            <a:r>
              <a:rPr lang="sv-SE" baseline="0" dirty="0" smtClean="0"/>
              <a:t> säkerhet (medarbetare).</a:t>
            </a:r>
            <a:endParaRPr lang="sv-SE" dirty="0"/>
          </a:p>
        </p:txBody>
      </p:sp>
      <p:sp>
        <p:nvSpPr>
          <p:cNvPr id="4" name="Platshållare för bildnummer 3"/>
          <p:cNvSpPr>
            <a:spLocks noGrp="1"/>
          </p:cNvSpPr>
          <p:nvPr>
            <p:ph type="sldNum" sz="quarter" idx="10"/>
          </p:nvPr>
        </p:nvSpPr>
        <p:spPr/>
        <p:txBody>
          <a:bodyPr/>
          <a:lstStyle/>
          <a:p>
            <a:fld id="{7450DC4B-49F9-394B-B50C-79D95AD70B43}" type="slidenum">
              <a:rPr lang="sv-SE" smtClean="0"/>
              <a:t>44</a:t>
            </a:fld>
            <a:endParaRPr lang="sv-SE"/>
          </a:p>
        </p:txBody>
      </p:sp>
    </p:spTree>
    <p:extLst>
      <p:ext uri="{BB962C8B-B14F-4D97-AF65-F5344CB8AC3E}">
        <p14:creationId xmlns:p14="http://schemas.microsoft.com/office/powerpoint/2010/main" val="2268071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att lyckas har vi skapat en handbok för informationssäkerhet. Där man kan läsa bl.</a:t>
            </a:r>
            <a:r>
              <a:rPr lang="sv-SE" baseline="0" dirty="0" smtClean="0"/>
              <a:t>a. Hur man </a:t>
            </a:r>
            <a:r>
              <a:rPr lang="sv-SE" baseline="0" dirty="0" err="1" smtClean="0"/>
              <a:t>informaitonsklassar</a:t>
            </a:r>
            <a:r>
              <a:rPr lang="sv-SE" baseline="0" dirty="0" smtClean="0"/>
              <a:t>, hur man ska jobba med risker, vilka skyddsåtgärder som gäller medarbetare it etc. </a:t>
            </a:r>
            <a:endParaRPr lang="sv-SE" dirty="0"/>
          </a:p>
        </p:txBody>
      </p:sp>
      <p:sp>
        <p:nvSpPr>
          <p:cNvPr id="4" name="Platshållare för bildnummer 3"/>
          <p:cNvSpPr>
            <a:spLocks noGrp="1"/>
          </p:cNvSpPr>
          <p:nvPr>
            <p:ph type="sldNum" sz="quarter" idx="10"/>
          </p:nvPr>
        </p:nvSpPr>
        <p:spPr/>
        <p:txBody>
          <a:bodyPr/>
          <a:lstStyle/>
          <a:p>
            <a:fld id="{7450DC4B-49F9-394B-B50C-79D95AD70B43}" type="slidenum">
              <a:rPr lang="sv-SE" smtClean="0"/>
              <a:t>45</a:t>
            </a:fld>
            <a:endParaRPr lang="sv-SE"/>
          </a:p>
        </p:txBody>
      </p:sp>
    </p:spTree>
    <p:extLst>
      <p:ext uri="{BB962C8B-B14F-4D97-AF65-F5344CB8AC3E}">
        <p14:creationId xmlns:p14="http://schemas.microsoft.com/office/powerpoint/2010/main" val="3141467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Och här är</a:t>
            </a:r>
            <a:r>
              <a:rPr lang="sv-SE" baseline="0" dirty="0" smtClean="0"/>
              <a:t> avslutningen där vi visar innehållsförteckningen i handboken och att vi kommit fram till styrningen av informationssäkerhet. </a:t>
            </a:r>
            <a:endParaRPr lang="sv-SE" dirty="0"/>
          </a:p>
        </p:txBody>
      </p:sp>
      <p:sp>
        <p:nvSpPr>
          <p:cNvPr id="4" name="Platshållare för bildnummer 3"/>
          <p:cNvSpPr>
            <a:spLocks noGrp="1"/>
          </p:cNvSpPr>
          <p:nvPr>
            <p:ph type="sldNum" sz="quarter" idx="10"/>
          </p:nvPr>
        </p:nvSpPr>
        <p:spPr/>
        <p:txBody>
          <a:bodyPr/>
          <a:lstStyle/>
          <a:p>
            <a:fld id="{7450DC4B-49F9-394B-B50C-79D95AD70B43}" type="slidenum">
              <a:rPr lang="sv-SE" smtClean="0"/>
              <a:t>46</a:t>
            </a:fld>
            <a:endParaRPr lang="sv-SE"/>
          </a:p>
        </p:txBody>
      </p:sp>
    </p:spTree>
    <p:extLst>
      <p:ext uri="{BB962C8B-B14F-4D97-AF65-F5344CB8AC3E}">
        <p14:creationId xmlns:p14="http://schemas.microsoft.com/office/powerpoint/2010/main" val="240126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 typeface="Arial" panose="020B0604020202020204" pitchFamily="34" charset="0"/>
              <a:buChar char="•"/>
            </a:pPr>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Upprättad = färdig</a:t>
            </a:r>
          </a:p>
          <a:p>
            <a:pPr>
              <a:buFont typeface="Arial" panose="020B0604020202020204" pitchFamily="34" charset="0"/>
              <a:buChar char="•"/>
            </a:pPr>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Undertecknad</a:t>
            </a:r>
          </a:p>
          <a:p>
            <a:pPr>
              <a:buFont typeface="Arial" panose="020B0604020202020204" pitchFamily="34" charset="0"/>
              <a:buChar char="•"/>
            </a:pPr>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Expedierad (utskickad)</a:t>
            </a:r>
          </a:p>
          <a:p>
            <a:pPr>
              <a:buFont typeface="Arial" panose="020B0604020202020204" pitchFamily="34" charset="0"/>
              <a:buChar char="•"/>
            </a:pPr>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När ärendet slutbehandlats</a:t>
            </a:r>
          </a:p>
          <a:p>
            <a:pPr>
              <a:buFont typeface="Arial" panose="020B0604020202020204" pitchFamily="34" charset="0"/>
              <a:buChar char="•"/>
            </a:pPr>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Protokoll: när det justerats</a:t>
            </a:r>
          </a:p>
          <a:p>
            <a:endParaRPr lang="sv-SE" dirty="0"/>
          </a:p>
        </p:txBody>
      </p:sp>
      <p:sp>
        <p:nvSpPr>
          <p:cNvPr id="4" name="Platshållare för bildnummer 3"/>
          <p:cNvSpPr>
            <a:spLocks noGrp="1"/>
          </p:cNvSpPr>
          <p:nvPr>
            <p:ph type="sldNum" sz="quarter" idx="10"/>
          </p:nvPr>
        </p:nvSpPr>
        <p:spPr/>
        <p:txBody>
          <a:bodyPr/>
          <a:lstStyle/>
          <a:p>
            <a:fld id="{A1964E0A-FCB7-4D56-AD6D-0E969FF4B9E0}" type="slidenum">
              <a:rPr lang="sv-SE" smtClean="0"/>
              <a:t>6</a:t>
            </a:fld>
            <a:endParaRPr lang="sv-SE"/>
          </a:p>
        </p:txBody>
      </p:sp>
    </p:spTree>
    <p:extLst>
      <p:ext uri="{BB962C8B-B14F-4D97-AF65-F5344CB8AC3E}">
        <p14:creationId xmlns:p14="http://schemas.microsoft.com/office/powerpoint/2010/main" val="4206143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smtClean="0"/>
          </a:p>
        </p:txBody>
      </p:sp>
      <p:sp>
        <p:nvSpPr>
          <p:cNvPr id="5222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defTabSz="928688"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defTabSz="928688"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defTabSz="928688"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defTabSz="928688"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fld id="{0792FC0B-F4A0-4F2A-B578-2F80B9726406}" type="slidenum">
              <a:rPr lang="sv-SE" altLang="sv-SE">
                <a:latin typeface="Times New Roman" panose="02020603050405020304" pitchFamily="18" charset="0"/>
              </a:rPr>
              <a:pPr eaLnBrk="1" hangingPunct="1"/>
              <a:t>7</a:t>
            </a:fld>
            <a:endParaRPr lang="sv-SE" altLang="sv-SE">
              <a:latin typeface="Times New Roman" panose="02020603050405020304" pitchFamily="18" charset="0"/>
            </a:endParaRPr>
          </a:p>
        </p:txBody>
      </p:sp>
    </p:spTree>
    <p:extLst>
      <p:ext uri="{BB962C8B-B14F-4D97-AF65-F5344CB8AC3E}">
        <p14:creationId xmlns:p14="http://schemas.microsoft.com/office/powerpoint/2010/main" val="328652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Internt arbetsmaterial</a:t>
            </a:r>
            <a:r>
              <a:rPr lang="sv-SE" baseline="0" dirty="0" smtClean="0"/>
              <a:t> i pågående projekt som inte har uppvisats för nämnd eller annan! Så fort det har skickats ut till annan kan vi inte påstå att det är internt arbetsmaterial. </a:t>
            </a:r>
          </a:p>
          <a:p>
            <a:endParaRPr lang="sv-SE" baseline="0" dirty="0" smtClean="0"/>
          </a:p>
          <a:p>
            <a:r>
              <a:rPr lang="sv-SE" dirty="0" smtClean="0"/>
              <a:t>Officiella handlingar som kallas minnesanteckningar är däremot allmänna handlingar som kan vara offentliga.</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fld id="{F614ADB9-6CB0-436B-8ED9-71D5D80EA7CD}" type="slidenum">
              <a:rPr lang="sv-SE" smtClean="0"/>
              <a:t>8</a:t>
            </a:fld>
            <a:endParaRPr lang="sv-SE"/>
          </a:p>
        </p:txBody>
      </p:sp>
    </p:spTree>
    <p:extLst>
      <p:ext uri="{BB962C8B-B14F-4D97-AF65-F5344CB8AC3E}">
        <p14:creationId xmlns:p14="http://schemas.microsoft.com/office/powerpoint/2010/main" val="415076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Att e-post loggen är en allmän handling innebär till exempel att det som står i </a:t>
            </a:r>
            <a:r>
              <a:rPr lang="sv-SE" dirty="0" err="1" smtClean="0"/>
              <a:t>ämnesraden</a:t>
            </a:r>
            <a:r>
              <a:rPr lang="sv-SE" dirty="0" smtClean="0"/>
              <a:t> är allmän handling. Tänk på att inte skriva</a:t>
            </a:r>
            <a:r>
              <a:rPr lang="sv-SE" baseline="0" dirty="0" smtClean="0"/>
              <a:t> personuppgifter eller andra känsliga saker i </a:t>
            </a:r>
            <a:r>
              <a:rPr lang="sv-SE" baseline="0" dirty="0" err="1" smtClean="0"/>
              <a:t>ämnesraden</a:t>
            </a:r>
            <a:r>
              <a:rPr lang="sv-SE" baseline="0" dirty="0" smtClean="0"/>
              <a:t>. </a:t>
            </a:r>
          </a:p>
          <a:p>
            <a:endParaRPr lang="sv-SE" baseline="0" dirty="0" smtClean="0"/>
          </a:p>
          <a:p>
            <a:r>
              <a:rPr lang="sv-SE" baseline="0" dirty="0" smtClean="0"/>
              <a:t>Att man flyttar ett mail från inkorg eller skickat-korgen till papperskorgen innebär inte att mailet inte längre är en allmän handling. </a:t>
            </a:r>
            <a:endParaRPr lang="sv-SE" dirty="0"/>
          </a:p>
        </p:txBody>
      </p:sp>
      <p:sp>
        <p:nvSpPr>
          <p:cNvPr id="4" name="Platshållare för bildnummer 3"/>
          <p:cNvSpPr>
            <a:spLocks noGrp="1"/>
          </p:cNvSpPr>
          <p:nvPr>
            <p:ph type="sldNum" sz="quarter" idx="10"/>
          </p:nvPr>
        </p:nvSpPr>
        <p:spPr/>
        <p:txBody>
          <a:bodyPr/>
          <a:lstStyle/>
          <a:p>
            <a:fld id="{A1964E0A-FCB7-4D56-AD6D-0E969FF4B9E0}" type="slidenum">
              <a:rPr lang="sv-SE" smtClean="0"/>
              <a:t>9</a:t>
            </a:fld>
            <a:endParaRPr lang="sv-SE"/>
          </a:p>
        </p:txBody>
      </p:sp>
    </p:spTree>
    <p:extLst>
      <p:ext uri="{BB962C8B-B14F-4D97-AF65-F5344CB8AC3E}">
        <p14:creationId xmlns:p14="http://schemas.microsoft.com/office/powerpoint/2010/main" val="3510723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smtClean="0"/>
          </a:p>
        </p:txBody>
      </p:sp>
      <p:sp>
        <p:nvSpPr>
          <p:cNvPr id="6042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fld id="{EC92A5D5-C3CC-46BD-B706-697E654B3519}" type="slidenum">
              <a:rPr lang="sv-SE" altLang="sv-SE"/>
              <a:pPr eaLnBrk="1" hangingPunct="1"/>
              <a:t>11</a:t>
            </a:fld>
            <a:endParaRPr lang="sv-SE" altLang="sv-SE"/>
          </a:p>
        </p:txBody>
      </p:sp>
    </p:spTree>
    <p:extLst>
      <p:ext uri="{BB962C8B-B14F-4D97-AF65-F5344CB8AC3E}">
        <p14:creationId xmlns:p14="http://schemas.microsoft.com/office/powerpoint/2010/main" val="265626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smtClean="0"/>
          </a:p>
        </p:txBody>
      </p:sp>
      <p:sp>
        <p:nvSpPr>
          <p:cNvPr id="5427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defTabSz="928688"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defTabSz="928688"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defTabSz="928688"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defTabSz="928688"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defTabSz="9286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9286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9286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928688"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fld id="{CD6476CA-6D2F-46E8-A014-F55C7C35AFD2}" type="slidenum">
              <a:rPr lang="sv-SE" altLang="sv-SE">
                <a:latin typeface="Times New Roman" panose="02020603050405020304" pitchFamily="18" charset="0"/>
              </a:rPr>
              <a:pPr eaLnBrk="1" hangingPunct="1"/>
              <a:t>14</a:t>
            </a:fld>
            <a:endParaRPr lang="sv-SE" altLang="sv-SE">
              <a:latin typeface="Times New Roman" panose="02020603050405020304" pitchFamily="18" charset="0"/>
            </a:endParaRPr>
          </a:p>
        </p:txBody>
      </p:sp>
    </p:spTree>
    <p:extLst>
      <p:ext uri="{BB962C8B-B14F-4D97-AF65-F5344CB8AC3E}">
        <p14:creationId xmlns:p14="http://schemas.microsoft.com/office/powerpoint/2010/main" val="3844917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tshållare för bildobjekt 1"/>
          <p:cNvSpPr>
            <a:spLocks noGrp="1" noRot="1" noChangeAspect="1" noTextEdit="1"/>
          </p:cNvSpPr>
          <p:nvPr>
            <p:ph type="sldImg"/>
          </p:nvPr>
        </p:nvSpPr>
        <p:spPr>
          <a:ln/>
        </p:spPr>
      </p:sp>
      <p:sp>
        <p:nvSpPr>
          <p:cNvPr id="33795" name="Platshållare för anteckningar 2"/>
          <p:cNvSpPr>
            <a:spLocks noGrp="1"/>
          </p:cNvSpPr>
          <p:nvPr>
            <p:ph type="body" idx="1"/>
          </p:nvPr>
        </p:nvSpPr>
        <p:spPr>
          <a:noFill/>
          <a:ln/>
        </p:spPr>
        <p:txBody>
          <a:bodyPr/>
          <a:lstStyle/>
          <a:p>
            <a:endParaRPr lang="sv-SE" smtClean="0"/>
          </a:p>
        </p:txBody>
      </p:sp>
      <p:sp>
        <p:nvSpPr>
          <p:cNvPr id="33796" name="Platshållare för bildnummer 3"/>
          <p:cNvSpPr>
            <a:spLocks noGrp="1"/>
          </p:cNvSpPr>
          <p:nvPr>
            <p:ph type="sldNum" sz="quarter" idx="5"/>
          </p:nvPr>
        </p:nvSpPr>
        <p:spPr>
          <a:noFill/>
        </p:spPr>
        <p:txBody>
          <a:bodyPr/>
          <a:lstStyle/>
          <a:p>
            <a:fld id="{CD0FA318-DC22-4F47-AE9E-78173B5B5701}" type="slidenum">
              <a:rPr lang="sv-SE" smtClean="0">
                <a:latin typeface="Times New Roman" pitchFamily="18" charset="0"/>
              </a:rPr>
              <a:pPr/>
              <a:t>17</a:t>
            </a:fld>
            <a:endParaRPr lang="sv-SE" smtClean="0">
              <a:latin typeface="Times New Roman" pitchFamily="18" charset="0"/>
            </a:endParaRPr>
          </a:p>
        </p:txBody>
      </p:sp>
    </p:spTree>
    <p:extLst>
      <p:ext uri="{BB962C8B-B14F-4D97-AF65-F5344CB8AC3E}">
        <p14:creationId xmlns:p14="http://schemas.microsoft.com/office/powerpoint/2010/main" val="824262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 Där ideér blir verklighe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93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00775"/>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9" name="Platshållare för datum 8"/>
          <p:cNvSpPr>
            <a:spLocks noGrp="1"/>
          </p:cNvSpPr>
          <p:nvPr>
            <p:ph type="dt" sz="half" idx="10"/>
          </p:nvPr>
        </p:nvSpPr>
        <p:spPr/>
        <p:txBody>
          <a:bodyPr/>
          <a:lstStyle/>
          <a:p>
            <a:pPr>
              <a:defRPr/>
            </a:pPr>
            <a:fld id="{A424F550-763F-FF4A-AA9F-CFBBE384FF5D}" type="datetime1">
              <a:rPr lang="sv-SE" smtClean="0"/>
              <a:pPr>
                <a:defRPr/>
              </a:pPr>
              <a:t>2017-12-06</a:t>
            </a:fld>
            <a:endParaRPr lang="sv-SE" dirty="0"/>
          </a:p>
        </p:txBody>
      </p:sp>
      <p:sp>
        <p:nvSpPr>
          <p:cNvPr id="10" name="Platshållare för sidfot 9"/>
          <p:cNvSpPr>
            <a:spLocks noGrp="1"/>
          </p:cNvSpPr>
          <p:nvPr>
            <p:ph type="ftr" sz="quarter" idx="11"/>
          </p:nvPr>
        </p:nvSpPr>
        <p:spPr/>
        <p:txBody>
          <a:bodyPr/>
          <a:lstStyle/>
          <a:p>
            <a:pPr>
              <a:defRPr/>
            </a:pPr>
            <a:r>
              <a:rPr lang="sv-SE" smtClean="0"/>
              <a:t>Sidfot</a:t>
            </a:r>
            <a:endParaRPr lang="sv-SE" dirty="0"/>
          </a:p>
        </p:txBody>
      </p:sp>
      <p:sp>
        <p:nvSpPr>
          <p:cNvPr id="11" name="Platshållare för bildnummer 10"/>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
        <p:nvSpPr>
          <p:cNvPr id="12" name="Platshållare för innehåll 2"/>
          <p:cNvSpPr>
            <a:spLocks noGrp="1"/>
          </p:cNvSpPr>
          <p:nvPr>
            <p:ph idx="1"/>
          </p:nvPr>
        </p:nvSpPr>
        <p:spPr>
          <a:xfrm>
            <a:off x="684212"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3" name="Platshållare för innehåll 2"/>
          <p:cNvSpPr>
            <a:spLocks noGrp="1"/>
          </p:cNvSpPr>
          <p:nvPr>
            <p:ph idx="16"/>
          </p:nvPr>
        </p:nvSpPr>
        <p:spPr>
          <a:xfrm>
            <a:off x="4671736"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p14="http://schemas.microsoft.com/office/powerpoint/2010/main" val="416072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ämförels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latshållare för text 2"/>
          <p:cNvSpPr>
            <a:spLocks noGrp="1"/>
          </p:cNvSpPr>
          <p:nvPr>
            <p:ph type="body" idx="1"/>
          </p:nvPr>
        </p:nvSpPr>
        <p:spPr>
          <a:xfrm>
            <a:off x="673840" y="1535113"/>
            <a:ext cx="3726848" cy="639762"/>
          </a:xfrm>
          <a:prstGeom prst="rect">
            <a:avLst/>
          </a:prstGeom>
        </p:spPr>
        <p:txBody>
          <a:bodyPr lIns="0" t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Platshållare för text 4"/>
          <p:cNvSpPr>
            <a:spLocks noGrp="1"/>
          </p:cNvSpPr>
          <p:nvPr>
            <p:ph type="body" sz="quarter" idx="3"/>
          </p:nvPr>
        </p:nvSpPr>
        <p:spPr>
          <a:xfrm>
            <a:off x="4671736" y="1535113"/>
            <a:ext cx="3716476" cy="639762"/>
          </a:xfrm>
          <a:prstGeom prst="rect">
            <a:avLst/>
          </a:prstGeom>
        </p:spPr>
        <p:txBody>
          <a:bodyPr l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11" name="Platshållare för datum 10"/>
          <p:cNvSpPr>
            <a:spLocks noGrp="1"/>
          </p:cNvSpPr>
          <p:nvPr>
            <p:ph type="dt" sz="half" idx="10"/>
          </p:nvPr>
        </p:nvSpPr>
        <p:spPr/>
        <p:txBody>
          <a:bodyPr/>
          <a:lstStyle/>
          <a:p>
            <a:pPr>
              <a:defRPr/>
            </a:pPr>
            <a:fld id="{A424F550-763F-FF4A-AA9F-CFBBE384FF5D}" type="datetime1">
              <a:rPr lang="sv-SE" smtClean="0"/>
              <a:pPr>
                <a:defRPr/>
              </a:pPr>
              <a:t>2017-12-06</a:t>
            </a:fld>
            <a:endParaRPr lang="sv-SE" dirty="0"/>
          </a:p>
        </p:txBody>
      </p:sp>
      <p:sp>
        <p:nvSpPr>
          <p:cNvPr id="12" name="Platshållare för sidfot 11"/>
          <p:cNvSpPr>
            <a:spLocks noGrp="1"/>
          </p:cNvSpPr>
          <p:nvPr>
            <p:ph type="ftr" sz="quarter" idx="11"/>
          </p:nvPr>
        </p:nvSpPr>
        <p:spPr/>
        <p:txBody>
          <a:bodyPr/>
          <a:lstStyle/>
          <a:p>
            <a:pPr>
              <a:defRPr/>
            </a:pPr>
            <a:r>
              <a:rPr lang="sv-SE" smtClean="0"/>
              <a:t>Sidfot</a:t>
            </a:r>
            <a:endParaRPr lang="sv-SE" dirty="0"/>
          </a:p>
        </p:txBody>
      </p:sp>
      <p:sp>
        <p:nvSpPr>
          <p:cNvPr id="13" name="Platshållare för bildnummer 12"/>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
        <p:nvSpPr>
          <p:cNvPr id="17"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4" name="Platshållare för innehåll 2"/>
          <p:cNvSpPr>
            <a:spLocks noGrp="1"/>
          </p:cNvSpPr>
          <p:nvPr>
            <p:ph idx="16"/>
          </p:nvPr>
        </p:nvSpPr>
        <p:spPr>
          <a:xfrm>
            <a:off x="684212" y="2177927"/>
            <a:ext cx="3716476" cy="3948236"/>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5" name="Platshållare för innehåll 2"/>
          <p:cNvSpPr>
            <a:spLocks noGrp="1"/>
          </p:cNvSpPr>
          <p:nvPr>
            <p:ph idx="17"/>
          </p:nvPr>
        </p:nvSpPr>
        <p:spPr>
          <a:xfrm>
            <a:off x="4671736" y="2195512"/>
            <a:ext cx="3716476" cy="3930651"/>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p14="http://schemas.microsoft.com/office/powerpoint/2010/main" val="1778714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Platshållare för datum 6"/>
          <p:cNvSpPr>
            <a:spLocks noGrp="1"/>
          </p:cNvSpPr>
          <p:nvPr>
            <p:ph type="dt" sz="half" idx="10"/>
          </p:nvPr>
        </p:nvSpPr>
        <p:spPr/>
        <p:txBody>
          <a:bodyPr/>
          <a:lstStyle/>
          <a:p>
            <a:pPr>
              <a:defRPr/>
            </a:pPr>
            <a:fld id="{A424F550-763F-FF4A-AA9F-CFBBE384FF5D}" type="datetime1">
              <a:rPr lang="sv-SE" smtClean="0"/>
              <a:pPr>
                <a:defRPr/>
              </a:pPr>
              <a:t>2017-12-06</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
        <p:nvSpPr>
          <p:cNvPr id="10"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Tree>
    <p:extLst>
      <p:ext uri="{BB962C8B-B14F-4D97-AF65-F5344CB8AC3E}">
        <p14:creationId xmlns:p14="http://schemas.microsoft.com/office/powerpoint/2010/main" val="918439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84900"/>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Platshållare för datum 5"/>
          <p:cNvSpPr>
            <a:spLocks noGrp="1"/>
          </p:cNvSpPr>
          <p:nvPr>
            <p:ph type="dt" sz="half" idx="10"/>
          </p:nvPr>
        </p:nvSpPr>
        <p:spPr/>
        <p:txBody>
          <a:bodyPr/>
          <a:lstStyle/>
          <a:p>
            <a:pPr>
              <a:defRPr/>
            </a:pPr>
            <a:fld id="{A424F550-763F-FF4A-AA9F-CFBBE384FF5D}" type="datetime1">
              <a:rPr lang="sv-SE" smtClean="0"/>
              <a:pPr>
                <a:defRPr/>
              </a:pPr>
              <a:t>2017-12-06</a:t>
            </a:fld>
            <a:endParaRPr lang="sv-SE" dirty="0"/>
          </a:p>
        </p:txBody>
      </p:sp>
      <p:sp>
        <p:nvSpPr>
          <p:cNvPr id="7" name="Platshållare för sidfot 6"/>
          <p:cNvSpPr>
            <a:spLocks noGrp="1"/>
          </p:cNvSpPr>
          <p:nvPr>
            <p:ph type="ftr" sz="quarter" idx="11"/>
          </p:nvPr>
        </p:nvSpPr>
        <p:spPr/>
        <p:txBody>
          <a:bodyPr/>
          <a:lstStyle/>
          <a:p>
            <a:pPr>
              <a:defRPr/>
            </a:pPr>
            <a:r>
              <a:rPr lang="sv-SE" smtClean="0"/>
              <a:t>Sidfot</a:t>
            </a:r>
            <a:endParaRPr lang="sv-SE" dirty="0"/>
          </a:p>
        </p:txBody>
      </p:sp>
      <p:sp>
        <p:nvSpPr>
          <p:cNvPr id="8" name="Platshållare för bildnummer 7"/>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2469453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ehåll med bildtex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ubrik 1"/>
          <p:cNvSpPr>
            <a:spLocks noGrp="1"/>
          </p:cNvSpPr>
          <p:nvPr>
            <p:ph type="title"/>
          </p:nvPr>
        </p:nvSpPr>
        <p:spPr>
          <a:xfrm>
            <a:off x="720725" y="273050"/>
            <a:ext cx="2744788" cy="1162050"/>
          </a:xfrm>
          <a:prstGeom prst="rect">
            <a:avLst/>
          </a:prstGeom>
        </p:spPr>
        <p:txBody>
          <a:bodyPr lIns="0" tIns="0" bIns="0" anchor="b"/>
          <a:lstStyle>
            <a:lvl1pPr algn="l">
              <a:defRPr sz="2000" b="1">
                <a:latin typeface="Arial"/>
                <a:cs typeface="Arial"/>
              </a:defRPr>
            </a:lvl1pPr>
          </a:lstStyle>
          <a:p>
            <a:r>
              <a:rPr lang="sv-SE" smtClean="0"/>
              <a:t>Klicka här för att ändra format</a:t>
            </a:r>
            <a:endParaRPr lang="sv-SE" dirty="0"/>
          </a:p>
        </p:txBody>
      </p:sp>
      <p:sp>
        <p:nvSpPr>
          <p:cNvPr id="4" name="Platshållare för text 3"/>
          <p:cNvSpPr>
            <a:spLocks noGrp="1"/>
          </p:cNvSpPr>
          <p:nvPr>
            <p:ph type="body" sz="half" idx="2"/>
          </p:nvPr>
        </p:nvSpPr>
        <p:spPr>
          <a:xfrm>
            <a:off x="720725" y="1435100"/>
            <a:ext cx="2744788" cy="4691063"/>
          </a:xfrm>
          <a:prstGeom prst="rect">
            <a:avLst/>
          </a:prstGeom>
        </p:spPr>
        <p:txBody>
          <a:bodyPr lIns="0" t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9" name="Platshållare för datum 8"/>
          <p:cNvSpPr>
            <a:spLocks noGrp="1"/>
          </p:cNvSpPr>
          <p:nvPr>
            <p:ph type="dt" sz="half" idx="10"/>
          </p:nvPr>
        </p:nvSpPr>
        <p:spPr/>
        <p:txBody>
          <a:bodyPr/>
          <a:lstStyle/>
          <a:p>
            <a:pPr>
              <a:defRPr/>
            </a:pPr>
            <a:fld id="{A424F550-763F-FF4A-AA9F-CFBBE384FF5D}" type="datetime1">
              <a:rPr lang="sv-SE" smtClean="0"/>
              <a:pPr>
                <a:defRPr/>
              </a:pPr>
              <a:t>2017-12-06</a:t>
            </a:fld>
            <a:endParaRPr lang="sv-SE" dirty="0"/>
          </a:p>
        </p:txBody>
      </p:sp>
      <p:sp>
        <p:nvSpPr>
          <p:cNvPr id="10" name="Platshållare för sidfot 9"/>
          <p:cNvSpPr>
            <a:spLocks noGrp="1"/>
          </p:cNvSpPr>
          <p:nvPr>
            <p:ph type="ftr" sz="quarter" idx="11"/>
          </p:nvPr>
        </p:nvSpPr>
        <p:spPr/>
        <p:txBody>
          <a:bodyPr/>
          <a:lstStyle/>
          <a:p>
            <a:pPr>
              <a:defRPr/>
            </a:pPr>
            <a:r>
              <a:rPr lang="sv-SE" smtClean="0"/>
              <a:t>Sidfot</a:t>
            </a:r>
            <a:endParaRPr lang="sv-SE" dirty="0"/>
          </a:p>
        </p:txBody>
      </p:sp>
      <p:sp>
        <p:nvSpPr>
          <p:cNvPr id="11" name="Platshållare för bildnummer 10"/>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
        <p:nvSpPr>
          <p:cNvPr id="12" name="Platshållare för innehåll 2"/>
          <p:cNvSpPr>
            <a:spLocks noGrp="1"/>
          </p:cNvSpPr>
          <p:nvPr>
            <p:ph idx="1"/>
          </p:nvPr>
        </p:nvSpPr>
        <p:spPr>
          <a:xfrm>
            <a:off x="3825511" y="273051"/>
            <a:ext cx="4597764" cy="585311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p14="http://schemas.microsoft.com/office/powerpoint/2010/main" val="1938119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ubrik 1"/>
          <p:cNvSpPr>
            <a:spLocks noGrp="1"/>
          </p:cNvSpPr>
          <p:nvPr>
            <p:ph type="title"/>
          </p:nvPr>
        </p:nvSpPr>
        <p:spPr>
          <a:xfrm>
            <a:off x="1792288" y="4800600"/>
            <a:ext cx="5486400" cy="566738"/>
          </a:xfrm>
          <a:prstGeom prst="rect">
            <a:avLst/>
          </a:prstGeom>
        </p:spPr>
        <p:txBody>
          <a:bodyPr lIns="0" tIns="0" rIns="0" bIns="0" anchor="b"/>
          <a:lstStyle>
            <a:lvl1pPr algn="l">
              <a:defRPr sz="2000" b="1">
                <a:latin typeface="Arial"/>
                <a:cs typeface="Arial"/>
              </a:defRPr>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lIns="0" tIns="0" rIns="0" bIns="0"/>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lIns="0" tIns="0" r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9" name="Platshållare för datum 8"/>
          <p:cNvSpPr>
            <a:spLocks noGrp="1"/>
          </p:cNvSpPr>
          <p:nvPr>
            <p:ph type="dt" sz="half" idx="10"/>
          </p:nvPr>
        </p:nvSpPr>
        <p:spPr/>
        <p:txBody>
          <a:bodyPr/>
          <a:lstStyle/>
          <a:p>
            <a:pPr>
              <a:defRPr/>
            </a:pPr>
            <a:fld id="{A424F550-763F-FF4A-AA9F-CFBBE384FF5D}" type="datetime1">
              <a:rPr lang="sv-SE" smtClean="0"/>
              <a:pPr>
                <a:defRPr/>
              </a:pPr>
              <a:t>2017-12-06</a:t>
            </a:fld>
            <a:endParaRPr lang="sv-SE" dirty="0"/>
          </a:p>
        </p:txBody>
      </p:sp>
      <p:sp>
        <p:nvSpPr>
          <p:cNvPr id="10" name="Platshållare för sidfot 9"/>
          <p:cNvSpPr>
            <a:spLocks noGrp="1"/>
          </p:cNvSpPr>
          <p:nvPr>
            <p:ph type="ftr" sz="quarter" idx="11"/>
          </p:nvPr>
        </p:nvSpPr>
        <p:spPr/>
        <p:txBody>
          <a:bodyPr/>
          <a:lstStyle/>
          <a:p>
            <a:pPr>
              <a:defRPr/>
            </a:pPr>
            <a:r>
              <a:rPr lang="sv-SE" smtClean="0"/>
              <a:t>Sidfot</a:t>
            </a:r>
            <a:endParaRPr lang="sv-SE" dirty="0"/>
          </a:p>
        </p:txBody>
      </p:sp>
      <p:sp>
        <p:nvSpPr>
          <p:cNvPr id="11" name="Platshållare för bildnummer 10"/>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234949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990600"/>
            <a:ext cx="7772400" cy="1143000"/>
          </a:xfrm>
          <a:prstGeom prst="rect">
            <a:avLst/>
          </a:prstGeom>
        </p:spPr>
        <p:txBody>
          <a:bodyPr anchor="t"/>
          <a:lstStyle>
            <a:lvl1pPr algn="l">
              <a:defRPr/>
            </a:lvl1pPr>
          </a:lstStyle>
          <a:p>
            <a:r>
              <a:rPr lang="sv-SE" smtClean="0"/>
              <a:t>Klicka här för att ändra format</a:t>
            </a:r>
            <a:endParaRPr lang="sv-SE" dirty="0"/>
          </a:p>
        </p:txBody>
      </p:sp>
      <p:sp>
        <p:nvSpPr>
          <p:cNvPr id="12291" name="Rectangle 3"/>
          <p:cNvSpPr>
            <a:spLocks noGrp="1" noChangeArrowheads="1"/>
          </p:cNvSpPr>
          <p:nvPr>
            <p:ph type="subTitle" idx="1"/>
          </p:nvPr>
        </p:nvSpPr>
        <p:spPr>
          <a:xfrm>
            <a:off x="685800" y="2362200"/>
            <a:ext cx="7772400" cy="3657600"/>
          </a:xfrm>
          <a:prstGeom prst="rect">
            <a:avLst/>
          </a:prstGeom>
        </p:spPr>
        <p:txBody>
          <a:bodyPr/>
          <a:lstStyle>
            <a:lvl1pPr marL="0" indent="0">
              <a:buFont typeface="Arial" pitchFamily="34" charset="0"/>
              <a:buNone/>
              <a:defRPr sz="2000"/>
            </a:lvl1pPr>
          </a:lstStyle>
          <a:p>
            <a:r>
              <a:rPr lang="sv-SE" smtClean="0"/>
              <a:t>Klicka här för att ändra format på underrubrik i bakgrunden</a:t>
            </a:r>
            <a:endParaRPr lang="sv-SE" dirty="0"/>
          </a:p>
        </p:txBody>
      </p:sp>
      <p:sp>
        <p:nvSpPr>
          <p:cNvPr id="4" name="Rectangle 4"/>
          <p:cNvSpPr>
            <a:spLocks noGrp="1" noChangeArrowheads="1"/>
          </p:cNvSpPr>
          <p:nvPr>
            <p:ph type="dt" sz="half" idx="10"/>
          </p:nvPr>
        </p:nvSpPr>
        <p:spPr>
          <a:ln/>
        </p:spPr>
        <p:txBody>
          <a:bodyPr/>
          <a:lstStyle>
            <a:lvl1pPr>
              <a:defRPr/>
            </a:lvl1pPr>
          </a:lstStyle>
          <a:p>
            <a:pPr>
              <a:defRPr/>
            </a:pPr>
            <a:fld id="{EDE7CE21-B7AC-4661-9C18-F7DE3F4935F8}" type="datetime1">
              <a:rPr lang="sv-SE" smtClean="0"/>
              <a:t>2017-12-06</a:t>
            </a:fld>
            <a:endParaRPr lang="sv-SE" dirty="0"/>
          </a:p>
        </p:txBody>
      </p:sp>
      <p:sp>
        <p:nvSpPr>
          <p:cNvPr id="5" name="Rectangle 5"/>
          <p:cNvSpPr>
            <a:spLocks noGrp="1" noChangeArrowheads="1"/>
          </p:cNvSpPr>
          <p:nvPr>
            <p:ph type="ftr" sz="quarter" idx="11"/>
          </p:nvPr>
        </p:nvSpPr>
        <p:spPr>
          <a:ln/>
        </p:spPr>
        <p:txBody>
          <a:bodyPr/>
          <a:lstStyle>
            <a:lvl1pPr>
              <a:defRPr/>
            </a:lvl1pPr>
          </a:lstStyle>
          <a:p>
            <a:pPr>
              <a:defRPr/>
            </a:pPr>
            <a:r>
              <a:rPr lang="sv-SE" smtClean="0"/>
              <a:t>Arkivutbildning personalhandlingar</a:t>
            </a:r>
            <a:endParaRPr lang="sv-SE" dirty="0"/>
          </a:p>
        </p:txBody>
      </p:sp>
      <p:sp>
        <p:nvSpPr>
          <p:cNvPr id="6" name="Rectangle 6"/>
          <p:cNvSpPr>
            <a:spLocks noGrp="1" noChangeArrowheads="1"/>
          </p:cNvSpPr>
          <p:nvPr>
            <p:ph type="sldNum" sz="quarter" idx="12"/>
          </p:nvPr>
        </p:nvSpPr>
        <p:spPr>
          <a:ln/>
        </p:spPr>
        <p:txBody>
          <a:bodyPr/>
          <a:lstStyle>
            <a:lvl1pPr>
              <a:defRPr/>
            </a:lvl1pPr>
          </a:lstStyle>
          <a:p>
            <a:pPr>
              <a:defRPr/>
            </a:pPr>
            <a:fld id="{CE120969-A8C0-4B2D-9206-9736A63407E6}" type="slidenum">
              <a:rPr lang="sv-SE"/>
              <a:pPr>
                <a:defRPr/>
              </a:pPr>
              <a:t>‹#›</a:t>
            </a:fld>
            <a:endParaRPr lang="sv-SE"/>
          </a:p>
        </p:txBody>
      </p:sp>
    </p:spTree>
    <p:extLst>
      <p:ext uri="{BB962C8B-B14F-4D97-AF65-F5344CB8AC3E}">
        <p14:creationId xmlns:p14="http://schemas.microsoft.com/office/powerpoint/2010/main" val="3979072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ubrik och innehåll (mindre utrymme) och bild">
    <p:spTree>
      <p:nvGrpSpPr>
        <p:cNvPr id="1" name=""/>
        <p:cNvGrpSpPr/>
        <p:nvPr/>
      </p:nvGrpSpPr>
      <p:grpSpPr>
        <a:xfrm>
          <a:off x="0" y="0"/>
          <a:ext cx="0" cy="0"/>
          <a:chOff x="0" y="0"/>
          <a:chExt cx="0" cy="0"/>
        </a:xfrm>
      </p:grpSpPr>
      <p:sp>
        <p:nvSpPr>
          <p:cNvPr id="2" name="Rubrik 1"/>
          <p:cNvSpPr>
            <a:spLocks noGrp="1"/>
          </p:cNvSpPr>
          <p:nvPr>
            <p:ph type="title"/>
          </p:nvPr>
        </p:nvSpPr>
        <p:spPr>
          <a:xfrm>
            <a:off x="853616" y="1340768"/>
            <a:ext cx="4798504" cy="1143000"/>
          </a:xfrm>
          <a:prstGeom prst="rect">
            <a:avLst/>
          </a:prstGeom>
        </p:spPr>
        <p:txBody>
          <a:bodyPr/>
          <a:lstStyle>
            <a:lvl1pPr>
              <a:defRPr/>
            </a:lvl1pPr>
          </a:lstStyle>
          <a:p>
            <a:r>
              <a:rPr lang="en-US" dirty="0"/>
              <a:t>Click to edit Master title style</a:t>
            </a:r>
            <a:endParaRPr lang="sv-SE" dirty="0"/>
          </a:p>
        </p:txBody>
      </p:sp>
      <p:sp>
        <p:nvSpPr>
          <p:cNvPr id="3" name="Platshållare för innehåll 2"/>
          <p:cNvSpPr>
            <a:spLocks noGrp="1"/>
          </p:cNvSpPr>
          <p:nvPr>
            <p:ph idx="1"/>
          </p:nvPr>
        </p:nvSpPr>
        <p:spPr>
          <a:xfrm>
            <a:off x="853616" y="2676053"/>
            <a:ext cx="4798504" cy="3417243"/>
          </a:xfrm>
          <a:prstGeom prst="rect">
            <a:avLst/>
          </a:prstGeom>
        </p:spPr>
        <p:txBody>
          <a:bodyPr>
            <a:noAutofit/>
          </a:bodyPr>
          <a:lstStyle>
            <a:lvl1pPr marL="269875" indent="-269875">
              <a:defRPr sz="2800"/>
            </a:lvl1pPr>
            <a:lvl2pPr>
              <a:defRPr sz="2000"/>
            </a:lvl2pPr>
            <a:lvl3pPr>
              <a:defRPr sz="1800"/>
            </a:lvl3pPr>
            <a:lvl4pPr>
              <a:defRPr sz="1600"/>
            </a:lvl4pPr>
            <a:lvl5pPr>
              <a:defRPr sz="16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p:cNvSpPr>
            <a:spLocks noGrp="1"/>
          </p:cNvSpPr>
          <p:nvPr>
            <p:ph type="pic" sz="quarter" idx="13"/>
          </p:nvPr>
        </p:nvSpPr>
        <p:spPr>
          <a:xfrm>
            <a:off x="6241832" y="1412876"/>
            <a:ext cx="2052000" cy="4578492"/>
          </a:xfrm>
          <a:prstGeom prst="rect">
            <a:avLst/>
          </a:prstGeom>
        </p:spPr>
        <p:txBody>
          <a:bodyPr rtlCol="0">
            <a:normAutofit/>
          </a:bodyPr>
          <a:lstStyle>
            <a:lvl1pPr>
              <a:buFontTx/>
              <a:buNone/>
              <a:defRPr sz="2000"/>
            </a:lvl1pPr>
          </a:lstStyle>
          <a:p>
            <a:pPr lvl="0"/>
            <a:endParaRPr lang="sv-SE" noProof="0"/>
          </a:p>
        </p:txBody>
      </p:sp>
      <p:sp>
        <p:nvSpPr>
          <p:cNvPr id="10" name="Platshållare för bildnummer 5"/>
          <p:cNvSpPr>
            <a:spLocks noGrp="1"/>
          </p:cNvSpPr>
          <p:nvPr>
            <p:ph type="sldNum" sz="quarter" idx="16"/>
          </p:nvPr>
        </p:nvSpPr>
        <p:spPr/>
        <p:txBody>
          <a:bodyPr/>
          <a:lstStyle>
            <a:lvl1pPr>
              <a:defRPr/>
            </a:lvl1pPr>
          </a:lstStyle>
          <a:p>
            <a:pPr>
              <a:defRPr/>
            </a:pPr>
            <a:fld id="{CB6BF1F9-0E98-4133-8798-7DF057D10595}" type="slidenum">
              <a:rPr lang="sv-SE"/>
              <a:pPr>
                <a:defRPr/>
              </a:pPr>
              <a:t>‹#›</a:t>
            </a:fld>
            <a:endParaRPr lang="sv-SE"/>
          </a:p>
        </p:txBody>
      </p:sp>
    </p:spTree>
    <p:extLst>
      <p:ext uri="{BB962C8B-B14F-4D97-AF65-F5344CB8AC3E}">
        <p14:creationId xmlns:p14="http://schemas.microsoft.com/office/powerpoint/2010/main" val="3118269322"/>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97317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07125"/>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ubrik 1"/>
          <p:cNvSpPr>
            <a:spLocks noGrp="1"/>
          </p:cNvSpPr>
          <p:nvPr>
            <p:ph type="title"/>
          </p:nvPr>
        </p:nvSpPr>
        <p:spPr>
          <a:xfrm>
            <a:off x="684212" y="383495"/>
            <a:ext cx="7739788"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684212" y="1600200"/>
            <a:ext cx="7739788"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8" name="Platshållare för datum 7"/>
          <p:cNvSpPr>
            <a:spLocks noGrp="1"/>
          </p:cNvSpPr>
          <p:nvPr>
            <p:ph type="dt" sz="half" idx="10"/>
          </p:nvPr>
        </p:nvSpPr>
        <p:spPr/>
        <p:txBody>
          <a:bodyPr/>
          <a:lstStyle/>
          <a:p>
            <a:pPr>
              <a:defRPr/>
            </a:pPr>
            <a:fld id="{A424F550-763F-FF4A-AA9F-CFBBE384FF5D}" type="datetime1">
              <a:rPr lang="sv-SE" smtClean="0"/>
              <a:pPr>
                <a:defRPr/>
              </a:pPr>
              <a:t>2017-12-06</a:t>
            </a:fld>
            <a:endParaRPr lang="sv-SE" dirty="0"/>
          </a:p>
        </p:txBody>
      </p:sp>
      <p:sp>
        <p:nvSpPr>
          <p:cNvPr id="9" name="Platshållare för sidfot 8"/>
          <p:cNvSpPr>
            <a:spLocks noGrp="1"/>
          </p:cNvSpPr>
          <p:nvPr>
            <p:ph type="ftr" sz="quarter" idx="11"/>
          </p:nvPr>
        </p:nvSpPr>
        <p:spPr/>
        <p:txBody>
          <a:bodyPr/>
          <a:lstStyle/>
          <a:p>
            <a:pPr>
              <a:defRPr/>
            </a:pPr>
            <a:r>
              <a:rPr lang="sv-SE" smtClean="0"/>
              <a:t>Sidfot</a:t>
            </a:r>
            <a:endParaRPr lang="sv-SE" dirty="0"/>
          </a:p>
        </p:txBody>
      </p:sp>
      <p:sp>
        <p:nvSpPr>
          <p:cNvPr id="10" name="Platshållare för bildnummer 9"/>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758502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rubrik + Profil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10" name="Platshållare för datum 9"/>
          <p:cNvSpPr>
            <a:spLocks noGrp="1"/>
          </p:cNvSpPr>
          <p:nvPr>
            <p:ph type="dt" sz="half" idx="10"/>
          </p:nvPr>
        </p:nvSpPr>
        <p:spPr/>
        <p:txBody>
          <a:bodyPr/>
          <a:lstStyle/>
          <a:p>
            <a:pPr>
              <a:defRPr/>
            </a:pPr>
            <a:fld id="{A424F550-763F-FF4A-AA9F-CFBBE384FF5D}" type="datetime1">
              <a:rPr lang="sv-SE" smtClean="0"/>
              <a:pPr>
                <a:defRPr/>
              </a:pPr>
              <a:t>2017-12-06</a:t>
            </a:fld>
            <a:endParaRPr lang="sv-SE" dirty="0"/>
          </a:p>
        </p:txBody>
      </p:sp>
      <p:sp>
        <p:nvSpPr>
          <p:cNvPr id="11" name="Platshållare för sidfot 10"/>
          <p:cNvSpPr>
            <a:spLocks noGrp="1"/>
          </p:cNvSpPr>
          <p:nvPr>
            <p:ph type="ftr" sz="quarter" idx="11"/>
          </p:nvPr>
        </p:nvSpPr>
        <p:spPr/>
        <p:txBody>
          <a:bodyPr/>
          <a:lstStyle/>
          <a:p>
            <a:pPr>
              <a:defRPr/>
            </a:pPr>
            <a:r>
              <a:rPr lang="sv-SE" smtClean="0"/>
              <a:t>Sidfot</a:t>
            </a:r>
            <a:endParaRPr lang="sv-SE" dirty="0"/>
          </a:p>
        </p:txBody>
      </p:sp>
      <p:sp>
        <p:nvSpPr>
          <p:cNvPr id="12" name="Platshållare för bildnummer 11"/>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331541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rubrik + Profil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pPr>
              <a:defRPr/>
            </a:pPr>
            <a:fld id="{A424F550-763F-FF4A-AA9F-CFBBE384FF5D}" type="datetime1">
              <a:rPr lang="sv-SE" smtClean="0"/>
              <a:pPr>
                <a:defRPr/>
              </a:pPr>
              <a:t>2017-12-06</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180761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artrubrik + Profil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pPr>
              <a:defRPr/>
            </a:pPr>
            <a:fld id="{A424F550-763F-FF4A-AA9F-CFBBE384FF5D}" type="datetime1">
              <a:rPr lang="sv-SE" smtClean="0"/>
              <a:pPr>
                <a:defRPr/>
              </a:pPr>
              <a:t>2017-12-06</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186977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rtrubrik + Profil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pPr>
              <a:defRPr/>
            </a:pPr>
            <a:fld id="{A424F550-763F-FF4A-AA9F-CFBBE384FF5D}" type="datetime1">
              <a:rPr lang="sv-SE" smtClean="0"/>
              <a:pPr>
                <a:defRPr/>
              </a:pPr>
              <a:t>2017-12-06</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174656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rubrik">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pPr>
              <a:defRPr/>
            </a:pPr>
            <a:fld id="{A424F550-763F-FF4A-AA9F-CFBBE384FF5D}" type="datetime1">
              <a:rPr lang="sv-SE" smtClean="0"/>
              <a:pPr>
                <a:defRPr/>
              </a:pPr>
              <a:t>2017-12-06</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3570140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ubrik 1"/>
          <p:cNvSpPr>
            <a:spLocks noGrp="1"/>
          </p:cNvSpPr>
          <p:nvPr>
            <p:ph type="ctrTitle"/>
          </p:nvPr>
        </p:nvSpPr>
        <p:spPr>
          <a:xfrm>
            <a:off x="720000" y="3012168"/>
            <a:ext cx="7772400" cy="707118"/>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20000" y="3719286"/>
            <a:ext cx="7086600" cy="1752600"/>
          </a:xfrm>
          <a:prstGeom prst="rect">
            <a:avLst/>
          </a:prstGeom>
        </p:spPr>
        <p:txBody>
          <a:bodyPr lIns="0" tIns="0" rIns="0" bIns="0">
            <a:noAutofit/>
          </a:bodyPr>
          <a:lstStyle>
            <a:lvl1pPr marL="0" indent="0" algn="l">
              <a:lnSpc>
                <a:spcPct val="90000"/>
              </a:lnSpc>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11" name="Platshållare för bild 10"/>
          <p:cNvSpPr>
            <a:spLocks noGrp="1"/>
          </p:cNvSpPr>
          <p:nvPr>
            <p:ph type="pic" sz="quarter" idx="10"/>
          </p:nvPr>
        </p:nvSpPr>
        <p:spPr>
          <a:xfrm>
            <a:off x="0" y="0"/>
            <a:ext cx="9144000" cy="2677886"/>
          </a:xfrm>
          <a:prstGeom prst="rect">
            <a:avLst/>
          </a:prstGeom>
        </p:spPr>
        <p:txBody>
          <a:bodyPr/>
          <a:lstStyle>
            <a:lvl1pPr algn="ctr">
              <a:defRPr baseline="0">
                <a:solidFill>
                  <a:schemeClr val="tx1">
                    <a:lumMod val="50000"/>
                    <a:lumOff val="50000"/>
                  </a:schemeClr>
                </a:solidFill>
                <a:latin typeface="Arial"/>
                <a:cs typeface="Arial"/>
              </a:defRPr>
            </a:lvl1pPr>
          </a:lstStyle>
          <a:p>
            <a:pPr lvl="0"/>
            <a:r>
              <a:rPr lang="sv-SE" noProof="0" smtClean="0"/>
              <a:t>Klicka på ikonen för att lägga till en bild</a:t>
            </a:r>
            <a:endParaRPr lang="sv-SE" noProof="0" dirty="0"/>
          </a:p>
        </p:txBody>
      </p:sp>
      <p:sp>
        <p:nvSpPr>
          <p:cNvPr id="4" name="Platshållare för datum 3"/>
          <p:cNvSpPr>
            <a:spLocks noGrp="1"/>
          </p:cNvSpPr>
          <p:nvPr>
            <p:ph type="dt" sz="half" idx="11"/>
          </p:nvPr>
        </p:nvSpPr>
        <p:spPr/>
        <p:txBody>
          <a:bodyPr/>
          <a:lstStyle/>
          <a:p>
            <a:pPr>
              <a:defRPr/>
            </a:pPr>
            <a:fld id="{A424F550-763F-FF4A-AA9F-CFBBE384FF5D}" type="datetime1">
              <a:rPr lang="sv-SE" smtClean="0"/>
              <a:pPr>
                <a:defRPr/>
              </a:pPr>
              <a:t>2017-12-06</a:t>
            </a:fld>
            <a:endParaRPr lang="sv-SE" dirty="0"/>
          </a:p>
        </p:txBody>
      </p:sp>
      <p:sp>
        <p:nvSpPr>
          <p:cNvPr id="9" name="Platshållare för sidfot 8"/>
          <p:cNvSpPr>
            <a:spLocks noGrp="1"/>
          </p:cNvSpPr>
          <p:nvPr>
            <p:ph type="ftr" sz="quarter" idx="12"/>
          </p:nvPr>
        </p:nvSpPr>
        <p:spPr/>
        <p:txBody>
          <a:bodyPr/>
          <a:lstStyle/>
          <a:p>
            <a:pPr>
              <a:defRPr/>
            </a:pPr>
            <a:r>
              <a:rPr lang="sv-SE" smtClean="0"/>
              <a:t>Sidfot</a:t>
            </a:r>
            <a:endParaRPr lang="sv-SE" dirty="0"/>
          </a:p>
        </p:txBody>
      </p:sp>
      <p:sp>
        <p:nvSpPr>
          <p:cNvPr id="10" name="Platshållare för bildnummer 9"/>
          <p:cNvSpPr>
            <a:spLocks noGrp="1"/>
          </p:cNvSpPr>
          <p:nvPr>
            <p:ph type="sldNum" sz="quarter" idx="13"/>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83549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ubrik 1"/>
          <p:cNvSpPr>
            <a:spLocks noGrp="1"/>
          </p:cNvSpPr>
          <p:nvPr>
            <p:ph type="title"/>
          </p:nvPr>
        </p:nvSpPr>
        <p:spPr>
          <a:xfrm>
            <a:off x="684212" y="383495"/>
            <a:ext cx="7739789"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1"/>
          </p:nvPr>
        </p:nvSpPr>
        <p:spPr/>
        <p:txBody>
          <a:bodyPr/>
          <a:lstStyle/>
          <a:p>
            <a:pPr>
              <a:defRPr/>
            </a:pPr>
            <a:fld id="{A424F550-763F-FF4A-AA9F-CFBBE384FF5D}" type="datetime1">
              <a:rPr lang="sv-SE" smtClean="0"/>
              <a:pPr>
                <a:defRPr/>
              </a:pPr>
              <a:t>2017-12-06</a:t>
            </a:fld>
            <a:endParaRPr lang="sv-SE" dirty="0"/>
          </a:p>
        </p:txBody>
      </p:sp>
      <p:sp>
        <p:nvSpPr>
          <p:cNvPr id="3" name="Platshållare för sidfot 2"/>
          <p:cNvSpPr>
            <a:spLocks noGrp="1"/>
          </p:cNvSpPr>
          <p:nvPr>
            <p:ph type="ftr" sz="quarter" idx="12"/>
          </p:nvPr>
        </p:nvSpPr>
        <p:spPr/>
        <p:txBody>
          <a:bodyPr/>
          <a:lstStyle/>
          <a:p>
            <a:pPr>
              <a:defRPr/>
            </a:pPr>
            <a:r>
              <a:rPr lang="sv-SE" smtClean="0"/>
              <a:t>Sidfot</a:t>
            </a:r>
            <a:endParaRPr lang="sv-SE" dirty="0"/>
          </a:p>
        </p:txBody>
      </p:sp>
      <p:sp>
        <p:nvSpPr>
          <p:cNvPr id="4" name="Platshållare för bildnummer 3"/>
          <p:cNvSpPr>
            <a:spLocks noGrp="1"/>
          </p:cNvSpPr>
          <p:nvPr>
            <p:ph type="sldNum" sz="quarter" idx="13"/>
          </p:nvPr>
        </p:nvSpPr>
        <p:spPr/>
        <p:txBody>
          <a:bodyPr/>
          <a:lstStyle/>
          <a:p>
            <a:pPr>
              <a:defRPr/>
            </a:pPr>
            <a:fld id="{397B8104-3387-EA4E-9A13-1C1C0E6971FC}" type="slidenum">
              <a:rPr lang="sv-SE" smtClean="0"/>
              <a:pPr>
                <a:defRPr/>
              </a:pPr>
              <a:t>‹#›</a:t>
            </a:fld>
            <a:endParaRPr lang="sv-SE" dirty="0"/>
          </a:p>
        </p:txBody>
      </p:sp>
      <p:sp>
        <p:nvSpPr>
          <p:cNvPr id="18" name="Platshållare för bild 13"/>
          <p:cNvSpPr>
            <a:spLocks noGrp="1"/>
          </p:cNvSpPr>
          <p:nvPr>
            <p:ph type="pic" sz="quarter" idx="10"/>
          </p:nvPr>
        </p:nvSpPr>
        <p:spPr>
          <a:xfrm>
            <a:off x="4753589" y="1600200"/>
            <a:ext cx="3670412" cy="4525963"/>
          </a:xfrm>
          <a:prstGeom prst="rect">
            <a:avLst/>
          </a:prstGeom>
        </p:spPr>
        <p:txBody>
          <a:bodyPr vert="horz"/>
          <a:lstStyle>
            <a:lvl1pPr>
              <a:defRPr>
                <a:latin typeface="Arial"/>
                <a:cs typeface="Arial"/>
              </a:defRPr>
            </a:lvl1pPr>
          </a:lstStyle>
          <a:p>
            <a:pPr lvl="0"/>
            <a:r>
              <a:rPr lang="sv-SE" noProof="0" smtClean="0"/>
              <a:t>Klicka på ikonen för att lägga till en bild</a:t>
            </a:r>
            <a:endParaRPr lang="sv-SE" noProof="0"/>
          </a:p>
        </p:txBody>
      </p:sp>
      <p:sp>
        <p:nvSpPr>
          <p:cNvPr id="10" name="Platshållare för innehåll 2"/>
          <p:cNvSpPr>
            <a:spLocks noGrp="1"/>
          </p:cNvSpPr>
          <p:nvPr>
            <p:ph idx="1"/>
          </p:nvPr>
        </p:nvSpPr>
        <p:spPr>
          <a:xfrm>
            <a:off x="684212" y="1600201"/>
            <a:ext cx="3716476" cy="452596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p14="http://schemas.microsoft.com/office/powerpoint/2010/main" val="23458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1779588" y="6356350"/>
            <a:ext cx="1128712"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a:ea typeface="+mn-ea"/>
                <a:cs typeface="+mn-cs"/>
              </a:defRPr>
            </a:lvl1pPr>
          </a:lstStyle>
          <a:p>
            <a:pPr>
              <a:defRPr/>
            </a:pPr>
            <a:fld id="{A424F550-763F-FF4A-AA9F-CFBBE384FF5D}" type="datetime1">
              <a:rPr lang="sv-SE"/>
              <a:pPr>
                <a:defRPr/>
              </a:pPr>
              <a:t>2017-12-06</a:t>
            </a:fld>
            <a:endParaRPr lang="sv-SE" dirty="0"/>
          </a:p>
        </p:txBody>
      </p:sp>
      <p:sp>
        <p:nvSpPr>
          <p:cNvPr id="5" name="Platshållare för bildnummer 5"/>
          <p:cNvSpPr>
            <a:spLocks noGrp="1"/>
          </p:cNvSpPr>
          <p:nvPr>
            <p:ph type="sldNum" sz="quarter" idx="4"/>
          </p:nvPr>
        </p:nvSpPr>
        <p:spPr>
          <a:xfrm>
            <a:off x="693738" y="6356350"/>
            <a:ext cx="1085850" cy="365125"/>
          </a:xfrm>
          <a:prstGeom prst="rect">
            <a:avLst/>
          </a:prstGeom>
        </p:spPr>
        <p:txBody>
          <a:bodyPr vert="horz" lIns="91440" tIns="45720" rIns="91440" bIns="45720" rtlCol="0" anchor="ctr"/>
          <a:lstStyle>
            <a:lvl1pPr algn="l" fontAlgn="auto">
              <a:spcBef>
                <a:spcPts val="0"/>
              </a:spcBef>
              <a:spcAft>
                <a:spcPts val="0"/>
              </a:spcAft>
              <a:defRPr sz="1200" dirty="0" smtClean="0">
                <a:solidFill>
                  <a:schemeClr val="tx1">
                    <a:tint val="75000"/>
                  </a:schemeClr>
                </a:solidFill>
                <a:latin typeface="Arial"/>
                <a:ea typeface="+mn-ea"/>
                <a:cs typeface="+mn-cs"/>
              </a:defRPr>
            </a:lvl1pPr>
          </a:lstStyle>
          <a:p>
            <a:pPr>
              <a:defRPr/>
            </a:pPr>
            <a:fld id="{397B8104-3387-EA4E-9A13-1C1C0E6971FC}" type="slidenum">
              <a:rPr lang="sv-SE" smtClean="0"/>
              <a:pPr>
                <a:defRPr/>
              </a:pPr>
              <a:t>‹#›</a:t>
            </a:fld>
            <a:endParaRPr lang="sv-SE" dirty="0"/>
          </a:p>
        </p:txBody>
      </p:sp>
      <p:sp>
        <p:nvSpPr>
          <p:cNvPr id="6" name="Platshållare för sidfot 4"/>
          <p:cNvSpPr>
            <a:spLocks noGrp="1"/>
          </p:cNvSpPr>
          <p:nvPr>
            <p:ph type="ftr" sz="quarter" idx="3"/>
          </p:nvPr>
        </p:nvSpPr>
        <p:spPr>
          <a:xfrm>
            <a:off x="2908300" y="6356350"/>
            <a:ext cx="3613150"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chemeClr val="tx1">
                    <a:tint val="75000"/>
                  </a:schemeClr>
                </a:solidFill>
                <a:latin typeface="Arial"/>
                <a:ea typeface="+mn-ea"/>
                <a:cs typeface="+mn-cs"/>
              </a:defRPr>
            </a:lvl1pPr>
          </a:lstStyle>
          <a:p>
            <a:pPr>
              <a:defRPr/>
            </a:pPr>
            <a:r>
              <a:rPr lang="sv-SE"/>
              <a:t>Sidfot</a:t>
            </a:r>
            <a:endParaRPr lang="sv-SE"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91" r:id="rId4"/>
    <p:sldLayoutId id="2147483692" r:id="rId5"/>
    <p:sldLayoutId id="2147483693"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94" r:id="rId16"/>
    <p:sldLayoutId id="2147483695" r:id="rId17"/>
    <p:sldLayoutId id="2147483696" r:id="rId18"/>
  </p:sldLayoutIdLst>
  <p:hf sldNum="0" hdr="0" ftr="0" dt="0"/>
  <p:txStyles>
    <p:titleStyle>
      <a:lvl1pPr algn="ctr" defTabSz="457200" rtl="0" eaLnBrk="1" fontAlgn="base" hangingPunct="1">
        <a:spcBef>
          <a:spcPct val="0"/>
        </a:spcBef>
        <a:spcAft>
          <a:spcPct val="0"/>
        </a:spcAft>
        <a:defRPr sz="4400" kern="1200">
          <a:solidFill>
            <a:schemeClr val="tx1"/>
          </a:solidFill>
          <a:latin typeface="Georgia"/>
          <a:ea typeface="ＭＳ Ｐゴシック" charset="0"/>
          <a:cs typeface="Georgia"/>
        </a:defRPr>
      </a:lvl1pPr>
      <a:lvl2pPr algn="ctr" defTabSz="457200" rtl="0" eaLnBrk="1" fontAlgn="base" hangingPunct="1">
        <a:spcBef>
          <a:spcPct val="0"/>
        </a:spcBef>
        <a:spcAft>
          <a:spcPct val="0"/>
        </a:spcAft>
        <a:defRPr sz="4400">
          <a:solidFill>
            <a:schemeClr val="tx1"/>
          </a:solidFill>
          <a:latin typeface="Georgia" charset="0"/>
          <a:ea typeface="ＭＳ Ｐゴシック" charset="0"/>
        </a:defRPr>
      </a:lvl2pPr>
      <a:lvl3pPr algn="ctr" defTabSz="457200" rtl="0" eaLnBrk="1" fontAlgn="base" hangingPunct="1">
        <a:spcBef>
          <a:spcPct val="0"/>
        </a:spcBef>
        <a:spcAft>
          <a:spcPct val="0"/>
        </a:spcAft>
        <a:defRPr sz="4400">
          <a:solidFill>
            <a:schemeClr val="tx1"/>
          </a:solidFill>
          <a:latin typeface="Georgia" charset="0"/>
          <a:ea typeface="ＭＳ Ｐゴシック" charset="0"/>
        </a:defRPr>
      </a:lvl3pPr>
      <a:lvl4pPr algn="ctr" defTabSz="457200" rtl="0" eaLnBrk="1" fontAlgn="base" hangingPunct="1">
        <a:spcBef>
          <a:spcPct val="0"/>
        </a:spcBef>
        <a:spcAft>
          <a:spcPct val="0"/>
        </a:spcAft>
        <a:defRPr sz="4400">
          <a:solidFill>
            <a:schemeClr val="tx1"/>
          </a:solidFill>
          <a:latin typeface="Georgia" charset="0"/>
          <a:ea typeface="ＭＳ Ｐゴシック" charset="0"/>
        </a:defRPr>
      </a:lvl4pPr>
      <a:lvl5pPr algn="ctr" defTabSz="457200" rtl="0" eaLnBrk="1" fontAlgn="base" hangingPunct="1">
        <a:spcBef>
          <a:spcPct val="0"/>
        </a:spcBef>
        <a:spcAft>
          <a:spcPct val="0"/>
        </a:spcAft>
        <a:defRPr sz="4400">
          <a:solidFill>
            <a:schemeClr val="tx1"/>
          </a:solidFill>
          <a:latin typeface="Georgia" charset="0"/>
          <a:ea typeface="ＭＳ Ｐゴシック" charset="0"/>
        </a:defRPr>
      </a:lvl5pPr>
      <a:lvl6pPr marL="457200" algn="ctr" defTabSz="457200" rtl="0" eaLnBrk="1" fontAlgn="base" hangingPunct="1">
        <a:spcBef>
          <a:spcPct val="0"/>
        </a:spcBef>
        <a:spcAft>
          <a:spcPct val="0"/>
        </a:spcAft>
        <a:defRPr sz="4400">
          <a:solidFill>
            <a:schemeClr val="tx1"/>
          </a:solidFill>
          <a:latin typeface="Georgia"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Georgia"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Georgia"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Georgia"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0"/>
          <a:cs typeface="Georgia"/>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Helvetica"/>
          <a:ea typeface="ＭＳ Ｐゴシック" charset="0"/>
          <a:cs typeface="Helvetic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Helvetica"/>
          <a:ea typeface="Helvetica" charset="0"/>
          <a:cs typeface="Helvetic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Helvetica" charset="0"/>
          <a:cs typeface="Helvetic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wmf"/><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27.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21.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18.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ubrik 1"/>
          <p:cNvSpPr>
            <a:spLocks noGrp="1"/>
          </p:cNvSpPr>
          <p:nvPr>
            <p:ph type="ctrTitle"/>
          </p:nvPr>
        </p:nvSpPr>
        <p:spPr bwMode="auto">
          <a:xfrm>
            <a:off x="720725" y="636588"/>
            <a:ext cx="3851275" cy="280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Välkomna på utbildning i ärendehantering på Bygglovskontoret – </a:t>
            </a:r>
            <a:br>
              <a:rPr lang="sv-SE" altLang="sv-SE" dirty="0" smtClean="0">
                <a:latin typeface="Arial" panose="020B0604020202020204" pitchFamily="34" charset="0"/>
                <a:ea typeface="ＭＳ Ｐゴシック" panose="020B0600070205080204" pitchFamily="34" charset="-128"/>
                <a:cs typeface="Arial" panose="020B0604020202020204" pitchFamily="34" charset="0"/>
              </a:rPr>
            </a:br>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Rätt från början!</a:t>
            </a:r>
          </a:p>
        </p:txBody>
      </p:sp>
      <p:sp>
        <p:nvSpPr>
          <p:cNvPr id="16389" name="textruta 4"/>
          <p:cNvSpPr txBox="1">
            <a:spLocks noChangeArrowheads="1"/>
          </p:cNvSpPr>
          <p:nvPr/>
        </p:nvSpPr>
        <p:spPr bwMode="auto">
          <a:xfrm>
            <a:off x="683568" y="3212976"/>
            <a:ext cx="38363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sv-SE" altLang="sv-SE" sz="1100" dirty="0" smtClean="0">
                <a:latin typeface="Arial" panose="020B0604020202020204" pitchFamily="34" charset="0"/>
                <a:cs typeface="Arial" panose="020B0604020202020204" pitchFamily="34" charset="0"/>
              </a:rPr>
              <a:t>2017-12-06</a:t>
            </a:r>
          </a:p>
          <a:p>
            <a:pPr eaLnBrk="1" hangingPunct="1"/>
            <a:r>
              <a:rPr lang="sv-SE" altLang="sv-SE" sz="1100" dirty="0" smtClean="0">
                <a:latin typeface="Arial" panose="020B0604020202020204" pitchFamily="34" charset="0"/>
                <a:cs typeface="Arial" panose="020B0604020202020204" pitchFamily="34" charset="0"/>
              </a:rPr>
              <a:t>Ann Jansson, nämndsekreterare, MoS</a:t>
            </a:r>
          </a:p>
          <a:p>
            <a:pPr eaLnBrk="1" hangingPunct="1"/>
            <a:r>
              <a:rPr lang="sv-SE" altLang="sv-SE" sz="1100" dirty="0" smtClean="0">
                <a:latin typeface="Arial" panose="020B0604020202020204" pitchFamily="34" charset="0"/>
                <a:cs typeface="Arial" panose="020B0604020202020204" pitchFamily="34" charset="0"/>
              </a:rPr>
              <a:t>Maria </a:t>
            </a:r>
            <a:r>
              <a:rPr lang="sv-SE" altLang="sv-SE" sz="1100" dirty="0">
                <a:latin typeface="Arial" panose="020B0604020202020204" pitchFamily="34" charset="0"/>
                <a:cs typeface="Arial" panose="020B0604020202020204" pitchFamily="34" charset="0"/>
              </a:rPr>
              <a:t>Dalbark, </a:t>
            </a:r>
            <a:r>
              <a:rPr lang="sv-SE" altLang="sv-SE" sz="1100" dirty="0" smtClean="0">
                <a:latin typeface="Arial" panose="020B0604020202020204" pitchFamily="34" charset="0"/>
                <a:cs typeface="Arial" panose="020B0604020202020204" pitchFamily="34" charset="0"/>
              </a:rPr>
              <a:t>e- och tillsynsarkivarie</a:t>
            </a:r>
            <a:r>
              <a:rPr lang="sv-SE" altLang="sv-SE" sz="1100" dirty="0">
                <a:latin typeface="Arial" panose="020B0604020202020204" pitchFamily="34" charset="0"/>
                <a:cs typeface="Arial" panose="020B0604020202020204" pitchFamily="34" charset="0"/>
              </a:rPr>
              <a:t>, Stadsarkivet</a:t>
            </a:r>
          </a:p>
          <a:p>
            <a:pPr eaLnBrk="1" hangingPunct="1"/>
            <a:r>
              <a:rPr lang="sv-SE" altLang="sv-SE" sz="1100" dirty="0" smtClean="0">
                <a:latin typeface="Arial" panose="020B0604020202020204" pitchFamily="34" charset="0"/>
                <a:cs typeface="Arial" panose="020B0604020202020204" pitchFamily="34" charset="0"/>
              </a:rPr>
              <a:t>Daniel Karlsson, säkerhetssamordnare, Säkerhetsenheten</a:t>
            </a:r>
            <a:endParaRPr lang="sv-SE" altLang="sv-S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6977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Postöppning</a:t>
            </a:r>
            <a:endParaRPr lang="sv-SE" dirty="0"/>
          </a:p>
        </p:txBody>
      </p:sp>
      <p:sp>
        <p:nvSpPr>
          <p:cNvPr id="3" name="Platshållare för innehåll 2"/>
          <p:cNvSpPr>
            <a:spLocks noGrp="1"/>
          </p:cNvSpPr>
          <p:nvPr>
            <p:ph idx="1"/>
          </p:nvPr>
        </p:nvSpPr>
        <p:spPr/>
        <p:txBody>
          <a:bodyPr/>
          <a:lstStyle/>
          <a:p>
            <a:r>
              <a:rPr lang="sv-SE" dirty="0" smtClean="0"/>
              <a:t>Medgivande att öppna post </a:t>
            </a:r>
          </a:p>
          <a:p>
            <a:endParaRPr lang="sv-SE" dirty="0"/>
          </a:p>
          <a:p>
            <a:r>
              <a:rPr lang="sv-SE" dirty="0" smtClean="0"/>
              <a:t>Om medgivande inte givits</a:t>
            </a:r>
            <a:br>
              <a:rPr lang="sv-SE" dirty="0" smtClean="0"/>
            </a:br>
            <a:r>
              <a:rPr lang="sv-SE" dirty="0" smtClean="0"/>
              <a:t>- ditt ansvar</a:t>
            </a:r>
            <a:br>
              <a:rPr lang="sv-SE" dirty="0" smtClean="0"/>
            </a:br>
            <a:r>
              <a:rPr lang="sv-SE" dirty="0" smtClean="0"/>
              <a:t>- kan bli </a:t>
            </a:r>
            <a:r>
              <a:rPr lang="sv-SE" dirty="0" err="1" smtClean="0"/>
              <a:t>inringd</a:t>
            </a:r>
            <a:r>
              <a:rPr lang="sv-SE" dirty="0" smtClean="0"/>
              <a:t> för att öppna din post</a:t>
            </a:r>
          </a:p>
          <a:p>
            <a:endParaRPr lang="sv-SE" dirty="0"/>
          </a:p>
          <a:p>
            <a:r>
              <a:rPr lang="sv-SE" dirty="0" smtClean="0"/>
              <a:t>E-post</a:t>
            </a:r>
            <a:br>
              <a:rPr lang="sv-SE" dirty="0" smtClean="0"/>
            </a:br>
            <a:r>
              <a:rPr lang="sv-SE" dirty="0" smtClean="0"/>
              <a:t>- ditt ansvar att öppna post om du inte givit behörighet</a:t>
            </a:r>
          </a:p>
        </p:txBody>
      </p:sp>
    </p:spTree>
    <p:extLst>
      <p:ext uri="{BB962C8B-B14F-4D97-AF65-F5344CB8AC3E}">
        <p14:creationId xmlns:p14="http://schemas.microsoft.com/office/powerpoint/2010/main" val="1017822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ubrik 1"/>
          <p:cNvSpPr>
            <a:spLocks noGrp="1"/>
          </p:cNvSpPr>
          <p:nvPr>
            <p:ph type="title"/>
          </p:nvPr>
        </p:nvSpPr>
        <p:spPr bwMode="auto">
          <a:xfrm>
            <a:off x="684213" y="384175"/>
            <a:ext cx="7739062" cy="1143000"/>
          </a:xfrm>
          <a:ln>
            <a:miter lim="800000"/>
            <a:headEnd/>
            <a:tailEnd/>
          </a:ln>
        </p:spPr>
        <p:txBody>
          <a:bodyPr vert="horz" wrap="square" numCol="1" anchor="t" anchorCtr="0" compatLnSpc="1">
            <a:prstTxWarp prst="textNoShape">
              <a:avLst/>
            </a:prstTxWarp>
          </a:bodyPr>
          <a:lstStyle/>
          <a:p>
            <a:pPr algn="ctr">
              <a:defRPr/>
            </a:pPr>
            <a:r>
              <a:rPr lang="sv-SE" dirty="0" smtClean="0">
                <a:latin typeface="+mj-lt"/>
                <a:ea typeface="ＭＳ Ｐゴシック" pitchFamily="34" charset="-128"/>
                <a:cs typeface="Arial" pitchFamily="34" charset="0"/>
              </a:rPr>
              <a:t>Diarieföring</a:t>
            </a:r>
          </a:p>
        </p:txBody>
      </p:sp>
      <p:sp>
        <p:nvSpPr>
          <p:cNvPr id="33795" name="Platshållare för innehåll 2"/>
          <p:cNvSpPr>
            <a:spLocks noGrp="1"/>
          </p:cNvSpPr>
          <p:nvPr>
            <p:ph idx="1"/>
          </p:nvPr>
        </p:nvSpPr>
        <p:spPr bwMode="auto">
          <a:xfrm>
            <a:off x="684213" y="2060575"/>
            <a:ext cx="7739062" cy="496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buFont typeface="Arial" panose="020B0604020202020204" pitchFamily="34" charset="0"/>
              <a:buChar char="•"/>
            </a:pPr>
            <a:r>
              <a:rPr lang="sv-SE" altLang="sv-SE" sz="2000" dirty="0" smtClean="0">
                <a:latin typeface="Arial" panose="020B0604020202020204" pitchFamily="34" charset="0"/>
                <a:ea typeface="ＭＳ Ｐゴシック" panose="020B0600070205080204" pitchFamily="34" charset="-128"/>
                <a:cs typeface="Arial" panose="020B0604020202020204" pitchFamily="34" charset="0"/>
              </a:rPr>
              <a:t>Kallas </a:t>
            </a:r>
            <a:r>
              <a:rPr lang="sv-SE" altLang="sv-SE" sz="2000" b="1" dirty="0" smtClean="0">
                <a:latin typeface="Arial" panose="020B0604020202020204" pitchFamily="34" charset="0"/>
                <a:ea typeface="ＭＳ Ｐゴシック" panose="020B0600070205080204" pitchFamily="34" charset="-128"/>
                <a:cs typeface="Arial" panose="020B0604020202020204" pitchFamily="34" charset="0"/>
              </a:rPr>
              <a:t>registrering</a:t>
            </a:r>
            <a:r>
              <a:rPr lang="sv-SE" altLang="sv-SE" sz="2000" dirty="0" smtClean="0">
                <a:latin typeface="Arial" panose="020B0604020202020204" pitchFamily="34" charset="0"/>
                <a:ea typeface="ＭＳ Ｐゴシック" panose="020B0600070205080204" pitchFamily="34" charset="-128"/>
                <a:cs typeface="Arial" panose="020B0604020202020204" pitchFamily="34" charset="0"/>
              </a:rPr>
              <a:t> i lagtext</a:t>
            </a:r>
          </a:p>
          <a:p>
            <a:pPr>
              <a:buFont typeface="Arial" panose="020B0604020202020204" pitchFamily="34" charset="0"/>
              <a:buChar char="•"/>
            </a:pPr>
            <a:r>
              <a:rPr lang="sv-SE" altLang="sv-SE" sz="2000" dirty="0" smtClean="0">
                <a:latin typeface="Arial" panose="020B0604020202020204" pitchFamily="34" charset="0"/>
                <a:ea typeface="ＭＳ Ｐゴシック" panose="020B0600070205080204" pitchFamily="34" charset="-128"/>
                <a:cs typeface="Times New Roman" panose="02020603050405020304" pitchFamily="18" charset="0"/>
              </a:rPr>
              <a:t>Ekonomi- och personalsystem är en annan typ av registrering </a:t>
            </a:r>
            <a:br>
              <a:rPr lang="sv-SE" altLang="sv-SE" sz="2000" dirty="0" smtClean="0">
                <a:latin typeface="Arial" panose="020B0604020202020204" pitchFamily="34" charset="0"/>
                <a:ea typeface="ＭＳ Ｐゴシック" panose="020B0600070205080204" pitchFamily="34" charset="-128"/>
                <a:cs typeface="Times New Roman" panose="02020603050405020304" pitchFamily="18" charset="0"/>
              </a:rPr>
            </a:br>
            <a:r>
              <a:rPr lang="sv-SE" altLang="sv-SE" sz="2000" dirty="0" smtClean="0">
                <a:latin typeface="Arial" panose="020B0604020202020204" pitchFamily="34" charset="0"/>
                <a:ea typeface="ＭＳ Ｐゴシック" panose="020B0600070205080204" pitchFamily="34" charset="-128"/>
                <a:cs typeface="Times New Roman" panose="02020603050405020304" pitchFamily="18" charset="0"/>
              </a:rPr>
              <a:t>(ordet diarieföring används</a:t>
            </a:r>
            <a:r>
              <a:rPr lang="sv-SE" altLang="sv-SE" sz="2000" dirty="0" smtClean="0">
                <a:latin typeface="Arial" panose="020B0604020202020204" pitchFamily="34" charset="0"/>
                <a:ea typeface="ＭＳ Ｐゴシック" panose="020B0600070205080204" pitchFamily="34" charset="-128"/>
                <a:cs typeface="Arial" panose="020B0604020202020204" pitchFamily="34" charset="0"/>
              </a:rPr>
              <a:t> till ärendehantering)</a:t>
            </a:r>
          </a:p>
          <a:p>
            <a:pPr>
              <a:buFont typeface="Arial" panose="020B0604020202020204" pitchFamily="34" charset="0"/>
              <a:buChar char="•"/>
            </a:pPr>
            <a:r>
              <a:rPr lang="sv-SE" altLang="sv-SE" sz="2000" dirty="0" smtClean="0">
                <a:latin typeface="Arial" panose="020B0604020202020204" pitchFamily="34" charset="0"/>
                <a:ea typeface="ＭＳ Ｐゴシック" panose="020B0600070205080204" pitchFamily="34" charset="-128"/>
                <a:cs typeface="Arial" panose="020B0604020202020204" pitchFamily="34" charset="0"/>
              </a:rPr>
              <a:t>Sekretessbelagda handlingar ska registreras, medan andra handlingar kan hållas ordnat på annat vis t.ex. pärmar (som allmänheten har rätt att bläddra i)</a:t>
            </a:r>
          </a:p>
          <a:p>
            <a:pPr>
              <a:buFont typeface="Arial" panose="020B0604020202020204" pitchFamily="34" charset="0"/>
              <a:buNone/>
            </a:pPr>
            <a:endParaRPr lang="sv-SE" altLang="sv-SE"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39638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981075"/>
            <a:ext cx="77724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r>
              <a:rPr lang="sv-SE" altLang="sv-SE" sz="3200" dirty="0">
                <a:latin typeface="Arial" panose="020B0604020202020204" pitchFamily="34" charset="0"/>
                <a:cs typeface="Arial" panose="020B0604020202020204" pitchFamily="34" charset="0"/>
              </a:rPr>
              <a:t>Vi ska diarieföra handlingar</a:t>
            </a:r>
            <a:r>
              <a:rPr lang="sv-SE" altLang="sv-SE" sz="4400" dirty="0">
                <a:solidFill>
                  <a:schemeClr val="tx2"/>
                </a:solidFill>
                <a:cs typeface="Times New Roman" panose="02020603050405020304" pitchFamily="18" charset="0"/>
              </a:rPr>
              <a:t/>
            </a:r>
            <a:br>
              <a:rPr lang="sv-SE" altLang="sv-SE" sz="4400" dirty="0">
                <a:solidFill>
                  <a:schemeClr val="tx2"/>
                </a:solidFill>
                <a:cs typeface="Times New Roman" panose="02020603050405020304" pitchFamily="18" charset="0"/>
              </a:rPr>
            </a:br>
            <a:endParaRPr lang="sv-SE" altLang="sv-SE" sz="4400" dirty="0">
              <a:solidFill>
                <a:schemeClr val="tx2"/>
              </a:solidFill>
              <a:cs typeface="Times New Roman" panose="02020603050405020304" pitchFamily="18" charset="0"/>
            </a:endParaRPr>
          </a:p>
        </p:txBody>
      </p:sp>
      <p:sp>
        <p:nvSpPr>
          <p:cNvPr id="26627" name="Rectangle 3"/>
          <p:cNvSpPr>
            <a:spLocks noChangeArrowheads="1"/>
          </p:cNvSpPr>
          <p:nvPr/>
        </p:nvSpPr>
        <p:spPr bwMode="auto">
          <a:xfrm>
            <a:off x="685800" y="2438400"/>
            <a:ext cx="7772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20000"/>
              </a:spcBef>
            </a:pPr>
            <a:r>
              <a:rPr lang="sv-SE" altLang="sv-SE" sz="2800" i="1" dirty="0">
                <a:cs typeface="Times New Roman" panose="02020603050405020304" pitchFamily="18" charset="0"/>
              </a:rPr>
              <a:t>För medborgarnas skull:</a:t>
            </a:r>
            <a:endParaRPr lang="sv-SE" altLang="sv-SE" sz="2800" dirty="0">
              <a:cs typeface="Times New Roman" panose="02020603050405020304" pitchFamily="18" charset="0"/>
            </a:endParaRPr>
          </a:p>
          <a:p>
            <a:pPr eaLnBrk="1" hangingPunct="1">
              <a:spcBef>
                <a:spcPct val="20000"/>
              </a:spcBef>
            </a:pPr>
            <a:r>
              <a:rPr lang="sv-SE" altLang="sv-SE" sz="2800" dirty="0">
                <a:cs typeface="Times New Roman" panose="02020603050405020304" pitchFamily="18" charset="0"/>
              </a:rPr>
              <a:t>Enligt svensk grundlag </a:t>
            </a:r>
            <a:r>
              <a:rPr lang="sv-SE" altLang="sv-SE" sz="2800" dirty="0" smtClean="0">
                <a:cs typeface="Times New Roman" panose="02020603050405020304" pitchFamily="18" charset="0"/>
              </a:rPr>
              <a:t>(TF) har </a:t>
            </a:r>
            <a:r>
              <a:rPr lang="sv-SE" altLang="sv-SE" sz="2800" dirty="0">
                <a:cs typeface="Times New Roman" panose="02020603050405020304" pitchFamily="18" charset="0"/>
              </a:rPr>
              <a:t>alla rätt att ta del</a:t>
            </a:r>
          </a:p>
          <a:p>
            <a:pPr eaLnBrk="1" hangingPunct="1">
              <a:spcBef>
                <a:spcPct val="20000"/>
              </a:spcBef>
            </a:pPr>
            <a:r>
              <a:rPr lang="sv-SE" altLang="sv-SE" sz="2800" dirty="0">
                <a:cs typeface="Times New Roman" panose="02020603050405020304" pitchFamily="18" charset="0"/>
              </a:rPr>
              <a:t>av allmänna handlingar. </a:t>
            </a:r>
            <a:br>
              <a:rPr lang="sv-SE" altLang="sv-SE" sz="2800" dirty="0">
                <a:cs typeface="Times New Roman" panose="02020603050405020304" pitchFamily="18" charset="0"/>
              </a:rPr>
            </a:br>
            <a:endParaRPr lang="sv-SE" altLang="sv-SE" sz="2800" dirty="0">
              <a:cs typeface="Times New Roman" panose="02020603050405020304" pitchFamily="18" charset="0"/>
            </a:endParaRPr>
          </a:p>
          <a:p>
            <a:pPr eaLnBrk="1" hangingPunct="1">
              <a:spcBef>
                <a:spcPct val="20000"/>
              </a:spcBef>
            </a:pPr>
            <a:r>
              <a:rPr lang="sv-SE" altLang="sv-SE" sz="2800" dirty="0">
                <a:cs typeface="Times New Roman" panose="02020603050405020304" pitchFamily="18" charset="0"/>
              </a:rPr>
              <a:t>(med vissa undantag som regleras i lag)</a:t>
            </a:r>
            <a:endParaRPr lang="sv-SE" altLang="sv-SE" sz="2800" dirty="0"/>
          </a:p>
        </p:txBody>
      </p:sp>
    </p:spTree>
    <p:extLst>
      <p:ext uri="{BB962C8B-B14F-4D97-AF65-F5344CB8AC3E}">
        <p14:creationId xmlns:p14="http://schemas.microsoft.com/office/powerpoint/2010/main" val="661112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sv-SE" altLang="sv-SE" sz="4400">
              <a:solidFill>
                <a:schemeClr val="tx2"/>
              </a:solidFill>
              <a:cs typeface="Times New Roman" panose="02020603050405020304" pitchFamily="18" charset="0"/>
            </a:endParaRPr>
          </a:p>
        </p:txBody>
      </p:sp>
      <p:sp>
        <p:nvSpPr>
          <p:cNvPr id="27651" name="Rectangle 3"/>
          <p:cNvSpPr>
            <a:spLocks noChangeArrowheads="1"/>
          </p:cNvSpPr>
          <p:nvPr/>
        </p:nvSpPr>
        <p:spPr bwMode="auto">
          <a:xfrm>
            <a:off x="685800" y="25146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20000"/>
              </a:spcBef>
            </a:pPr>
            <a:r>
              <a:rPr lang="sv-SE" altLang="sv-SE" sz="2800" i="1">
                <a:cs typeface="Times New Roman" panose="02020603050405020304" pitchFamily="18" charset="0"/>
              </a:rPr>
              <a:t>För vår egen skull:</a:t>
            </a:r>
            <a:endParaRPr lang="sv-SE" altLang="sv-SE" sz="2800">
              <a:cs typeface="Times New Roman" panose="02020603050405020304" pitchFamily="18" charset="0"/>
            </a:endParaRPr>
          </a:p>
          <a:p>
            <a:pPr eaLnBrk="1" hangingPunct="1">
              <a:spcBef>
                <a:spcPct val="20000"/>
              </a:spcBef>
            </a:pPr>
            <a:r>
              <a:rPr lang="sv-SE" altLang="sv-SE" sz="2800">
                <a:cs typeface="Times New Roman" panose="02020603050405020304" pitchFamily="18" charset="0"/>
              </a:rPr>
              <a:t>Om vi inte kan hålla reda på vilka ärenden</a:t>
            </a:r>
          </a:p>
          <a:p>
            <a:pPr eaLnBrk="1" hangingPunct="1">
              <a:spcBef>
                <a:spcPct val="20000"/>
              </a:spcBef>
            </a:pPr>
            <a:r>
              <a:rPr lang="sv-SE" altLang="sv-SE" sz="2800">
                <a:cs typeface="Times New Roman" panose="02020603050405020304" pitchFamily="18" charset="0"/>
              </a:rPr>
              <a:t>och handlingar som finns, så kan vi inte heller</a:t>
            </a:r>
          </a:p>
          <a:p>
            <a:pPr eaLnBrk="1" hangingPunct="1">
              <a:spcBef>
                <a:spcPct val="20000"/>
              </a:spcBef>
            </a:pPr>
            <a:r>
              <a:rPr lang="sv-SE" altLang="sv-SE" sz="2800">
                <a:cs typeface="Times New Roman" panose="02020603050405020304" pitchFamily="18" charset="0"/>
              </a:rPr>
              <a:t>bedriva någon effektiv verksamhet.</a:t>
            </a:r>
          </a:p>
          <a:p>
            <a:pPr eaLnBrk="1" hangingPunct="1">
              <a:spcBef>
                <a:spcPct val="20000"/>
              </a:spcBef>
            </a:pPr>
            <a:endParaRPr lang="sv-SE" altLang="sv-SE" sz="3200">
              <a:cs typeface="Times New Roman" panose="02020603050405020304" pitchFamily="18" charset="0"/>
            </a:endParaRPr>
          </a:p>
          <a:p>
            <a:pPr eaLnBrk="1" hangingPunct="1">
              <a:spcBef>
                <a:spcPct val="20000"/>
              </a:spcBef>
              <a:buFontTx/>
              <a:buChar char="•"/>
            </a:pPr>
            <a:endParaRPr lang="sv-SE" altLang="sv-SE" sz="3200"/>
          </a:p>
        </p:txBody>
      </p:sp>
      <p:sp>
        <p:nvSpPr>
          <p:cNvPr id="19460" name="Rectangle 4"/>
          <p:cNvSpPr>
            <a:spLocks noGrp="1" noChangeArrowheads="1"/>
          </p:cNvSpPr>
          <p:nvPr>
            <p:ph type="title" idx="4294967295"/>
          </p:nvPr>
        </p:nvSpPr>
        <p:spPr bwMode="auto">
          <a:xfrm>
            <a:off x="685800" y="609600"/>
            <a:ext cx="7772400"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sv-SE" altLang="sv-SE" sz="3200" dirty="0" smtClean="0">
                <a:latin typeface="+mj-lt"/>
                <a:ea typeface="ＭＳ Ｐゴシック" panose="020B0600070205080204" pitchFamily="34" charset="-128"/>
                <a:cs typeface="Times New Roman" panose="02020603050405020304" pitchFamily="18" charset="0"/>
              </a:rPr>
              <a:t>Vi ska diarieföra handlingar</a:t>
            </a:r>
            <a:r>
              <a:rPr lang="sv-SE" altLang="sv-SE" dirty="0" smtClean="0">
                <a:latin typeface="Georgia" panose="02040502050405020303" pitchFamily="18" charset="0"/>
                <a:ea typeface="ＭＳ Ｐゴシック" panose="020B0600070205080204" pitchFamily="34" charset="-128"/>
                <a:cs typeface="Times New Roman" panose="02020603050405020304" pitchFamily="18" charset="0"/>
              </a:rPr>
              <a:t/>
            </a:r>
            <a:br>
              <a:rPr lang="sv-SE" altLang="sv-SE" dirty="0" smtClean="0">
                <a:latin typeface="Georgia" panose="02040502050405020303" pitchFamily="18" charset="0"/>
                <a:ea typeface="ＭＳ Ｐゴシック" panose="020B0600070205080204" pitchFamily="34" charset="-128"/>
                <a:cs typeface="Times New Roman" panose="02020603050405020304" pitchFamily="18" charset="0"/>
              </a:rPr>
            </a:br>
            <a:endParaRPr lang="sv-SE" altLang="sv-SE" dirty="0" smtClean="0">
              <a:latin typeface="Georgia" panose="02040502050405020303"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721188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ctrTitle"/>
          </p:nvPr>
        </p:nvSpPr>
        <p:spPr>
          <a:xfrm>
            <a:off x="685800" y="476250"/>
            <a:ext cx="7772400" cy="1143000"/>
          </a:xfrm>
        </p:spPr>
        <p:txBody>
          <a:bodyPr/>
          <a:lstStyle/>
          <a:p>
            <a:pPr algn="ctr">
              <a:defRPr/>
            </a:pPr>
            <a:r>
              <a:rPr lang="sv-SE" sz="3200" dirty="0" smtClean="0">
                <a:latin typeface="+mj-lt"/>
              </a:rPr>
              <a:t>Registrering</a:t>
            </a:r>
          </a:p>
        </p:txBody>
      </p:sp>
      <p:sp>
        <p:nvSpPr>
          <p:cNvPr id="11267" name="Underrubrik 2"/>
          <p:cNvSpPr>
            <a:spLocks noGrp="1"/>
          </p:cNvSpPr>
          <p:nvPr>
            <p:ph type="subTitle" idx="1"/>
          </p:nvPr>
        </p:nvSpPr>
        <p:spPr>
          <a:xfrm>
            <a:off x="611188" y="1125538"/>
            <a:ext cx="7772400" cy="5111774"/>
          </a:xfrm>
        </p:spPr>
        <p:txBody>
          <a:bodyPr/>
          <a:lstStyle/>
          <a:p>
            <a:pPr marL="285750" indent="-285750">
              <a:buFont typeface="Arial" panose="020B0604020202020204" pitchFamily="34" charset="0"/>
              <a:buChar char="•"/>
            </a:pPr>
            <a:r>
              <a:rPr lang="sv-SE" altLang="sv-SE" sz="1800" dirty="0" smtClean="0">
                <a:latin typeface="+mn-lt"/>
                <a:ea typeface="ＭＳ Ｐゴシック" panose="020B0600070205080204" pitchFamily="34" charset="-128"/>
                <a:cs typeface="Georgia" panose="02040502050405020303" pitchFamily="18" charset="0"/>
              </a:rPr>
              <a:t>Skyldighet </a:t>
            </a:r>
            <a:r>
              <a:rPr lang="sv-SE" altLang="sv-SE" sz="1800" dirty="0">
                <a:latin typeface="+mn-lt"/>
                <a:ea typeface="ＭＳ Ｐゴシック" panose="020B0600070205080204" pitchFamily="34" charset="-128"/>
                <a:cs typeface="Georgia" panose="02040502050405020303" pitchFamily="18" charset="0"/>
              </a:rPr>
              <a:t>att registrera inkomna och upprättade handlingar (dvs. </a:t>
            </a:r>
            <a:r>
              <a:rPr lang="sv-SE" altLang="sv-SE" sz="1800" dirty="0" smtClean="0">
                <a:latin typeface="+mn-lt"/>
                <a:ea typeface="ＭＳ Ｐゴシック" panose="020B0600070205080204" pitchFamily="34" charset="-128"/>
                <a:cs typeface="Georgia" panose="02040502050405020303" pitchFamily="18" charset="0"/>
              </a:rPr>
              <a:t>diarieföring). Registreringen </a:t>
            </a:r>
            <a:r>
              <a:rPr lang="sv-SE" altLang="sv-SE" sz="1800" dirty="0">
                <a:latin typeface="+mn-lt"/>
                <a:ea typeface="ＭＳ Ｐゴシック" panose="020B0600070205080204" pitchFamily="34" charset="-128"/>
                <a:cs typeface="Georgia" panose="02040502050405020303" pitchFamily="18" charset="0"/>
              </a:rPr>
              <a:t>ska ske utan </a:t>
            </a:r>
            <a:r>
              <a:rPr lang="sv-SE" altLang="sv-SE" sz="1800" dirty="0" smtClean="0">
                <a:latin typeface="+mn-lt"/>
                <a:ea typeface="ＭＳ Ｐゴシック" panose="020B0600070205080204" pitchFamily="34" charset="-128"/>
                <a:cs typeface="Georgia" panose="02040502050405020303" pitchFamily="18" charset="0"/>
              </a:rPr>
              <a:t>dröjsmål.</a:t>
            </a:r>
          </a:p>
          <a:p>
            <a:pPr marL="285750" indent="-285750">
              <a:buFont typeface="Arial" panose="020B0604020202020204" pitchFamily="34" charset="0"/>
              <a:buChar char="•"/>
            </a:pPr>
            <a:endParaRPr lang="sv-SE" sz="1800" dirty="0">
              <a:latin typeface="+mn-lt"/>
              <a:ea typeface="ＭＳ Ｐゴシック" panose="020B0600070205080204" pitchFamily="34" charset="-128"/>
            </a:endParaRPr>
          </a:p>
          <a:p>
            <a:pPr marL="285750" indent="-285750">
              <a:buFont typeface="Arial" panose="020B0604020202020204" pitchFamily="34" charset="0"/>
              <a:buChar char="•"/>
            </a:pPr>
            <a:r>
              <a:rPr lang="sv-SE" sz="1800" dirty="0" smtClean="0">
                <a:latin typeface="+mn-lt"/>
              </a:rPr>
              <a:t>I registret ska framgå: </a:t>
            </a:r>
          </a:p>
          <a:p>
            <a:pPr lvl="1">
              <a:buFont typeface="Arial" panose="020B0604020202020204" pitchFamily="34" charset="0"/>
              <a:buChar char="•"/>
              <a:defRPr/>
            </a:pPr>
            <a:r>
              <a:rPr lang="sv-SE" sz="1400" dirty="0" smtClean="0">
                <a:latin typeface="+mn-lt"/>
              </a:rPr>
              <a:t>Datum</a:t>
            </a:r>
          </a:p>
          <a:p>
            <a:pPr lvl="1">
              <a:buFont typeface="Arial" panose="020B0604020202020204" pitchFamily="34" charset="0"/>
              <a:buChar char="•"/>
              <a:defRPr/>
            </a:pPr>
            <a:r>
              <a:rPr lang="sv-SE" sz="1400" dirty="0" smtClean="0">
                <a:latin typeface="+mn-lt"/>
              </a:rPr>
              <a:t>Löpnummer</a:t>
            </a:r>
          </a:p>
          <a:p>
            <a:pPr lvl="1">
              <a:buFont typeface="Arial" panose="020B0604020202020204" pitchFamily="34" charset="0"/>
              <a:buChar char="•"/>
              <a:defRPr/>
            </a:pPr>
            <a:r>
              <a:rPr lang="sv-SE" sz="1400" dirty="0" smtClean="0">
                <a:latin typeface="+mn-lt"/>
              </a:rPr>
              <a:t>Avsändare/Mottagare *</a:t>
            </a:r>
          </a:p>
          <a:p>
            <a:pPr lvl="1">
              <a:buFont typeface="Arial" panose="020B0604020202020204" pitchFamily="34" charset="0"/>
              <a:buChar char="•"/>
              <a:defRPr/>
            </a:pPr>
            <a:r>
              <a:rPr lang="sv-SE" sz="1400" dirty="0" smtClean="0">
                <a:latin typeface="+mn-lt"/>
              </a:rPr>
              <a:t>Ärendemening*</a:t>
            </a:r>
          </a:p>
          <a:p>
            <a:pPr>
              <a:defRPr/>
            </a:pPr>
            <a:r>
              <a:rPr lang="sv-SE" sz="1800" dirty="0" smtClean="0">
                <a:latin typeface="+mn-lt"/>
              </a:rPr>
              <a:t>	</a:t>
            </a:r>
            <a:r>
              <a:rPr lang="sv-SE" sz="1400" dirty="0" smtClean="0">
                <a:latin typeface="+mn-lt"/>
                <a:cs typeface="Times New Roman" pitchFamily="18" charset="0"/>
              </a:rPr>
              <a:t>* får utelämnas om det behövs för att skydda sekretess</a:t>
            </a:r>
            <a:endParaRPr lang="sv-SE" sz="1800" dirty="0" smtClean="0">
              <a:latin typeface="+mn-lt"/>
              <a:cs typeface="Times New Roman" pitchFamily="18" charset="0"/>
            </a:endParaRPr>
          </a:p>
          <a:p>
            <a:pPr>
              <a:defRPr/>
            </a:pPr>
            <a:endParaRPr lang="sv-SE" dirty="0" smtClean="0">
              <a:latin typeface="Arial" pitchFamily="34" charset="0"/>
            </a:endParaRPr>
          </a:p>
          <a:p>
            <a:pPr>
              <a:defRPr/>
            </a:pPr>
            <a:endParaRPr lang="sv-SE" dirty="0" smtClean="0">
              <a:latin typeface="Arial" pitchFamily="34" charset="0"/>
            </a:endParaRPr>
          </a:p>
          <a:p>
            <a:pPr>
              <a:defRPr/>
            </a:pPr>
            <a:endParaRPr lang="sv-SE" dirty="0" smtClean="0">
              <a:latin typeface="Arial" pitchFamily="34" charset="0"/>
            </a:endParaRPr>
          </a:p>
        </p:txBody>
      </p:sp>
      <p:pic>
        <p:nvPicPr>
          <p:cNvPr id="317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861048"/>
            <a:ext cx="44640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266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685800" y="188913"/>
            <a:ext cx="7772400" cy="1182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r>
              <a:rPr lang="sv-SE" altLang="sv-SE" dirty="0" smtClean="0">
                <a:latin typeface="Arial" panose="020B0604020202020204" pitchFamily="34" charset="0"/>
                <a:ea typeface="ＭＳ Ｐゴシック" panose="020B0600070205080204" pitchFamily="34" charset="-128"/>
                <a:cs typeface="Times New Roman" panose="02020603050405020304" pitchFamily="18" charset="0"/>
              </a:rPr>
              <a:t>Vilka handlingar ska diarieföras?</a:t>
            </a:r>
            <a:r>
              <a:rPr lang="sv-SE" altLang="sv-SE" sz="4000" dirty="0" smtClean="0">
                <a:latin typeface="Arial" panose="020B0604020202020204" pitchFamily="34" charset="0"/>
                <a:ea typeface="ＭＳ Ｐゴシック" panose="020B0600070205080204" pitchFamily="34" charset="-128"/>
                <a:cs typeface="Times New Roman" panose="02020603050405020304" pitchFamily="18" charset="0"/>
              </a:rPr>
              <a:t/>
            </a:r>
            <a:br>
              <a:rPr lang="sv-SE" altLang="sv-SE" sz="4000" dirty="0" smtClean="0">
                <a:latin typeface="Arial" panose="020B0604020202020204" pitchFamily="34" charset="0"/>
                <a:ea typeface="ＭＳ Ｐゴシック" panose="020B0600070205080204" pitchFamily="34" charset="-128"/>
                <a:cs typeface="Times New Roman" panose="02020603050405020304" pitchFamily="18" charset="0"/>
              </a:rPr>
            </a:br>
            <a:endParaRPr lang="sv-SE" altLang="sv-SE" sz="4000" dirty="0" smtClean="0">
              <a:latin typeface="Arial" panose="020B0604020202020204" pitchFamily="34" charset="0"/>
              <a:ea typeface="ＭＳ Ｐゴシック" panose="020B0600070205080204" pitchFamily="34" charset="-128"/>
              <a:cs typeface="Times New Roman" panose="02020603050405020304" pitchFamily="18" charset="0"/>
            </a:endParaRPr>
          </a:p>
        </p:txBody>
      </p:sp>
      <p:sp>
        <p:nvSpPr>
          <p:cNvPr id="16387" name="Rectangle 3"/>
          <p:cNvSpPr>
            <a:spLocks noGrp="1" noChangeArrowheads="1"/>
          </p:cNvSpPr>
          <p:nvPr>
            <p:ph type="body" idx="1"/>
          </p:nvPr>
        </p:nvSpPr>
        <p:spPr>
          <a:xfrm>
            <a:off x="685800" y="1268413"/>
            <a:ext cx="7772400" cy="4827587"/>
          </a:xfrm>
        </p:spPr>
        <p:txBody>
          <a:bodyPr/>
          <a:lstStyle/>
          <a:p>
            <a:pPr eaLnBrk="1" hangingPunct="1">
              <a:lnSpc>
                <a:spcPct val="90000"/>
              </a:lnSpc>
              <a:buFontTx/>
              <a:buNone/>
              <a:defRPr/>
            </a:pPr>
            <a:r>
              <a:rPr lang="sv-SE" sz="2800" i="1" dirty="0" smtClean="0">
                <a:cs typeface="Times New Roman" pitchFamily="18" charset="0"/>
              </a:rPr>
              <a:t>Upprättade och utgående handlingar</a:t>
            </a:r>
            <a:endParaRPr lang="sv-SE" sz="2800" dirty="0" smtClean="0">
              <a:cs typeface="Times New Roman" pitchFamily="18" charset="0"/>
            </a:endParaRPr>
          </a:p>
          <a:p>
            <a:pPr marL="0" indent="0" eaLnBrk="1" hangingPunct="1">
              <a:lnSpc>
                <a:spcPct val="90000"/>
              </a:lnSpc>
              <a:buFontTx/>
              <a:buNone/>
              <a:defRPr/>
            </a:pPr>
            <a:r>
              <a:rPr lang="sv-SE" dirty="0" smtClean="0">
                <a:cs typeface="Times New Roman" pitchFamily="18" charset="0"/>
              </a:rPr>
              <a:t>Handlingar som </a:t>
            </a:r>
            <a:r>
              <a:rPr lang="sv-SE" i="1" dirty="0" smtClean="0">
                <a:cs typeface="Times New Roman" pitchFamily="18" charset="0"/>
              </a:rPr>
              <a:t>upprättas</a:t>
            </a:r>
            <a:r>
              <a:rPr lang="sv-SE" dirty="0" smtClean="0">
                <a:cs typeface="Times New Roman" pitchFamily="18" charset="0"/>
              </a:rPr>
              <a:t> inom kontoret och lämnas till nämnd/styrelse eller </a:t>
            </a:r>
            <a:r>
              <a:rPr lang="sv-SE" i="1" dirty="0" smtClean="0">
                <a:cs typeface="Times New Roman" pitchFamily="18" charset="0"/>
              </a:rPr>
              <a:t>skickas </a:t>
            </a:r>
            <a:r>
              <a:rPr lang="sv-SE" dirty="0" smtClean="0">
                <a:cs typeface="Times New Roman" pitchFamily="18" charset="0"/>
              </a:rPr>
              <a:t>någon annanstans (</a:t>
            </a:r>
            <a:r>
              <a:rPr lang="sv-SE" i="1" dirty="0" smtClean="0">
                <a:cs typeface="Times New Roman" pitchFamily="18" charset="0"/>
              </a:rPr>
              <a:t>expedieras</a:t>
            </a:r>
            <a:r>
              <a:rPr lang="sv-SE" dirty="0" smtClean="0">
                <a:cs typeface="Times New Roman" pitchFamily="18" charset="0"/>
              </a:rPr>
              <a:t>).</a:t>
            </a:r>
            <a:r>
              <a:rPr lang="sv-SE" sz="2800" dirty="0" smtClean="0">
                <a:cs typeface="Times New Roman" pitchFamily="18" charset="0"/>
              </a:rPr>
              <a:t> </a:t>
            </a:r>
          </a:p>
          <a:p>
            <a:pPr marL="0" indent="0" eaLnBrk="1" hangingPunct="1">
              <a:lnSpc>
                <a:spcPct val="90000"/>
              </a:lnSpc>
              <a:buFontTx/>
              <a:buNone/>
              <a:defRPr/>
            </a:pPr>
            <a:endParaRPr lang="sv-SE" sz="2800" dirty="0" smtClean="0">
              <a:cs typeface="Times New Roman" pitchFamily="18" charset="0"/>
            </a:endParaRPr>
          </a:p>
          <a:p>
            <a:pPr eaLnBrk="1" hangingPunct="1">
              <a:lnSpc>
                <a:spcPct val="90000"/>
              </a:lnSpc>
              <a:buFontTx/>
              <a:buNone/>
              <a:defRPr/>
            </a:pPr>
            <a:r>
              <a:rPr lang="sv-SE" sz="2800" i="1" dirty="0" smtClean="0">
                <a:cs typeface="Times New Roman" pitchFamily="18" charset="0"/>
              </a:rPr>
              <a:t>Inkommande handlingar</a:t>
            </a:r>
            <a:endParaRPr lang="sv-SE" sz="2800" dirty="0" smtClean="0">
              <a:cs typeface="Times New Roman" pitchFamily="18" charset="0"/>
            </a:endParaRPr>
          </a:p>
          <a:p>
            <a:pPr marL="0" indent="0" eaLnBrk="1" hangingPunct="1">
              <a:lnSpc>
                <a:spcPct val="90000"/>
              </a:lnSpc>
              <a:buFontTx/>
              <a:buNone/>
              <a:defRPr/>
            </a:pPr>
            <a:r>
              <a:rPr lang="sv-SE" dirty="0" smtClean="0">
                <a:cs typeface="Times New Roman" pitchFamily="18" charset="0"/>
              </a:rPr>
              <a:t>Handlingar som </a:t>
            </a:r>
            <a:r>
              <a:rPr lang="sv-SE" i="1" dirty="0" smtClean="0">
                <a:cs typeface="Times New Roman" pitchFamily="18" charset="0"/>
              </a:rPr>
              <a:t>inkommer</a:t>
            </a:r>
            <a:r>
              <a:rPr lang="sv-SE" dirty="0" smtClean="0">
                <a:cs typeface="Times New Roman" pitchFamily="18" charset="0"/>
              </a:rPr>
              <a:t> från allmänhet, företag, organisationer eller myndigheter eller från annan nämnd eller annat kontor inom kommunen.</a:t>
            </a:r>
          </a:p>
          <a:p>
            <a:pPr eaLnBrk="1" hangingPunct="1">
              <a:lnSpc>
                <a:spcPct val="90000"/>
              </a:lnSpc>
              <a:buFont typeface="Arial"/>
              <a:buNone/>
              <a:defRPr/>
            </a:pPr>
            <a:endParaRPr lang="sv-SE" altLang="sv-SE" sz="2800" i="1" u="sng" dirty="0" smtClean="0">
              <a:latin typeface="Arial" panose="020B0604020202020204" pitchFamily="34" charset="0"/>
              <a:ea typeface="ＭＳ Ｐゴシック" panose="020B0600070205080204" pitchFamily="34" charset="-128"/>
              <a:cs typeface="Times New Roman" panose="02020603050405020304" pitchFamily="18" charset="0"/>
            </a:endParaRPr>
          </a:p>
          <a:p>
            <a:pPr eaLnBrk="1" hangingPunct="1">
              <a:lnSpc>
                <a:spcPct val="90000"/>
              </a:lnSpc>
              <a:buFont typeface="Arial"/>
              <a:buNone/>
              <a:defRPr/>
            </a:pPr>
            <a:r>
              <a:rPr lang="sv-SE" altLang="sv-SE" sz="2800" i="1" u="sng" dirty="0" smtClean="0">
                <a:latin typeface="Arial" panose="020B0604020202020204" pitchFamily="34" charset="0"/>
                <a:ea typeface="ＭＳ Ｐゴシック" panose="020B0600070205080204" pitchFamily="34" charset="-128"/>
                <a:cs typeface="Times New Roman" panose="02020603050405020304" pitchFamily="18" charset="0"/>
              </a:rPr>
              <a:t>Hemliga</a:t>
            </a:r>
            <a:r>
              <a:rPr lang="sv-SE" altLang="sv-SE" sz="2800" i="1" dirty="0" smtClean="0">
                <a:latin typeface="Arial" panose="020B0604020202020204" pitchFamily="34" charset="0"/>
                <a:ea typeface="ＭＳ Ｐゴシック" panose="020B0600070205080204" pitchFamily="34" charset="-128"/>
                <a:cs typeface="Times New Roman" panose="02020603050405020304" pitchFamily="18" charset="0"/>
              </a:rPr>
              <a:t> </a:t>
            </a:r>
            <a:r>
              <a:rPr lang="sv-SE" altLang="sv-SE" sz="2800" i="1" dirty="0">
                <a:latin typeface="Arial" panose="020B0604020202020204" pitchFamily="34" charset="0"/>
                <a:ea typeface="ＭＳ Ｐゴシック" panose="020B0600070205080204" pitchFamily="34" charset="-128"/>
                <a:cs typeface="Times New Roman" panose="02020603050405020304" pitchFamily="18" charset="0"/>
              </a:rPr>
              <a:t>handlingar </a:t>
            </a:r>
            <a:r>
              <a:rPr lang="sv-SE" altLang="sv-SE" sz="2800" i="1" dirty="0" smtClean="0">
                <a:latin typeface="Arial" panose="020B0604020202020204" pitchFamily="34" charset="0"/>
                <a:ea typeface="ＭＳ Ｐゴシック" panose="020B0600070205080204" pitchFamily="34" charset="-128"/>
                <a:cs typeface="Times New Roman" panose="02020603050405020304" pitchFamily="18" charset="0"/>
              </a:rPr>
              <a:t>ska </a:t>
            </a:r>
            <a:r>
              <a:rPr lang="sv-SE" altLang="sv-SE" sz="2800" i="1" u="sng" dirty="0">
                <a:latin typeface="Arial" panose="020B0604020202020204" pitchFamily="34" charset="0"/>
                <a:ea typeface="ＭＳ Ｐゴシック" panose="020B0600070205080204" pitchFamily="34" charset="-128"/>
                <a:cs typeface="Times New Roman" panose="02020603050405020304" pitchFamily="18" charset="0"/>
              </a:rPr>
              <a:t>alltid</a:t>
            </a:r>
            <a:r>
              <a:rPr lang="sv-SE" altLang="sv-SE" sz="2800" i="1" dirty="0">
                <a:latin typeface="Arial" panose="020B0604020202020204" pitchFamily="34" charset="0"/>
                <a:ea typeface="ＭＳ Ｐゴシック" panose="020B0600070205080204" pitchFamily="34" charset="-128"/>
                <a:cs typeface="Times New Roman" panose="02020603050405020304" pitchFamily="18" charset="0"/>
              </a:rPr>
              <a:t> diarieföras!</a:t>
            </a:r>
            <a:r>
              <a:rPr lang="sv-SE" altLang="sv-SE" sz="2800" i="1" dirty="0">
                <a:latin typeface="Arial" panose="020B0604020202020204" pitchFamily="34" charset="0"/>
                <a:ea typeface="ＭＳ Ｐゴシック" panose="020B0600070205080204" pitchFamily="34" charset="-128"/>
                <a:cs typeface="Arial" panose="020B0604020202020204" pitchFamily="34" charset="0"/>
              </a:rPr>
              <a:t> </a:t>
            </a:r>
          </a:p>
          <a:p>
            <a:pPr eaLnBrk="1" hangingPunct="1">
              <a:lnSpc>
                <a:spcPct val="90000"/>
              </a:lnSpc>
              <a:buFontTx/>
              <a:buNone/>
              <a:defRPr/>
            </a:pPr>
            <a:endParaRPr lang="sv-SE" dirty="0" smtClean="0">
              <a:cs typeface="Times New Roman" pitchFamily="18" charset="0"/>
            </a:endParaRPr>
          </a:p>
          <a:p>
            <a:pPr marL="0" indent="0" eaLnBrk="1" hangingPunct="1">
              <a:lnSpc>
                <a:spcPct val="90000"/>
              </a:lnSpc>
              <a:buFontTx/>
              <a:buNone/>
              <a:defRPr/>
            </a:pPr>
            <a:r>
              <a:rPr lang="sv-SE" sz="2800" dirty="0" smtClean="0">
                <a:cs typeface="Times New Roman" pitchFamily="18" charset="0"/>
              </a:rPr>
              <a:t>. </a:t>
            </a:r>
          </a:p>
          <a:p>
            <a:pPr eaLnBrk="1" hangingPunct="1">
              <a:lnSpc>
                <a:spcPct val="90000"/>
              </a:lnSpc>
              <a:defRPr/>
            </a:pPr>
            <a:endParaRPr lang="sv-SE" sz="2800" dirty="0" smtClean="0"/>
          </a:p>
        </p:txBody>
      </p:sp>
    </p:spTree>
    <p:extLst>
      <p:ext uri="{BB962C8B-B14F-4D97-AF65-F5344CB8AC3E}">
        <p14:creationId xmlns:p14="http://schemas.microsoft.com/office/powerpoint/2010/main" val="1914538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20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fade">
                                      <p:cBhvr>
                                        <p:cTn id="17" dur="2000"/>
                                        <p:tgtEl>
                                          <p:spTgt spid="163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fade">
                                      <p:cBhvr>
                                        <p:cTn id="22" dur="2000"/>
                                        <p:tgtEl>
                                          <p:spTgt spid="1638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animEffect transition="in" filter="fade">
                                      <p:cBhvr>
                                        <p:cTn id="27" dur="2000"/>
                                        <p:tgtEl>
                                          <p:spTgt spid="1638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87">
                                            <p:txEl>
                                              <p:pRg st="8" end="8"/>
                                            </p:txEl>
                                          </p:spTgt>
                                        </p:tgtEl>
                                        <p:attrNameLst>
                                          <p:attrName>style.visibility</p:attrName>
                                        </p:attrNameLst>
                                      </p:cBhvr>
                                      <p:to>
                                        <p:strVal val="visible"/>
                                      </p:to>
                                    </p:set>
                                    <p:animEffect transition="in" filter="fade">
                                      <p:cBhvr>
                                        <p:cTn id="32" dur="20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684213" y="384175"/>
            <a:ext cx="773906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r>
              <a:rPr lang="sv-SE" altLang="sv-SE" dirty="0" smtClean="0">
                <a:latin typeface="Arial" panose="020B0604020202020204" pitchFamily="34" charset="0"/>
                <a:ea typeface="ＭＳ Ｐゴシック" panose="020B0600070205080204" pitchFamily="34" charset="-128"/>
                <a:cs typeface="Times New Roman" panose="02020603050405020304" pitchFamily="18" charset="0"/>
              </a:rPr>
              <a:t>Undantag från diarieföring:</a:t>
            </a:r>
            <a:br>
              <a:rPr lang="sv-SE" altLang="sv-SE" dirty="0" smtClean="0">
                <a:latin typeface="Arial" panose="020B0604020202020204" pitchFamily="34" charset="0"/>
                <a:ea typeface="ＭＳ Ｐゴシック" panose="020B0600070205080204" pitchFamily="34" charset="-128"/>
                <a:cs typeface="Times New Roman" panose="02020603050405020304" pitchFamily="18" charset="0"/>
              </a:rPr>
            </a:br>
            <a:endParaRPr lang="sv-SE" altLang="sv-SE" dirty="0" smtClean="0">
              <a:latin typeface="Arial" panose="020B0604020202020204" pitchFamily="34" charset="0"/>
              <a:ea typeface="ＭＳ Ｐゴシック" panose="020B0600070205080204" pitchFamily="34" charset="-128"/>
              <a:cs typeface="Times New Roman" panose="02020603050405020304" pitchFamily="18" charset="0"/>
            </a:endParaRPr>
          </a:p>
        </p:txBody>
      </p:sp>
      <p:sp>
        <p:nvSpPr>
          <p:cNvPr id="35843" name="Rectangle 3"/>
          <p:cNvSpPr>
            <a:spLocks noGrp="1" noChangeArrowheads="1"/>
          </p:cNvSpPr>
          <p:nvPr>
            <p:ph type="body" idx="1"/>
          </p:nvPr>
        </p:nvSpPr>
        <p:spPr bwMode="auto">
          <a:xfrm>
            <a:off x="684213" y="1600200"/>
            <a:ext cx="7739062"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lnSpc>
                <a:spcPct val="90000"/>
              </a:lnSpc>
              <a:buFont typeface="Arial" panose="020B0604020202020204" pitchFamily="34" charset="0"/>
              <a:buChar char="•"/>
            </a:pPr>
            <a:r>
              <a:rPr lang="sv-SE" altLang="sv-SE" sz="2800" dirty="0" smtClean="0">
                <a:latin typeface="Arial" panose="020B0604020202020204" pitchFamily="34" charset="0"/>
                <a:ea typeface="ＭＳ Ｐゴシック" panose="020B0600070205080204" pitchFamily="34" charset="-128"/>
                <a:cs typeface="Times New Roman" panose="02020603050405020304" pitchFamily="18" charset="0"/>
              </a:rPr>
              <a:t>internt </a:t>
            </a:r>
            <a:r>
              <a:rPr lang="sv-SE" altLang="sv-SE" sz="2800" i="1" dirty="0" smtClean="0">
                <a:latin typeface="Arial" panose="020B0604020202020204" pitchFamily="34" charset="0"/>
                <a:ea typeface="ＭＳ Ｐゴシック" panose="020B0600070205080204" pitchFamily="34" charset="-128"/>
                <a:cs typeface="Times New Roman" panose="02020603050405020304" pitchFamily="18" charset="0"/>
              </a:rPr>
              <a:t>arbetsmaterial</a:t>
            </a:r>
            <a:r>
              <a:rPr lang="sv-SE" altLang="sv-SE" sz="2800" dirty="0" smtClean="0">
                <a:latin typeface="Arial" panose="020B0604020202020204" pitchFamily="34" charset="0"/>
                <a:ea typeface="ＭＳ Ｐゴシック" panose="020B0600070205080204" pitchFamily="34" charset="-128"/>
                <a:cs typeface="Times New Roman" panose="02020603050405020304" pitchFamily="18" charset="0"/>
              </a:rPr>
              <a:t> som inte ska arkiveras,</a:t>
            </a:r>
          </a:p>
          <a:p>
            <a:pPr eaLnBrk="1" hangingPunct="1">
              <a:lnSpc>
                <a:spcPct val="90000"/>
              </a:lnSpc>
              <a:buFont typeface="Arial" panose="020B0604020202020204" pitchFamily="34" charset="0"/>
              <a:buChar char="•"/>
            </a:pPr>
            <a:r>
              <a:rPr lang="sv-SE" altLang="sv-SE" sz="2800" dirty="0" smtClean="0">
                <a:latin typeface="Arial" panose="020B0604020202020204" pitchFamily="34" charset="0"/>
                <a:ea typeface="ＭＳ Ｐゴシック" panose="020B0600070205080204" pitchFamily="34" charset="-128"/>
                <a:cs typeface="Times New Roman" panose="02020603050405020304" pitchFamily="18" charset="0"/>
              </a:rPr>
              <a:t>handlingar av </a:t>
            </a:r>
            <a:r>
              <a:rPr lang="sv-SE" altLang="sv-SE" sz="2800" i="1" dirty="0" smtClean="0">
                <a:latin typeface="Arial" panose="020B0604020202020204" pitchFamily="34" charset="0"/>
                <a:ea typeface="ＭＳ Ｐゴシック" panose="020B0600070205080204" pitchFamily="34" charset="-128"/>
                <a:cs typeface="Times New Roman" panose="02020603050405020304" pitchFamily="18" charset="0"/>
              </a:rPr>
              <a:t>ringa betydelse</a:t>
            </a:r>
            <a:r>
              <a:rPr lang="sv-SE" altLang="sv-SE" sz="2800" dirty="0" smtClean="0">
                <a:latin typeface="Arial" panose="020B0604020202020204" pitchFamily="34" charset="0"/>
                <a:ea typeface="ＭＳ Ｐゴシック" panose="020B0600070205080204" pitchFamily="34" charset="-128"/>
                <a:cs typeface="Times New Roman" panose="02020603050405020304" pitchFamily="18" charset="0"/>
              </a:rPr>
              <a:t> - reklam, frågor av enklare art </a:t>
            </a:r>
          </a:p>
          <a:p>
            <a:pPr eaLnBrk="1" hangingPunct="1">
              <a:lnSpc>
                <a:spcPct val="90000"/>
              </a:lnSpc>
              <a:buFont typeface="Arial" panose="020B0604020202020204" pitchFamily="34" charset="0"/>
              <a:buChar char="•"/>
            </a:pPr>
            <a:r>
              <a:rPr lang="sv-SE" altLang="sv-SE" sz="2800" dirty="0" smtClean="0">
                <a:latin typeface="Arial" panose="020B0604020202020204" pitchFamily="34" charset="0"/>
                <a:ea typeface="ＭＳ Ｐゴシック" panose="020B0600070205080204" pitchFamily="34" charset="-128"/>
                <a:cs typeface="Times New Roman" panose="02020603050405020304" pitchFamily="18" charset="0"/>
              </a:rPr>
              <a:t>om handlingarna </a:t>
            </a:r>
            <a:r>
              <a:rPr lang="sv-SE" altLang="sv-SE" sz="2800" i="1" dirty="0" smtClean="0">
                <a:latin typeface="Arial" panose="020B0604020202020204" pitchFamily="34" charset="0"/>
                <a:ea typeface="ＭＳ Ｐゴシック" panose="020B0600070205080204" pitchFamily="34" charset="-128"/>
                <a:cs typeface="Times New Roman" panose="02020603050405020304" pitchFamily="18" charset="0"/>
              </a:rPr>
              <a:t>hålls ordnade </a:t>
            </a:r>
            <a:r>
              <a:rPr lang="sv-SE" altLang="sv-SE" sz="2800" dirty="0" smtClean="0">
                <a:latin typeface="Arial" panose="020B0604020202020204" pitchFamily="34" charset="0"/>
                <a:ea typeface="ＭＳ Ｐゴシック" panose="020B0600070205080204" pitchFamily="34" charset="-128"/>
                <a:cs typeface="Times New Roman" panose="02020603050405020304" pitchFamily="18" charset="0"/>
              </a:rPr>
              <a:t>på annat sätt och </a:t>
            </a:r>
            <a:r>
              <a:rPr lang="sv-SE" altLang="sv-SE" sz="2800" i="1" dirty="0" smtClean="0">
                <a:latin typeface="Arial" panose="020B0604020202020204" pitchFamily="34" charset="0"/>
                <a:ea typeface="ＭＳ Ｐゴシック" panose="020B0600070205080204" pitchFamily="34" charset="-128"/>
                <a:cs typeface="Times New Roman" panose="02020603050405020304" pitchFamily="18" charset="0"/>
              </a:rPr>
              <a:t>inte är hemliga </a:t>
            </a:r>
            <a:r>
              <a:rPr lang="sv-SE" altLang="sv-SE" sz="2800" dirty="0" smtClean="0">
                <a:latin typeface="Arial" panose="020B0604020202020204" pitchFamily="34" charset="0"/>
                <a:ea typeface="ＭＳ Ｐゴシック" panose="020B0600070205080204" pitchFamily="34" charset="-128"/>
                <a:cs typeface="Times New Roman" panose="02020603050405020304" pitchFamily="18" charset="0"/>
              </a:rPr>
              <a:t>– fakturor, lönespecifika-</a:t>
            </a:r>
            <a:r>
              <a:rPr lang="sv-SE" altLang="sv-SE" sz="2800" dirty="0" err="1" smtClean="0">
                <a:latin typeface="Arial" panose="020B0604020202020204" pitchFamily="34" charset="0"/>
                <a:ea typeface="ＭＳ Ｐゴシック" panose="020B0600070205080204" pitchFamily="34" charset="-128"/>
                <a:cs typeface="Times New Roman" panose="02020603050405020304" pitchFamily="18" charset="0"/>
              </a:rPr>
              <a:t>tioner</a:t>
            </a:r>
            <a:endParaRPr lang="sv-SE" altLang="sv-SE" sz="2800" dirty="0" smtClean="0">
              <a:latin typeface="Arial" panose="020B0604020202020204" pitchFamily="34" charset="0"/>
              <a:ea typeface="ＭＳ Ｐゴシック" panose="020B0600070205080204" pitchFamily="34" charset="-128"/>
              <a:cs typeface="Times New Roman" panose="02020603050405020304" pitchFamily="18" charset="0"/>
            </a:endParaRPr>
          </a:p>
          <a:p>
            <a:pPr eaLnBrk="1" hangingPunct="1">
              <a:lnSpc>
                <a:spcPct val="90000"/>
              </a:lnSpc>
              <a:buFontTx/>
              <a:buNone/>
            </a:pPr>
            <a:r>
              <a:rPr lang="sv-SE" altLang="sv-SE" sz="2800" dirty="0" smtClean="0">
                <a:latin typeface="Arial" panose="020B0604020202020204" pitchFamily="34" charset="0"/>
                <a:ea typeface="ＭＳ Ｐゴシック" panose="020B0600070205080204" pitchFamily="34" charset="-128"/>
                <a:cs typeface="Times New Roman" panose="02020603050405020304" pitchFamily="18" charset="0"/>
              </a:rPr>
              <a:t> </a:t>
            </a:r>
          </a:p>
        </p:txBody>
      </p:sp>
    </p:spTree>
    <p:extLst>
      <p:ext uri="{BB962C8B-B14F-4D97-AF65-F5344CB8AC3E}">
        <p14:creationId xmlns:p14="http://schemas.microsoft.com/office/powerpoint/2010/main" val="2765141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ctrTitle"/>
          </p:nvPr>
        </p:nvSpPr>
        <p:spPr>
          <a:xfrm>
            <a:off x="685800" y="476672"/>
            <a:ext cx="7772400" cy="1143000"/>
          </a:xfrm>
        </p:spPr>
        <p:txBody>
          <a:bodyPr/>
          <a:lstStyle/>
          <a:p>
            <a:pPr algn="ctr"/>
            <a:r>
              <a:rPr lang="sv-SE" sz="3600" dirty="0" smtClean="0"/>
              <a:t>Aktrensning</a:t>
            </a:r>
            <a:r>
              <a:rPr lang="sv-SE" dirty="0" smtClean="0"/>
              <a:t> </a:t>
            </a:r>
            <a:r>
              <a:rPr lang="sv-SE" sz="1000" b="0" dirty="0" smtClean="0"/>
              <a:t>(enligt RA-FS 1997:8)</a:t>
            </a:r>
          </a:p>
        </p:txBody>
      </p:sp>
      <p:sp>
        <p:nvSpPr>
          <p:cNvPr id="7171" name="Underrubrik 2"/>
          <p:cNvSpPr>
            <a:spLocks noGrp="1"/>
          </p:cNvSpPr>
          <p:nvPr>
            <p:ph type="subTitle" idx="1"/>
          </p:nvPr>
        </p:nvSpPr>
        <p:spPr>
          <a:xfrm>
            <a:off x="685800" y="1785938"/>
            <a:ext cx="7815263" cy="4000500"/>
          </a:xfrm>
        </p:spPr>
        <p:txBody>
          <a:bodyPr/>
          <a:lstStyle/>
          <a:p>
            <a:r>
              <a:rPr lang="sv-SE" dirty="0" smtClean="0">
                <a:latin typeface="Arial" pitchFamily="34" charset="0"/>
              </a:rPr>
              <a:t>När ett ärende är avslutat bör akten rensas av handläggaren. </a:t>
            </a:r>
            <a:br>
              <a:rPr lang="sv-SE" dirty="0" smtClean="0">
                <a:latin typeface="Arial" pitchFamily="34" charset="0"/>
              </a:rPr>
            </a:br>
            <a:r>
              <a:rPr lang="sv-SE" dirty="0" smtClean="0">
                <a:latin typeface="Arial" pitchFamily="34" charset="0"/>
              </a:rPr>
              <a:t>Alla handlingar som är av tillfällig betydelse kan då avlägsnas. Handlingar som tillfört sakuppgifter till ärendet får inte rensas ut.</a:t>
            </a:r>
          </a:p>
          <a:p>
            <a:r>
              <a:rPr lang="sv-SE" dirty="0" smtClean="0">
                <a:latin typeface="Arial" pitchFamily="34" charset="0"/>
              </a:rPr>
              <a:t>Rensa bort:</a:t>
            </a:r>
          </a:p>
          <a:p>
            <a:pPr>
              <a:buFontTx/>
              <a:buChar char="-"/>
            </a:pPr>
            <a:r>
              <a:rPr lang="sv-SE" dirty="0" smtClean="0">
                <a:latin typeface="Arial" pitchFamily="34" charset="0"/>
              </a:rPr>
              <a:t> utkast och kladdar</a:t>
            </a:r>
          </a:p>
          <a:p>
            <a:pPr>
              <a:buFontTx/>
              <a:buChar char="-"/>
            </a:pPr>
            <a:r>
              <a:rPr lang="sv-SE" dirty="0" smtClean="0">
                <a:latin typeface="Arial" pitchFamily="34" charset="0"/>
              </a:rPr>
              <a:t> dubblettkopior</a:t>
            </a:r>
          </a:p>
          <a:p>
            <a:pPr>
              <a:buFontTx/>
              <a:buChar char="-"/>
            </a:pPr>
            <a:r>
              <a:rPr lang="sv-SE" dirty="0" smtClean="0">
                <a:latin typeface="Arial" pitchFamily="34" charset="0"/>
              </a:rPr>
              <a:t> minnesanteckningar som inte tillfört ärendet sakuppgift</a:t>
            </a:r>
          </a:p>
          <a:p>
            <a:pPr>
              <a:buFontTx/>
              <a:buChar char="-"/>
            </a:pPr>
            <a:r>
              <a:rPr lang="sv-SE" dirty="0" smtClean="0">
                <a:latin typeface="Arial" pitchFamily="34" charset="0"/>
              </a:rPr>
              <a:t> trycksaker som inte haft någon betydelse för ärendet.</a:t>
            </a:r>
          </a:p>
          <a:p>
            <a:pPr>
              <a:buFontTx/>
              <a:buChar char="-"/>
            </a:pPr>
            <a:endParaRPr lang="sv-SE" dirty="0" smtClean="0">
              <a:latin typeface="Arial" pitchFamily="34" charset="0"/>
            </a:endParaRPr>
          </a:p>
          <a:p>
            <a:r>
              <a:rPr lang="sv-SE" b="1" dirty="0" smtClean="0">
                <a:latin typeface="Arial" pitchFamily="34" charset="0"/>
              </a:rPr>
              <a:t>Kvar i akten när ärendet arkiveras - blir allmän handling!  </a:t>
            </a:r>
          </a:p>
        </p:txBody>
      </p:sp>
    </p:spTree>
    <p:extLst>
      <p:ext uri="{BB962C8B-B14F-4D97-AF65-F5344CB8AC3E}">
        <p14:creationId xmlns:p14="http://schemas.microsoft.com/office/powerpoint/2010/main" val="2813578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
            </a:r>
            <a:br>
              <a:rPr lang="sv-SE" dirty="0" smtClean="0"/>
            </a:br>
            <a:r>
              <a:rPr lang="sv-SE" dirty="0" smtClean="0"/>
              <a:t>Offentlighet och sekretess</a:t>
            </a:r>
            <a:endParaRPr lang="sv-SE" dirty="0"/>
          </a:p>
        </p:txBody>
      </p:sp>
      <p:sp>
        <p:nvSpPr>
          <p:cNvPr id="3" name="Platshållare för innehåll 2"/>
          <p:cNvSpPr>
            <a:spLocks noGrp="1"/>
          </p:cNvSpPr>
          <p:nvPr>
            <p:ph idx="1"/>
          </p:nvPr>
        </p:nvSpPr>
        <p:spPr/>
        <p:txBody>
          <a:bodyPr/>
          <a:lstStyle/>
          <a:p>
            <a:endParaRPr lang="sv-SE" dirty="0" smtClean="0"/>
          </a:p>
          <a:p>
            <a:r>
              <a:rPr lang="sv-SE" dirty="0" smtClean="0"/>
              <a:t>Offentlighetsprincipen, TF 2 kap (grundlag)</a:t>
            </a:r>
          </a:p>
          <a:p>
            <a:r>
              <a:rPr lang="sv-SE" dirty="0" smtClean="0"/>
              <a:t>En </a:t>
            </a:r>
            <a:r>
              <a:rPr lang="sv-SE" u="sng" dirty="0" smtClean="0"/>
              <a:t>allmän handling </a:t>
            </a:r>
            <a:r>
              <a:rPr lang="sv-SE" dirty="0" smtClean="0"/>
              <a:t>som är </a:t>
            </a:r>
            <a:r>
              <a:rPr lang="sv-SE" u="sng" dirty="0" smtClean="0"/>
              <a:t>offentlig</a:t>
            </a:r>
            <a:r>
              <a:rPr lang="sv-SE" dirty="0" smtClean="0"/>
              <a:t> ska lämnas ut.</a:t>
            </a:r>
          </a:p>
        </p:txBody>
      </p:sp>
    </p:spTree>
    <p:extLst>
      <p:ext uri="{BB962C8B-B14F-4D97-AF65-F5344CB8AC3E}">
        <p14:creationId xmlns:p14="http://schemas.microsoft.com/office/powerpoint/2010/main" val="2344895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ubrik 1"/>
          <p:cNvSpPr>
            <a:spLocks noGrp="1"/>
          </p:cNvSpPr>
          <p:nvPr>
            <p:ph type="ctrTitle"/>
          </p:nvPr>
        </p:nvSpPr>
        <p:spPr>
          <a:xfrm>
            <a:off x="685800" y="549275"/>
            <a:ext cx="7772400" cy="1143000"/>
          </a:xfrm>
        </p:spPr>
        <p:txBody>
          <a:bodyPr/>
          <a:lstStyle/>
          <a:p>
            <a:pPr algn="ctr">
              <a:defRPr/>
            </a:pPr>
            <a:r>
              <a:rPr lang="sv-SE" sz="3200" dirty="0" smtClean="0">
                <a:latin typeface="+mj-lt"/>
              </a:rPr>
              <a:t>Offentlighets- och sekretesslag </a:t>
            </a:r>
            <a:r>
              <a:rPr lang="sv-SE" sz="1000" dirty="0" smtClean="0">
                <a:latin typeface="+mj-lt"/>
              </a:rPr>
              <a:t>(OSL 2009:400)</a:t>
            </a:r>
          </a:p>
        </p:txBody>
      </p:sp>
      <p:sp>
        <p:nvSpPr>
          <p:cNvPr id="30723" name="Underrubrik 2"/>
          <p:cNvSpPr>
            <a:spLocks noGrp="1"/>
          </p:cNvSpPr>
          <p:nvPr>
            <p:ph type="subTitle" idx="1"/>
          </p:nvPr>
        </p:nvSpPr>
        <p:spPr bwMode="auto">
          <a:xfrm>
            <a:off x="684213" y="1701329"/>
            <a:ext cx="7772400" cy="3671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dirty="0" smtClean="0">
                <a:latin typeface="Arial" panose="020B0604020202020204" pitchFamily="34" charset="0"/>
                <a:ea typeface="ＭＳ Ｐゴシック" panose="020B0600070205080204" pitchFamily="34" charset="-128"/>
                <a:cs typeface="Georgia" panose="02040502050405020303" pitchFamily="18" charset="0"/>
              </a:rPr>
              <a:t>Rör rätten att ta del av allmänna handlingar är organiserad så att:</a:t>
            </a:r>
          </a:p>
          <a:p>
            <a:endParaRPr lang="sv-SE" altLang="sv-SE" dirty="0" smtClean="0">
              <a:latin typeface="Arial" panose="020B0604020202020204" pitchFamily="34" charset="0"/>
              <a:ea typeface="ＭＳ Ｐゴシック" panose="020B0600070205080204" pitchFamily="34" charset="-128"/>
              <a:cs typeface="Georgia" panose="02040502050405020303" pitchFamily="18" charset="0"/>
            </a:endParaRPr>
          </a:p>
          <a:p>
            <a:pPr>
              <a:buFont typeface="Arial" panose="020B0604020202020204" pitchFamily="34" charset="0"/>
              <a:buChar char="•"/>
            </a:pPr>
            <a:r>
              <a:rPr lang="sv-SE" altLang="sv-SE" dirty="0" smtClean="0">
                <a:latin typeface="Arial" panose="020B0604020202020204" pitchFamily="34" charset="0"/>
                <a:ea typeface="ＭＳ Ｐゴシック" panose="020B0600070205080204" pitchFamily="34" charset="-128"/>
                <a:cs typeface="Georgia" panose="02040502050405020303" pitchFamily="18" charset="0"/>
              </a:rPr>
              <a:t> Handlingarna kan lämnas ut skyndsamt</a:t>
            </a:r>
          </a:p>
          <a:p>
            <a:pPr>
              <a:buFont typeface="Arial" panose="020B0604020202020204" pitchFamily="34" charset="0"/>
              <a:buChar char="•"/>
            </a:pPr>
            <a:r>
              <a:rPr lang="sv-SE" altLang="sv-SE" dirty="0" smtClean="0">
                <a:latin typeface="Arial" panose="020B0604020202020204" pitchFamily="34" charset="0"/>
                <a:ea typeface="ＭＳ Ｐゴシック" panose="020B0600070205080204" pitchFamily="34" charset="-128"/>
                <a:cs typeface="Georgia" panose="02040502050405020303" pitchFamily="18" charset="0"/>
              </a:rPr>
              <a:t> Man kan skilja allmänna handlingar från arbetsmaterial</a:t>
            </a:r>
          </a:p>
          <a:p>
            <a:pPr>
              <a:buFont typeface="Arial" panose="020B0604020202020204" pitchFamily="34" charset="0"/>
              <a:buChar char="•"/>
            </a:pPr>
            <a:r>
              <a:rPr lang="sv-SE" altLang="sv-SE" dirty="0" smtClean="0">
                <a:latin typeface="Arial" panose="020B0604020202020204" pitchFamily="34" charset="0"/>
                <a:ea typeface="ＭＳ Ｐゴシック" panose="020B0600070205080204" pitchFamily="34" charset="-128"/>
                <a:cs typeface="Georgia" panose="02040502050405020303" pitchFamily="18" charset="0"/>
              </a:rPr>
              <a:t> Rätten att lämna ut säkerställs samtidigt  som sekretess upprätthålls</a:t>
            </a:r>
          </a:p>
          <a:p>
            <a:pPr>
              <a:buFont typeface="Arial" panose="020B0604020202020204" pitchFamily="34" charset="0"/>
              <a:buChar char="•"/>
            </a:pPr>
            <a:endParaRPr lang="sv-SE" altLang="sv-SE" dirty="0">
              <a:latin typeface="Arial" panose="020B0604020202020204" pitchFamily="34" charset="0"/>
              <a:ea typeface="ＭＳ Ｐゴシック" panose="020B0600070205080204" pitchFamily="34" charset="-128"/>
              <a:cs typeface="Georgia" panose="02040502050405020303" pitchFamily="18" charset="0"/>
            </a:endParaRPr>
          </a:p>
          <a:p>
            <a:r>
              <a:rPr lang="sv-SE" altLang="sv-SE" dirty="0" smtClean="0">
                <a:latin typeface="Arial" panose="020B0604020202020204" pitchFamily="34" charset="0"/>
                <a:ea typeface="ＭＳ Ｐゴシック" panose="020B0600070205080204" pitchFamily="34" charset="-128"/>
                <a:cs typeface="Georgia" panose="02040502050405020303" pitchFamily="18" charset="0"/>
              </a:rPr>
              <a:t>Sekretesshandlingar de enda som har lagkrav på registrering</a:t>
            </a:r>
            <a:r>
              <a:rPr lang="sv-SE" altLang="sv-SE" sz="1800" dirty="0" smtClean="0">
                <a:latin typeface="Arial" panose="020B0604020202020204" pitchFamily="34" charset="0"/>
                <a:ea typeface="ＭＳ Ｐゴシック" panose="020B0600070205080204" pitchFamily="34" charset="-128"/>
                <a:cs typeface="Georgia" panose="02040502050405020303" pitchFamily="18" charset="0"/>
              </a:rPr>
              <a:t>.</a:t>
            </a:r>
          </a:p>
          <a:p>
            <a:pPr>
              <a:buFont typeface="Arial" panose="020B0604020202020204" pitchFamily="34" charset="0"/>
              <a:buChar char="•"/>
            </a:pPr>
            <a:endParaRPr lang="sv-SE" altLang="sv-SE" sz="1600" dirty="0" smtClean="0">
              <a:latin typeface="Arial" panose="020B0604020202020204" pitchFamily="34" charset="0"/>
              <a:ea typeface="ＭＳ Ｐゴシック" panose="020B0600070205080204" pitchFamily="34" charset="-128"/>
              <a:cs typeface="Georgia" panose="02040502050405020303" pitchFamily="18" charset="0"/>
            </a:endParaRPr>
          </a:p>
        </p:txBody>
      </p:sp>
    </p:spTree>
    <p:extLst>
      <p:ext uri="{BB962C8B-B14F-4D97-AF65-F5344CB8AC3E}">
        <p14:creationId xmlns:p14="http://schemas.microsoft.com/office/powerpoint/2010/main" val="468229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Program</a:t>
            </a:r>
            <a:endParaRPr lang="sv-SE" dirty="0"/>
          </a:p>
        </p:txBody>
      </p:sp>
      <p:sp>
        <p:nvSpPr>
          <p:cNvPr id="3" name="Platshållare för innehåll 2"/>
          <p:cNvSpPr>
            <a:spLocks noGrp="1"/>
          </p:cNvSpPr>
          <p:nvPr>
            <p:ph idx="1"/>
          </p:nvPr>
        </p:nvSpPr>
        <p:spPr>
          <a:xfrm>
            <a:off x="668780" y="1340768"/>
            <a:ext cx="7739788" cy="4525963"/>
          </a:xfrm>
        </p:spPr>
        <p:txBody>
          <a:bodyPr/>
          <a:lstStyle/>
          <a:p>
            <a:r>
              <a:rPr lang="sv-SE" sz="2200" dirty="0" smtClean="0"/>
              <a:t>Vad är en allmän handling?</a:t>
            </a:r>
          </a:p>
          <a:p>
            <a:r>
              <a:rPr lang="sv-SE" sz="2200" dirty="0" smtClean="0"/>
              <a:t>E-post och postöppning </a:t>
            </a:r>
            <a:endParaRPr lang="sv-SE" sz="2200" dirty="0"/>
          </a:p>
          <a:p>
            <a:r>
              <a:rPr lang="sv-SE" sz="2200" dirty="0" smtClean="0"/>
              <a:t>Vad </a:t>
            </a:r>
            <a:r>
              <a:rPr lang="sv-SE" sz="2200" dirty="0"/>
              <a:t>ska diarieföras?/Registreras som inkommen 	handling? </a:t>
            </a:r>
          </a:p>
          <a:p>
            <a:r>
              <a:rPr lang="sv-SE" sz="2200" dirty="0" smtClean="0"/>
              <a:t>Offentlighet </a:t>
            </a:r>
            <a:r>
              <a:rPr lang="sv-SE" sz="2200" dirty="0"/>
              <a:t>och sekretess </a:t>
            </a:r>
          </a:p>
          <a:p>
            <a:r>
              <a:rPr lang="sv-SE" sz="2200" dirty="0" smtClean="0"/>
              <a:t>Dokumenthanteringsplan </a:t>
            </a:r>
            <a:r>
              <a:rPr lang="sv-SE" sz="2200" dirty="0"/>
              <a:t>och arkivering </a:t>
            </a:r>
            <a:endParaRPr lang="sv-SE" sz="2200" dirty="0" smtClean="0"/>
          </a:p>
          <a:p>
            <a:r>
              <a:rPr lang="sv-SE" sz="2200" dirty="0" smtClean="0"/>
              <a:t>Kort visning av e-arkivet</a:t>
            </a:r>
          </a:p>
          <a:p>
            <a:r>
              <a:rPr lang="sv-SE" sz="2200" dirty="0"/>
              <a:t>Informationssäkerhetsklassning och informationssäkerhetshandbok</a:t>
            </a:r>
          </a:p>
        </p:txBody>
      </p:sp>
    </p:spTree>
    <p:extLst>
      <p:ext uri="{BB962C8B-B14F-4D97-AF65-F5344CB8AC3E}">
        <p14:creationId xmlns:p14="http://schemas.microsoft.com/office/powerpoint/2010/main" val="1768743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ubrik 1"/>
          <p:cNvSpPr>
            <a:spLocks noGrp="1"/>
          </p:cNvSpPr>
          <p:nvPr>
            <p:ph type="title"/>
          </p:nvPr>
        </p:nvSpPr>
        <p:spPr bwMode="auto">
          <a:xfrm>
            <a:off x="1656160" y="1145381"/>
            <a:ext cx="5804297"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OSL forts.</a:t>
            </a:r>
          </a:p>
        </p:txBody>
      </p:sp>
      <p:sp>
        <p:nvSpPr>
          <p:cNvPr id="26627" name="Platshållare för innehåll 2"/>
          <p:cNvSpPr>
            <a:spLocks noGrp="1"/>
          </p:cNvSpPr>
          <p:nvPr>
            <p:ph idx="1"/>
          </p:nvPr>
        </p:nvSpPr>
        <p:spPr bwMode="auto">
          <a:xfrm>
            <a:off x="1656160" y="2057401"/>
            <a:ext cx="5804297" cy="339447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a:buFont typeface="Arial" panose="020B0604020202020204" pitchFamily="34" charset="0"/>
              <a:buChar char="•"/>
              <a:defRPr/>
            </a:pPr>
            <a:r>
              <a:rPr lang="sv-SE" dirty="0"/>
              <a:t>En allmän handling är </a:t>
            </a:r>
            <a:r>
              <a:rPr lang="sv-SE" u="sng" dirty="0"/>
              <a:t>offentlig</a:t>
            </a:r>
            <a:r>
              <a:rPr lang="sv-SE" dirty="0"/>
              <a:t> och ska lämnas ut (efter begäran) </a:t>
            </a:r>
            <a:r>
              <a:rPr lang="sv-SE" dirty="0">
                <a:latin typeface="Arial" panose="020B0604020202020204" pitchFamily="34" charset="0"/>
                <a:ea typeface="ＭＳ Ｐゴシック" panose="020B0600070205080204" pitchFamily="34" charset="-128"/>
                <a:cs typeface="Arial" panose="020B0604020202020204" pitchFamily="34" charset="0"/>
              </a:rPr>
              <a:t>o</a:t>
            </a:r>
            <a:r>
              <a:rPr lang="sv-SE" altLang="sv-SE" dirty="0">
                <a:latin typeface="Arial" panose="020B0604020202020204" pitchFamily="34" charset="0"/>
                <a:ea typeface="ＭＳ Ｐゴシック" panose="020B0600070205080204" pitchFamily="34" charset="-128"/>
                <a:cs typeface="Arial" panose="020B0604020202020204" pitchFamily="34" charset="0"/>
              </a:rPr>
              <a:t>m det inte finns stöd i offentlighets- och sekretesslagen för att hemlighålla den</a:t>
            </a:r>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a:t>
            </a:r>
          </a:p>
          <a:p>
            <a:pPr lvl="2">
              <a:buFont typeface="Arial" panose="020B0604020202020204" pitchFamily="34" charset="0"/>
              <a:buChar char="•"/>
              <a:defRPr/>
            </a:pPr>
            <a:r>
              <a:rPr lang="sv-SE" dirty="0" smtClean="0">
                <a:latin typeface="Arial" pitchFamily="34" charset="0"/>
                <a:ea typeface="ＭＳ Ｐゴシック" pitchFamily="34" charset="-128"/>
                <a:cs typeface="Arial" pitchFamily="34" charset="0"/>
              </a:rPr>
              <a:t>Sekretess </a:t>
            </a:r>
            <a:r>
              <a:rPr lang="sv-SE" dirty="0">
                <a:latin typeface="Arial" pitchFamily="34" charset="0"/>
                <a:ea typeface="ＭＳ Ｐゴシック" pitchFamily="34" charset="-128"/>
                <a:cs typeface="Arial" pitchFamily="34" charset="0"/>
              </a:rPr>
              <a:t>till skydd för allmännas </a:t>
            </a:r>
            <a:r>
              <a:rPr lang="sv-SE" dirty="0" smtClean="0">
                <a:latin typeface="Arial" pitchFamily="34" charset="0"/>
                <a:ea typeface="ＭＳ Ｐゴシック" pitchFamily="34" charset="-128"/>
                <a:cs typeface="Arial" pitchFamily="34" charset="0"/>
              </a:rPr>
              <a:t>intresse</a:t>
            </a:r>
          </a:p>
          <a:p>
            <a:pPr lvl="2">
              <a:buFont typeface="Arial" panose="020B0604020202020204" pitchFamily="34" charset="0"/>
              <a:buChar char="•"/>
              <a:defRPr/>
            </a:pPr>
            <a:r>
              <a:rPr lang="sv-SE" dirty="0" smtClean="0">
                <a:latin typeface="Arial" pitchFamily="34" charset="0"/>
                <a:ea typeface="ＭＳ Ｐゴシック" pitchFamily="34" charset="-128"/>
                <a:cs typeface="Arial" pitchFamily="34" charset="0"/>
              </a:rPr>
              <a:t>Sekretess </a:t>
            </a:r>
            <a:r>
              <a:rPr lang="sv-SE" dirty="0">
                <a:latin typeface="Arial" pitchFamily="34" charset="0"/>
                <a:ea typeface="ＭＳ Ｐゴシック" pitchFamily="34" charset="-128"/>
                <a:cs typeface="Arial" pitchFamily="34" charset="0"/>
              </a:rPr>
              <a:t>till skydd för enskilds </a:t>
            </a:r>
            <a:r>
              <a:rPr lang="sv-SE" dirty="0" smtClean="0">
                <a:latin typeface="Arial" pitchFamily="34" charset="0"/>
                <a:ea typeface="ＭＳ Ｐゴシック" pitchFamily="34" charset="-128"/>
                <a:cs typeface="Arial" pitchFamily="34" charset="0"/>
              </a:rPr>
              <a:t>intresse</a:t>
            </a:r>
          </a:p>
          <a:p>
            <a:pPr lvl="2">
              <a:buFont typeface="Arial" panose="020B0604020202020204" pitchFamily="34" charset="0"/>
              <a:buChar char="•"/>
              <a:defRPr/>
            </a:pPr>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Sekretess för vissa organ</a:t>
            </a:r>
          </a:p>
          <a:p>
            <a:pPr>
              <a:buFont typeface="Arial" panose="020B0604020202020204" pitchFamily="34" charset="0"/>
              <a:buChar char="•"/>
              <a:defRPr/>
            </a:pPr>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a:t>
            </a:r>
            <a:r>
              <a:rPr lang="sv-SE" altLang="sv-SE" dirty="0" err="1">
                <a:latin typeface="Arial" panose="020B0604020202020204" pitchFamily="34" charset="0"/>
                <a:ea typeface="ＭＳ Ｐゴシック" panose="020B0600070205080204" pitchFamily="34" charset="-128"/>
                <a:cs typeface="Arial" panose="020B0604020202020204" pitchFamily="34" charset="0"/>
              </a:rPr>
              <a:t>Menprövning</a:t>
            </a:r>
            <a:r>
              <a:rPr lang="sv-SE" altLang="sv-SE" dirty="0">
                <a:latin typeface="Arial" panose="020B0604020202020204" pitchFamily="34" charset="0"/>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2448880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ubrik 1"/>
          <p:cNvSpPr>
            <a:spLocks noGrp="1"/>
          </p:cNvSpPr>
          <p:nvPr>
            <p:ph type="title"/>
          </p:nvPr>
        </p:nvSpPr>
        <p:spPr bwMode="auto">
          <a:xfrm>
            <a:off x="1656160" y="548680"/>
            <a:ext cx="5804297"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pPr algn="ctr"/>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Begäran om utlämnande av allmän handling</a:t>
            </a:r>
          </a:p>
        </p:txBody>
      </p:sp>
      <p:sp>
        <p:nvSpPr>
          <p:cNvPr id="28675" name="Platshållare för innehåll 2"/>
          <p:cNvSpPr>
            <a:spLocks noGrp="1"/>
          </p:cNvSpPr>
          <p:nvPr>
            <p:ph idx="1"/>
          </p:nvPr>
        </p:nvSpPr>
        <p:spPr bwMode="auto">
          <a:xfrm>
            <a:off x="899592" y="1700808"/>
            <a:ext cx="7848872" cy="424847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lnSpcReduction="10000"/>
          </a:bodyPr>
          <a:lstStyle/>
          <a:p>
            <a:pPr>
              <a:buFont typeface="Arial" panose="020B0604020202020204" pitchFamily="34" charset="0"/>
              <a:buChar char="•"/>
              <a:defRPr/>
            </a:pPr>
            <a:r>
              <a:rPr lang="sv-SE" altLang="sv-SE" sz="2200" dirty="0" smtClean="0">
                <a:latin typeface="Arial" panose="020B0604020202020204" pitchFamily="34" charset="0"/>
                <a:ea typeface="ＭＳ Ｐゴシック" panose="020B0600070205080204" pitchFamily="34" charset="-128"/>
                <a:cs typeface="Arial" panose="020B0604020202020204" pitchFamily="34" charset="0"/>
              </a:rPr>
              <a:t>Myndigheten får inte fråga efter namn på sökanden eller vad sökanden ska ha handlingen till</a:t>
            </a:r>
            <a:endParaRPr lang="sv-SE" altLang="sv-SE" sz="2200" dirty="0">
              <a:latin typeface="Arial" panose="020B0604020202020204" pitchFamily="34" charset="0"/>
              <a:ea typeface="ＭＳ Ｐゴシック" panose="020B0600070205080204" pitchFamily="34" charset="-128"/>
              <a:cs typeface="Arial" panose="020B0604020202020204" pitchFamily="34" charset="0"/>
            </a:endParaRPr>
          </a:p>
          <a:p>
            <a:pPr marL="362250" lvl="1" indent="0">
              <a:buNone/>
              <a:defRPr/>
            </a:pPr>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  Annat än i vissa undantagsfall om eventuell sekretess måste utredas (sekretessprövning enligt OSL)</a:t>
            </a:r>
          </a:p>
          <a:p>
            <a:pPr>
              <a:buFont typeface="Arial" panose="020B0604020202020204" pitchFamily="34" charset="0"/>
              <a:buChar char="•"/>
              <a:defRPr/>
            </a:pPr>
            <a:r>
              <a:rPr lang="sv-SE" altLang="sv-SE" sz="2200" dirty="0">
                <a:latin typeface="Arial" panose="020B0604020202020204" pitchFamily="34" charset="0"/>
                <a:ea typeface="ＭＳ Ｐゴシック" panose="020B0600070205080204" pitchFamily="34" charset="-128"/>
                <a:cs typeface="Arial" panose="020B0604020202020204" pitchFamily="34" charset="0"/>
              </a:rPr>
              <a:t>Utan dröjsmål </a:t>
            </a:r>
            <a:r>
              <a:rPr lang="sv-SE" altLang="sv-SE" sz="2200" dirty="0" smtClean="0">
                <a:latin typeface="Arial" panose="020B0604020202020204" pitchFamily="34" charset="0"/>
                <a:ea typeface="ＭＳ Ｐゴシック" panose="020B0600070205080204" pitchFamily="34" charset="-128"/>
                <a:cs typeface="Arial" panose="020B0604020202020204" pitchFamily="34" charset="0"/>
              </a:rPr>
              <a:t>= genast </a:t>
            </a:r>
            <a:r>
              <a:rPr lang="sv-SE" altLang="sv-SE" sz="2200" dirty="0">
                <a:latin typeface="Arial" panose="020B0604020202020204" pitchFamily="34" charset="0"/>
                <a:ea typeface="ＭＳ Ｐゴシック" panose="020B0600070205080204" pitchFamily="34" charset="-128"/>
                <a:cs typeface="Arial" panose="020B0604020202020204" pitchFamily="34" charset="0"/>
              </a:rPr>
              <a:t>eller så snart det är </a:t>
            </a:r>
            <a:r>
              <a:rPr lang="sv-SE" altLang="sv-SE" sz="2200" dirty="0" smtClean="0">
                <a:latin typeface="Arial" panose="020B0604020202020204" pitchFamily="34" charset="0"/>
                <a:ea typeface="ＭＳ Ｐゴシック" panose="020B0600070205080204" pitchFamily="34" charset="-128"/>
                <a:cs typeface="Arial" panose="020B0604020202020204" pitchFamily="34" charset="0"/>
              </a:rPr>
              <a:t>möjligt</a:t>
            </a:r>
            <a:endParaRPr lang="sv-SE" altLang="sv-SE" sz="2200" dirty="0">
              <a:latin typeface="Arial" panose="020B0604020202020204" pitchFamily="34" charset="0"/>
              <a:ea typeface="ＭＳ Ｐゴシック" panose="020B0600070205080204" pitchFamily="34" charset="-128"/>
              <a:cs typeface="Arial" panose="020B0604020202020204" pitchFamily="34" charset="0"/>
            </a:endParaRPr>
          </a:p>
          <a:p>
            <a:pPr>
              <a:buFont typeface="Arial" panose="020B0604020202020204" pitchFamily="34" charset="0"/>
              <a:buChar char="•"/>
              <a:defRPr/>
            </a:pPr>
            <a:r>
              <a:rPr lang="sv-SE" altLang="sv-SE" sz="2200" dirty="0">
                <a:latin typeface="Arial" panose="020B0604020202020204" pitchFamily="34" charset="0"/>
                <a:ea typeface="ＭＳ Ｐゴシック" panose="020B0600070205080204" pitchFamily="34" charset="-128"/>
                <a:cs typeface="Arial" panose="020B0604020202020204" pitchFamily="34" charset="0"/>
              </a:rPr>
              <a:t>På stället </a:t>
            </a:r>
            <a:r>
              <a:rPr lang="sv-SE" altLang="sv-SE" sz="2200" dirty="0" smtClean="0">
                <a:latin typeface="Arial" panose="020B0604020202020204" pitchFamily="34" charset="0"/>
                <a:ea typeface="ＭＳ Ｐゴシック" panose="020B0600070205080204" pitchFamily="34" charset="-128"/>
                <a:cs typeface="Arial" panose="020B0604020202020204" pitchFamily="34" charset="0"/>
              </a:rPr>
              <a:t>= i </a:t>
            </a:r>
            <a:r>
              <a:rPr lang="sv-SE" altLang="sv-SE" sz="2200" dirty="0">
                <a:latin typeface="Arial" panose="020B0604020202020204" pitchFamily="34" charset="0"/>
                <a:ea typeface="ＭＳ Ｐゴシック" panose="020B0600070205080204" pitchFamily="34" charset="-128"/>
                <a:cs typeface="Arial" panose="020B0604020202020204" pitchFamily="34" charset="0"/>
              </a:rPr>
              <a:t>lokaler som vi </a:t>
            </a:r>
            <a:r>
              <a:rPr lang="sv-SE" altLang="sv-SE" sz="2200" dirty="0" smtClean="0">
                <a:latin typeface="Arial" panose="020B0604020202020204" pitchFamily="34" charset="0"/>
                <a:ea typeface="ＭＳ Ｐゴシック" panose="020B0600070205080204" pitchFamily="34" charset="-128"/>
                <a:cs typeface="Arial" panose="020B0604020202020204" pitchFamily="34" charset="0"/>
              </a:rPr>
              <a:t>anvisar</a:t>
            </a:r>
            <a:endParaRPr lang="sv-SE" altLang="sv-SE" sz="2200" dirty="0">
              <a:latin typeface="Arial" panose="020B0604020202020204" pitchFamily="34" charset="0"/>
              <a:ea typeface="ＭＳ Ｐゴシック" panose="020B0600070205080204" pitchFamily="34" charset="-128"/>
              <a:cs typeface="Arial" panose="020B0604020202020204" pitchFamily="34" charset="0"/>
            </a:endParaRPr>
          </a:p>
          <a:p>
            <a:pPr>
              <a:buFont typeface="Arial" panose="020B0604020202020204" pitchFamily="34" charset="0"/>
              <a:buChar char="•"/>
              <a:defRPr/>
            </a:pPr>
            <a:r>
              <a:rPr lang="sv-SE" altLang="sv-SE" sz="2200" dirty="0" smtClean="0">
                <a:latin typeface="Arial" panose="020B0604020202020204" pitchFamily="34" charset="0"/>
                <a:ea typeface="ＭＳ Ｐゴシック" panose="020B0600070205080204" pitchFamily="34" charset="-128"/>
                <a:cs typeface="Arial" panose="020B0604020202020204" pitchFamily="34" charset="0"/>
              </a:rPr>
              <a:t>Kopior</a:t>
            </a:r>
            <a:br>
              <a:rPr lang="sv-SE" altLang="sv-SE" sz="2200" dirty="0" smtClean="0">
                <a:latin typeface="Arial" panose="020B0604020202020204" pitchFamily="34" charset="0"/>
                <a:ea typeface="ＭＳ Ｐゴシック" panose="020B0600070205080204" pitchFamily="34" charset="-128"/>
                <a:cs typeface="Arial" panose="020B0604020202020204" pitchFamily="34" charset="0"/>
              </a:rPr>
            </a:br>
            <a:r>
              <a:rPr lang="sv-SE" altLang="sv-SE" sz="2200" dirty="0" smtClean="0">
                <a:latin typeface="Arial" panose="020B0604020202020204" pitchFamily="34" charset="0"/>
                <a:ea typeface="ＭＳ Ｐゴシック" panose="020B0600070205080204" pitchFamily="34" charset="-128"/>
                <a:cs typeface="Arial" panose="020B0604020202020204" pitchFamily="34" charset="0"/>
              </a:rPr>
              <a:t>- Enligt </a:t>
            </a:r>
            <a:r>
              <a:rPr lang="sv-SE" altLang="sv-SE" sz="2200" dirty="0">
                <a:latin typeface="Arial" panose="020B0604020202020204" pitchFamily="34" charset="0"/>
                <a:ea typeface="ＭＳ Ｐゴシック" panose="020B0600070205080204" pitchFamily="34" charset="-128"/>
                <a:cs typeface="Arial" panose="020B0604020202020204" pitchFamily="34" charset="0"/>
              </a:rPr>
              <a:t>Linköpings kommuns taxa för </a:t>
            </a:r>
            <a:r>
              <a:rPr lang="sv-SE" altLang="sv-SE" sz="2200" dirty="0" smtClean="0">
                <a:latin typeface="Arial" panose="020B0604020202020204" pitchFamily="34" charset="0"/>
                <a:ea typeface="ＭＳ Ｐゴシック" panose="020B0600070205080204" pitchFamily="34" charset="-128"/>
                <a:cs typeface="Arial" panose="020B0604020202020204" pitchFamily="34" charset="0"/>
              </a:rPr>
              <a:t>kopiering – revidering pågår</a:t>
            </a:r>
            <a:endParaRPr lang="sv-SE" altLang="sv-SE" sz="2200" dirty="0">
              <a:latin typeface="Arial" panose="020B0604020202020204" pitchFamily="34" charset="0"/>
              <a:ea typeface="ＭＳ Ｐゴシック" panose="020B0600070205080204" pitchFamily="34" charset="-128"/>
              <a:cs typeface="Arial" panose="020B0604020202020204" pitchFamily="34" charset="0"/>
            </a:endParaRPr>
          </a:p>
          <a:p>
            <a:pPr marL="305100" lvl="1" indent="0">
              <a:buNone/>
              <a:defRPr/>
            </a:pPr>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 Rätt </a:t>
            </a:r>
            <a:r>
              <a:rPr lang="sv-SE" altLang="sv-SE" dirty="0">
                <a:latin typeface="Arial" panose="020B0604020202020204" pitchFamily="34" charset="0"/>
                <a:ea typeface="ＭＳ Ｐゴシック" panose="020B0600070205080204" pitchFamily="34" charset="-128"/>
                <a:cs typeface="Arial" panose="020B0604020202020204" pitchFamily="34" charset="0"/>
              </a:rPr>
              <a:t>att få kopia </a:t>
            </a:r>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skickad</a:t>
            </a:r>
          </a:p>
          <a:p>
            <a:pPr marL="305100" lvl="1" indent="0">
              <a:buNone/>
              <a:defRPr/>
            </a:pPr>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 Vi </a:t>
            </a:r>
            <a:r>
              <a:rPr lang="sv-SE" altLang="sv-SE" dirty="0">
                <a:latin typeface="Arial" panose="020B0604020202020204" pitchFamily="34" charset="0"/>
                <a:ea typeface="ＭＳ Ｐゴシック" panose="020B0600070205080204" pitchFamily="34" charset="-128"/>
                <a:cs typeface="Arial" panose="020B0604020202020204" pitchFamily="34" charset="0"/>
              </a:rPr>
              <a:t>lämnar inte ut personuppgifter via mail</a:t>
            </a:r>
          </a:p>
          <a:p>
            <a:pPr marL="271463" lvl="1" indent="0">
              <a:buNone/>
              <a:defRPr/>
            </a:pPr>
            <a:endParaRPr lang="sv-SE" altLang="sv-SE" dirty="0" smtClean="0">
              <a:latin typeface="Arial" panose="020B0604020202020204" pitchFamily="34" charset="0"/>
              <a:ea typeface="ＭＳ Ｐゴシック" panose="020B0600070205080204" pitchFamily="34" charset="-128"/>
              <a:cs typeface="Arial" panose="020B0604020202020204" pitchFamily="34" charset="0"/>
            </a:endParaRPr>
          </a:p>
          <a:p>
            <a:pPr marL="271463" lvl="1" indent="0">
              <a:buNone/>
              <a:defRPr/>
            </a:pPr>
            <a:endParaRPr lang="sv-SE" altLang="sv-SE"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06104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
            </a:r>
            <a:br>
              <a:rPr lang="sv-SE" dirty="0" smtClean="0"/>
            </a:br>
            <a:r>
              <a:rPr lang="sv-SE" dirty="0" smtClean="0"/>
              <a:t>Beslut att inte lämna ut allmän handling</a:t>
            </a:r>
            <a:endParaRPr lang="sv-SE" dirty="0"/>
          </a:p>
        </p:txBody>
      </p:sp>
      <p:sp>
        <p:nvSpPr>
          <p:cNvPr id="3" name="Platshållare för innehåll 2"/>
          <p:cNvSpPr>
            <a:spLocks noGrp="1"/>
          </p:cNvSpPr>
          <p:nvPr>
            <p:ph idx="1"/>
          </p:nvPr>
        </p:nvSpPr>
        <p:spPr/>
        <p:txBody>
          <a:bodyPr/>
          <a:lstStyle/>
          <a:p>
            <a:endParaRPr lang="sv-SE" dirty="0" smtClean="0"/>
          </a:p>
          <a:p>
            <a:r>
              <a:rPr lang="sv-SE" u="sng" dirty="0" smtClean="0"/>
              <a:t>Ej allmän </a:t>
            </a:r>
            <a:r>
              <a:rPr lang="sv-SE" dirty="0" smtClean="0"/>
              <a:t>eller </a:t>
            </a:r>
            <a:r>
              <a:rPr lang="sv-SE" u="sng" dirty="0" smtClean="0"/>
              <a:t>sekretessbelagd</a:t>
            </a:r>
          </a:p>
          <a:p>
            <a:r>
              <a:rPr lang="sv-SE" dirty="0" smtClean="0"/>
              <a:t>Den som begär ut handlingen har rätt att få ett skriftligt beslut – ska informeras om denna rättighet! </a:t>
            </a:r>
          </a:p>
          <a:p>
            <a:r>
              <a:rPr lang="sv-SE" dirty="0" smtClean="0"/>
              <a:t>Om begäran rör en befintlig handling: överklagningsbart beslut</a:t>
            </a:r>
          </a:p>
          <a:p>
            <a:r>
              <a:rPr lang="sv-SE" dirty="0" smtClean="0"/>
              <a:t>Om begäran rör </a:t>
            </a:r>
            <a:r>
              <a:rPr lang="sv-SE" u="sng" dirty="0" smtClean="0"/>
              <a:t>uppgift ur</a:t>
            </a:r>
            <a:r>
              <a:rPr lang="sv-SE" dirty="0" smtClean="0"/>
              <a:t> en handling: beslut utan överklagandehänvisning</a:t>
            </a:r>
            <a:endParaRPr lang="sv-SE" u="sng" dirty="0"/>
          </a:p>
        </p:txBody>
      </p:sp>
    </p:spTree>
    <p:extLst>
      <p:ext uri="{BB962C8B-B14F-4D97-AF65-F5344CB8AC3E}">
        <p14:creationId xmlns:p14="http://schemas.microsoft.com/office/powerpoint/2010/main" val="87263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
          <p:cNvSpPr>
            <a:spLocks noGrp="1"/>
          </p:cNvSpPr>
          <p:nvPr>
            <p:ph type="ctrTitle"/>
          </p:nvPr>
        </p:nvSpPr>
        <p:spPr>
          <a:xfrm>
            <a:off x="685800" y="620713"/>
            <a:ext cx="7772400" cy="1143000"/>
          </a:xfrm>
        </p:spPr>
        <p:txBody>
          <a:bodyPr/>
          <a:lstStyle/>
          <a:p>
            <a:pPr algn="ctr">
              <a:defRPr/>
            </a:pPr>
            <a:r>
              <a:rPr lang="sv-SE" sz="3200" dirty="0" smtClean="0">
                <a:latin typeface="+mj-lt"/>
              </a:rPr>
              <a:t>OSL forts.</a:t>
            </a:r>
          </a:p>
        </p:txBody>
      </p:sp>
      <p:sp>
        <p:nvSpPr>
          <p:cNvPr id="32771" name="Underrubrik 2"/>
          <p:cNvSpPr>
            <a:spLocks noGrp="1"/>
          </p:cNvSpPr>
          <p:nvPr>
            <p:ph type="subTitle" idx="1"/>
          </p:nvPr>
        </p:nvSpPr>
        <p:spPr bwMode="auto">
          <a:xfrm>
            <a:off x="685800" y="2000250"/>
            <a:ext cx="7772400" cy="4143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dirty="0" smtClean="0">
                <a:latin typeface="Arial" panose="020B0604020202020204" pitchFamily="34" charset="0"/>
                <a:ea typeface="ＭＳ Ｐゴシック" panose="020B0600070205080204" pitchFamily="34" charset="-128"/>
                <a:cs typeface="Georgia" panose="02040502050405020303" pitchFamily="18" charset="0"/>
              </a:rPr>
              <a:t>Om en uppgift är sekretessbelagd hos en myndighet, </a:t>
            </a:r>
            <a:br>
              <a:rPr lang="sv-SE" altLang="sv-SE" dirty="0" smtClean="0">
                <a:latin typeface="Arial" panose="020B0604020202020204" pitchFamily="34" charset="0"/>
                <a:ea typeface="ＭＳ Ｐゴシック" panose="020B0600070205080204" pitchFamily="34" charset="-128"/>
                <a:cs typeface="Georgia" panose="02040502050405020303" pitchFamily="18" charset="0"/>
              </a:rPr>
            </a:br>
            <a:r>
              <a:rPr lang="sv-SE" altLang="sv-SE" dirty="0" smtClean="0">
                <a:latin typeface="Arial" panose="020B0604020202020204" pitchFamily="34" charset="0"/>
                <a:ea typeface="ＭＳ Ｐゴシック" panose="020B0600070205080204" pitchFamily="34" charset="-128"/>
                <a:cs typeface="Georgia" panose="02040502050405020303" pitchFamily="18" charset="0"/>
              </a:rPr>
              <a:t>så följer sekretessen med till arkivmyndigheten</a:t>
            </a:r>
          </a:p>
          <a:p>
            <a:endParaRPr lang="sv-SE" altLang="sv-SE" dirty="0" smtClean="0">
              <a:latin typeface="Arial" panose="020B0604020202020204" pitchFamily="34" charset="0"/>
              <a:ea typeface="ＭＳ Ｐゴシック" panose="020B0600070205080204" pitchFamily="34" charset="-128"/>
              <a:cs typeface="Georgia" panose="02040502050405020303" pitchFamily="18" charset="0"/>
            </a:endParaRPr>
          </a:p>
          <a:p>
            <a:r>
              <a:rPr lang="sv-SE" altLang="sv-SE" dirty="0" smtClean="0">
                <a:latin typeface="Arial" panose="020B0604020202020204" pitchFamily="34" charset="0"/>
                <a:ea typeface="ＭＳ Ｐゴシック" panose="020B0600070205080204" pitchFamily="34" charset="-128"/>
                <a:cs typeface="Georgia" panose="02040502050405020303" pitchFamily="18" charset="0"/>
              </a:rPr>
              <a:t>Ansvaret för utlämnande ligger på arkivmyndigheten</a:t>
            </a:r>
          </a:p>
          <a:p>
            <a:endParaRPr lang="sv-SE" altLang="sv-SE" dirty="0" smtClean="0">
              <a:latin typeface="Arial" panose="020B0604020202020204" pitchFamily="34" charset="0"/>
              <a:ea typeface="ＭＳ Ｐゴシック" panose="020B0600070205080204" pitchFamily="34" charset="-128"/>
              <a:cs typeface="Georgia" panose="02040502050405020303" pitchFamily="18" charset="0"/>
            </a:endParaRPr>
          </a:p>
        </p:txBody>
      </p:sp>
    </p:spTree>
    <p:extLst>
      <p:ext uri="{BB962C8B-B14F-4D97-AF65-F5344CB8AC3E}">
        <p14:creationId xmlns:p14="http://schemas.microsoft.com/office/powerpoint/2010/main" val="347920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684213" y="384175"/>
            <a:ext cx="773906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Förvaltningslag (1986:223)</a:t>
            </a:r>
          </a:p>
        </p:txBody>
      </p:sp>
      <p:sp>
        <p:nvSpPr>
          <p:cNvPr id="32771" name="Rectangle 3"/>
          <p:cNvSpPr>
            <a:spLocks noGrp="1" noChangeArrowheads="1"/>
          </p:cNvSpPr>
          <p:nvPr>
            <p:ph type="body" idx="1"/>
          </p:nvPr>
        </p:nvSpPr>
        <p:spPr bwMode="auto">
          <a:xfrm>
            <a:off x="684213" y="1600200"/>
            <a:ext cx="7739062"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Font typeface="Arial" panose="020B0604020202020204" pitchFamily="34" charset="0"/>
              <a:buChar char="•"/>
            </a:pPr>
            <a:r>
              <a:rPr lang="sv-SE" altLang="sv-SE" sz="1800" smtClean="0">
                <a:latin typeface="Arial" panose="020B0604020202020204" pitchFamily="34" charset="0"/>
                <a:ea typeface="ＭＳ Ｐゴシック" panose="020B0600070205080204" pitchFamily="34" charset="-128"/>
                <a:cs typeface="Times New Roman" panose="02020603050405020304" pitchFamily="18" charset="0"/>
              </a:rPr>
              <a:t>Serviceskyldighet att besvara så fort som möjligt</a:t>
            </a:r>
          </a:p>
          <a:p>
            <a:pPr eaLnBrk="1" hangingPunct="1">
              <a:buFont typeface="Arial" panose="020B0604020202020204" pitchFamily="34" charset="0"/>
              <a:buChar char="•"/>
            </a:pPr>
            <a:r>
              <a:rPr lang="sv-SE" altLang="sv-SE" sz="1800" smtClean="0">
                <a:latin typeface="Arial" panose="020B0604020202020204" pitchFamily="34" charset="0"/>
                <a:ea typeface="ＭＳ Ｐゴシック" panose="020B0600070205080204" pitchFamily="34" charset="-128"/>
                <a:cs typeface="Times New Roman" panose="02020603050405020304" pitchFamily="18" charset="0"/>
              </a:rPr>
              <a:t>Skyldighet att ta emot post, även e-post, och telefonsamtal varje </a:t>
            </a:r>
            <a:br>
              <a:rPr lang="sv-SE" altLang="sv-SE" sz="1800" smtClean="0">
                <a:latin typeface="Arial" panose="020B0604020202020204" pitchFamily="34" charset="0"/>
                <a:ea typeface="ＭＳ Ｐゴシック" panose="020B0600070205080204" pitchFamily="34" charset="-128"/>
                <a:cs typeface="Times New Roman" panose="02020603050405020304" pitchFamily="18" charset="0"/>
              </a:rPr>
            </a:br>
            <a:r>
              <a:rPr lang="sv-SE" altLang="sv-SE" sz="1800" smtClean="0">
                <a:latin typeface="Arial" panose="020B0604020202020204" pitchFamily="34" charset="0"/>
                <a:ea typeface="ＭＳ Ｐゴシック" panose="020B0600070205080204" pitchFamily="34" charset="-128"/>
                <a:cs typeface="Times New Roman" panose="02020603050405020304" pitchFamily="18" charset="0"/>
              </a:rPr>
              <a:t>helgfri dag i två timmar</a:t>
            </a:r>
          </a:p>
          <a:p>
            <a:pPr eaLnBrk="1" hangingPunct="1">
              <a:buFont typeface="Wingdings" panose="05000000000000000000" pitchFamily="2" charset="2"/>
              <a:buNone/>
            </a:pPr>
            <a:endParaRPr lang="sv-SE" altLang="sv-SE"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53490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a:stretch>
            <a:fillRect/>
          </a:stretch>
        </p:blipFill>
        <p:spPr>
          <a:xfrm>
            <a:off x="2051720" y="20481"/>
            <a:ext cx="4428870" cy="6264000"/>
          </a:xfrm>
          <a:prstGeom prst="rect">
            <a:avLst/>
          </a:prstGeom>
          <a:effectLst>
            <a:outerShdw blurRad="292100" dist="482600" dir="5400000" algn="ctr" rotWithShape="0">
              <a:srgbClr val="000000">
                <a:alpha val="43137"/>
              </a:srgbClr>
            </a:outerShdw>
            <a:reflection stA="81000" endPos="65000" dist="50800" dir="5400000" sy="-100000" algn="bl" rotWithShape="0"/>
          </a:effectLst>
        </p:spPr>
      </p:pic>
    </p:spTree>
    <p:extLst>
      <p:ext uri="{BB962C8B-B14F-4D97-AF65-F5344CB8AC3E}">
        <p14:creationId xmlns:p14="http://schemas.microsoft.com/office/powerpoint/2010/main" val="399732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404664"/>
            <a:ext cx="7772400" cy="1143000"/>
          </a:xfrm>
        </p:spPr>
        <p:txBody>
          <a:bodyPr/>
          <a:lstStyle/>
          <a:p>
            <a:pPr algn="ctr"/>
            <a:r>
              <a:rPr lang="sv-SE" sz="3200" dirty="0" smtClean="0"/>
              <a:t>Varför arkiverar vi?</a:t>
            </a:r>
            <a:br>
              <a:rPr lang="sv-SE" sz="3200" dirty="0" smtClean="0"/>
            </a:br>
            <a:r>
              <a:rPr lang="sv-SE" altLang="sv-SE" sz="1600" i="1" dirty="0">
                <a:latin typeface="Arial" panose="020B0604020202020204" pitchFamily="34" charset="0"/>
                <a:ea typeface="ＭＳ Ｐゴシック" panose="020B0600070205080204" pitchFamily="34" charset="-128"/>
                <a:cs typeface="Arial" panose="020B0604020202020204" pitchFamily="34" charset="0"/>
              </a:rPr>
              <a:t>arkiveringen startar när handlingen kommer in inte i slutet av processen</a:t>
            </a:r>
            <a:r>
              <a:rPr lang="sv-SE" sz="3200" dirty="0" smtClean="0"/>
              <a:t>	</a:t>
            </a:r>
            <a:endParaRPr lang="sv-SE" sz="3200" dirty="0"/>
          </a:p>
        </p:txBody>
      </p:sp>
      <p:sp>
        <p:nvSpPr>
          <p:cNvPr id="3" name="Underrubrik 2"/>
          <p:cNvSpPr>
            <a:spLocks noGrp="1"/>
          </p:cNvSpPr>
          <p:nvPr>
            <p:ph type="subTitle" idx="1"/>
          </p:nvPr>
        </p:nvSpPr>
        <p:spPr>
          <a:xfrm>
            <a:off x="693738" y="1772816"/>
            <a:ext cx="7118622" cy="648072"/>
          </a:xfrm>
        </p:spPr>
        <p:txBody>
          <a:bodyPr/>
          <a:lstStyle/>
          <a:p>
            <a:pPr>
              <a:buFont typeface="Arial" panose="020B0604020202020204" pitchFamily="34" charset="0"/>
              <a:buChar char="•"/>
            </a:pPr>
            <a:r>
              <a:rPr lang="sv-SE" altLang="sv-SE" sz="1800" b="1" dirty="0" smtClean="0">
                <a:latin typeface="Arial" panose="020B0604020202020204" pitchFamily="34" charset="0"/>
                <a:ea typeface="ＭＳ Ｐゴシック" panose="020B0600070205080204" pitchFamily="34" charset="-128"/>
                <a:cs typeface="Arial" panose="020B0604020202020204" pitchFamily="34" charset="0"/>
              </a:rPr>
              <a:t>Offentlighetsprincipen</a:t>
            </a:r>
            <a:endParaRPr lang="sv-SE" altLang="sv-SE" sz="1800" b="1" dirty="0">
              <a:latin typeface="Arial" panose="020B0604020202020204" pitchFamily="34" charset="0"/>
              <a:ea typeface="ＭＳ Ｐゴシック" panose="020B0600070205080204" pitchFamily="34" charset="-128"/>
              <a:cs typeface="Arial" panose="020B0604020202020204" pitchFamily="34" charset="0"/>
            </a:endParaRPr>
          </a:p>
          <a:p>
            <a:pPr marL="647700" lvl="1" eaLnBrk="1" hangingPunct="1"/>
            <a:r>
              <a:rPr lang="sv-SE" altLang="sv-SE" sz="1800" dirty="0">
                <a:latin typeface="Arial" panose="020B0604020202020204" pitchFamily="34" charset="0"/>
                <a:ea typeface="ＭＳ Ｐゴシック" panose="020B0600070205080204" pitchFamily="34" charset="-128"/>
                <a:cs typeface="Arial" panose="020B0604020202020204" pitchFamily="34" charset="0"/>
              </a:rPr>
              <a:t>En demokratifråga, bidrar till ett bra och öppet </a:t>
            </a:r>
            <a:r>
              <a:rPr lang="sv-SE" altLang="sv-SE" sz="1800" dirty="0" smtClean="0">
                <a:latin typeface="Arial" panose="020B0604020202020204" pitchFamily="34" charset="0"/>
                <a:ea typeface="ＭＳ Ｐゴシック" panose="020B0600070205080204" pitchFamily="34" charset="-128"/>
                <a:cs typeface="Arial" panose="020B0604020202020204" pitchFamily="34" charset="0"/>
              </a:rPr>
              <a:t>samhälle. Vi har rätt till vår historia</a:t>
            </a:r>
          </a:p>
          <a:p>
            <a:pPr marL="647700" lvl="1" eaLnBrk="1" hangingPunct="1"/>
            <a:endParaRPr lang="sv-SE" altLang="sv-SE" sz="1800" dirty="0">
              <a:latin typeface="Arial" panose="020B0604020202020204" pitchFamily="34" charset="0"/>
              <a:ea typeface="ＭＳ Ｐゴシック" panose="020B0600070205080204" pitchFamily="34" charset="-128"/>
              <a:cs typeface="Arial" panose="020B0604020202020204" pitchFamily="34" charset="0"/>
            </a:endParaRPr>
          </a:p>
          <a:p>
            <a:pPr marL="647700" lvl="1" eaLnBrk="1" hangingPunct="1"/>
            <a:endParaRPr lang="sv-SE" altLang="sv-SE" sz="1800" dirty="0" smtClean="0">
              <a:latin typeface="Arial" panose="020B0604020202020204" pitchFamily="34" charset="0"/>
              <a:ea typeface="ＭＳ Ｐゴシック" panose="020B0600070205080204" pitchFamily="34" charset="-128"/>
              <a:cs typeface="Arial" panose="020B0604020202020204" pitchFamily="34" charset="0"/>
            </a:endParaRPr>
          </a:p>
          <a:p>
            <a:pPr marL="647700" lvl="1" eaLnBrk="1" hangingPunct="1"/>
            <a:endParaRPr lang="sv-SE" altLang="sv-SE" sz="1800" dirty="0" smtClean="0">
              <a:latin typeface="Arial" panose="020B0604020202020204" pitchFamily="34" charset="0"/>
              <a:ea typeface="ＭＳ Ｐゴシック" panose="020B0600070205080204" pitchFamily="34" charset="-128"/>
              <a:cs typeface="Arial" panose="020B0604020202020204" pitchFamily="34" charset="0"/>
            </a:endParaRPr>
          </a:p>
          <a:p>
            <a:endParaRPr lang="sv-SE" dirty="0"/>
          </a:p>
        </p:txBody>
      </p:sp>
      <p:sp>
        <p:nvSpPr>
          <p:cNvPr id="8" name="Underrubrik 2"/>
          <p:cNvSpPr txBox="1">
            <a:spLocks/>
          </p:cNvSpPr>
          <p:nvPr/>
        </p:nvSpPr>
        <p:spPr>
          <a:xfrm>
            <a:off x="728849" y="2935511"/>
            <a:ext cx="3230190" cy="1160512"/>
          </a:xfrm>
          <a:prstGeom prst="rect">
            <a:avLst/>
          </a:prstGeom>
        </p:spPr>
        <p:txBody>
          <a:bodyPr/>
          <a:lstStyle>
            <a:lvl1pPr marL="0" indent="0" algn="l" defTabSz="457200" rtl="0" fontAlgn="base">
              <a:spcBef>
                <a:spcPct val="20000"/>
              </a:spcBef>
              <a:spcAft>
                <a:spcPct val="0"/>
              </a:spcAft>
              <a:buFont typeface="Arial" pitchFamily="34" charset="0"/>
              <a:buNone/>
              <a:defRPr sz="2000" kern="1200">
                <a:solidFill>
                  <a:schemeClr val="tx1"/>
                </a:solidFill>
                <a:latin typeface="Georgia"/>
                <a:ea typeface="ＭＳ Ｐゴシック" charset="0"/>
                <a:cs typeface="Georgia"/>
              </a:defRPr>
            </a:lvl1pPr>
            <a:lvl2pPr marL="742950" indent="-285750" algn="l" defTabSz="457200" rtl="0" fontAlgn="base">
              <a:spcBef>
                <a:spcPct val="20000"/>
              </a:spcBef>
              <a:spcAft>
                <a:spcPct val="0"/>
              </a:spcAft>
              <a:buFont typeface="Arial" charset="0"/>
              <a:buChar char="–"/>
              <a:defRPr sz="2800" kern="1200">
                <a:solidFill>
                  <a:schemeClr val="tx1"/>
                </a:solidFill>
                <a:latin typeface="Helvetica"/>
                <a:ea typeface="ＭＳ Ｐゴシック" charset="0"/>
                <a:cs typeface="Helvetica"/>
              </a:defRPr>
            </a:lvl2pPr>
            <a:lvl3pPr marL="1143000" indent="-228600" algn="l" defTabSz="457200" rtl="0" fontAlgn="base">
              <a:spcBef>
                <a:spcPct val="20000"/>
              </a:spcBef>
              <a:spcAft>
                <a:spcPct val="0"/>
              </a:spcAft>
              <a:buFont typeface="Arial" charset="0"/>
              <a:buChar char="•"/>
              <a:defRPr sz="2400" kern="1200">
                <a:solidFill>
                  <a:schemeClr val="tx1"/>
                </a:solidFill>
                <a:latin typeface="Helvetica"/>
                <a:ea typeface="Helvetica" charset="0"/>
                <a:cs typeface="Helvetica"/>
              </a:defRPr>
            </a:lvl3pPr>
            <a:lvl4pPr marL="1600200" indent="-228600" algn="l" defTabSz="457200" rtl="0" fontAlgn="base">
              <a:spcBef>
                <a:spcPct val="20000"/>
              </a:spcBef>
              <a:spcAft>
                <a:spcPct val="0"/>
              </a:spcAft>
              <a:buFont typeface="Arial" charset="0"/>
              <a:buChar char="–"/>
              <a:defRPr sz="2000" kern="1200">
                <a:solidFill>
                  <a:schemeClr val="tx1"/>
                </a:solidFill>
                <a:latin typeface="Helvetica"/>
                <a:ea typeface="Helvetica" charset="0"/>
                <a:cs typeface="Helvetica"/>
              </a:defRPr>
            </a:lvl4pPr>
            <a:lvl5pPr marL="2057400" indent="-228600" algn="l" defTabSz="457200" rtl="0" fontAlgn="base">
              <a:spcBef>
                <a:spcPct val="20000"/>
              </a:spcBef>
              <a:spcAft>
                <a:spcPct val="0"/>
              </a:spcAft>
              <a:buFont typeface="Arial" charset="0"/>
              <a:buChar char="»"/>
              <a:defRPr sz="20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47700" lvl="1"/>
            <a:endParaRPr lang="sv-SE" altLang="sv-SE" sz="1800" dirty="0" smtClean="0">
              <a:latin typeface="Arial" panose="020B0604020202020204" pitchFamily="34" charset="0"/>
              <a:ea typeface="ＭＳ Ｐゴシック" panose="020B0600070205080204" pitchFamily="34" charset="-128"/>
              <a:cs typeface="Arial" panose="020B0604020202020204" pitchFamily="34" charset="0"/>
            </a:endParaRPr>
          </a:p>
          <a:p>
            <a:pPr marL="647700" lvl="1"/>
            <a:endParaRPr lang="sv-SE" altLang="sv-SE" sz="1800" dirty="0" smtClean="0">
              <a:latin typeface="Arial" panose="020B0604020202020204" pitchFamily="34" charset="0"/>
              <a:ea typeface="ＭＳ Ｐゴシック" panose="020B0600070205080204" pitchFamily="34" charset="-128"/>
              <a:cs typeface="Arial" panose="020B0604020202020204" pitchFamily="34" charset="0"/>
            </a:endParaRPr>
          </a:p>
          <a:p>
            <a:pPr marL="647700" lvl="1"/>
            <a:endParaRPr lang="sv-SE" altLang="sv-SE" sz="1800" dirty="0" smtClean="0">
              <a:latin typeface="Arial" panose="020B0604020202020204" pitchFamily="34" charset="0"/>
              <a:ea typeface="ＭＳ Ｐゴシック" panose="020B0600070205080204" pitchFamily="34" charset="-128"/>
              <a:cs typeface="Arial" panose="020B0604020202020204" pitchFamily="34" charset="0"/>
            </a:endParaRPr>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935511"/>
            <a:ext cx="5615533" cy="2989114"/>
          </a:xfrm>
          <a:prstGeom prst="rect">
            <a:avLst/>
          </a:prstGeom>
        </p:spPr>
      </p:pic>
    </p:spTree>
    <p:extLst>
      <p:ext uri="{BB962C8B-B14F-4D97-AF65-F5344CB8AC3E}">
        <p14:creationId xmlns:p14="http://schemas.microsoft.com/office/powerpoint/2010/main" val="3606974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098444" y="2267579"/>
            <a:ext cx="4392488" cy="1800201"/>
          </a:xfrm>
        </p:spPr>
        <p:txBody>
          <a:bodyPr/>
          <a:lstStyle/>
          <a:p>
            <a:endParaRPr lang="sv-SE" altLang="sv-SE" sz="1800" dirty="0" smtClean="0">
              <a:latin typeface="Arial" panose="020B0604020202020204" pitchFamily="34" charset="0"/>
              <a:ea typeface="ＭＳ Ｐゴシック" panose="020B0600070205080204" pitchFamily="34" charset="-128"/>
              <a:cs typeface="Arial" panose="020B0604020202020204" pitchFamily="34" charset="0"/>
            </a:endParaRPr>
          </a:p>
          <a:p>
            <a:pPr>
              <a:buFont typeface="Arial" panose="020B0604020202020204" pitchFamily="34" charset="0"/>
              <a:buChar char="•"/>
            </a:pPr>
            <a:r>
              <a:rPr lang="sv-SE" altLang="sv-SE" sz="1800" b="1" dirty="0" smtClean="0">
                <a:latin typeface="Arial" panose="020B0604020202020204" pitchFamily="34" charset="0"/>
                <a:ea typeface="ＭＳ Ｐゴシック" panose="020B0600070205080204" pitchFamily="34" charset="-128"/>
                <a:cs typeface="Arial" panose="020B0604020202020204" pitchFamily="34" charset="0"/>
              </a:rPr>
              <a:t>Verksamhetsnytta</a:t>
            </a:r>
            <a:endParaRPr lang="sv-SE" altLang="sv-SE" sz="1800" b="1" dirty="0">
              <a:latin typeface="Arial" panose="020B0604020202020204" pitchFamily="34" charset="0"/>
              <a:ea typeface="ＭＳ Ｐゴシック" panose="020B0600070205080204" pitchFamily="34" charset="-128"/>
              <a:cs typeface="Arial" panose="020B0604020202020204" pitchFamily="34" charset="0"/>
            </a:endParaRPr>
          </a:p>
          <a:p>
            <a:pPr marL="647700" lvl="1" eaLnBrk="1" hangingPunct="1"/>
            <a:r>
              <a:rPr lang="sv-SE" altLang="sv-SE" sz="1800" dirty="0">
                <a:latin typeface="Arial" panose="020B0604020202020204" pitchFamily="34" charset="0"/>
                <a:ea typeface="ＭＳ Ｐゴシック" panose="020B0600070205080204" pitchFamily="34" charset="-128"/>
                <a:cs typeface="Arial" panose="020B0604020202020204" pitchFamily="34" charset="0"/>
              </a:rPr>
              <a:t>Rätt information vid rätt tillfälle</a:t>
            </a:r>
          </a:p>
          <a:p>
            <a:pPr marL="647700" lvl="1" eaLnBrk="1" hangingPunct="1"/>
            <a:r>
              <a:rPr lang="sv-SE" altLang="sv-SE" sz="1800" dirty="0">
                <a:latin typeface="Arial" panose="020B0604020202020204" pitchFamily="34" charset="0"/>
                <a:ea typeface="ＭＳ Ｐゴシック" panose="020B0600070205080204" pitchFamily="34" charset="-128"/>
                <a:cs typeface="Arial" panose="020B0604020202020204" pitchFamily="34" charset="0"/>
              </a:rPr>
              <a:t>Rätt information ger </a:t>
            </a:r>
            <a:r>
              <a:rPr lang="sv-SE" altLang="sv-SE" sz="1800" dirty="0" smtClean="0">
                <a:latin typeface="Arial" panose="020B0604020202020204" pitchFamily="34" charset="0"/>
                <a:ea typeface="ＭＳ Ｐゴシック" panose="020B0600070205080204" pitchFamily="34" charset="-128"/>
                <a:cs typeface="Arial" panose="020B0604020202020204" pitchFamily="34" charset="0"/>
              </a:rPr>
              <a:t>förutsättningar</a:t>
            </a:r>
          </a:p>
          <a:p>
            <a:pPr marL="361950" lvl="1" indent="0" eaLnBrk="1" hangingPunct="1">
              <a:buNone/>
            </a:pPr>
            <a:r>
              <a:rPr lang="sv-SE" altLang="sv-SE" sz="1800" dirty="0">
                <a:latin typeface="Arial" panose="020B0604020202020204" pitchFamily="34" charset="0"/>
                <a:ea typeface="ＭＳ Ｐゴシック" panose="020B0600070205080204" pitchFamily="34" charset="-128"/>
                <a:cs typeface="Arial" panose="020B0604020202020204" pitchFamily="34" charset="0"/>
              </a:rPr>
              <a:t> </a:t>
            </a:r>
            <a:r>
              <a:rPr lang="sv-SE" altLang="sv-SE" sz="1800" dirty="0" smtClean="0">
                <a:latin typeface="Arial" panose="020B0604020202020204" pitchFamily="34" charset="0"/>
                <a:ea typeface="ＭＳ Ｐゴシック" panose="020B0600070205080204" pitchFamily="34" charset="-128"/>
                <a:cs typeface="Arial" panose="020B0604020202020204" pitchFamily="34" charset="0"/>
              </a:rPr>
              <a:t>    för </a:t>
            </a:r>
            <a:r>
              <a:rPr lang="sv-SE" altLang="sv-SE" sz="1800" dirty="0">
                <a:latin typeface="Arial" panose="020B0604020202020204" pitchFamily="34" charset="0"/>
                <a:ea typeface="ＭＳ Ｐゴシック" panose="020B0600070205080204" pitchFamily="34" charset="-128"/>
                <a:cs typeface="Arial" panose="020B0604020202020204" pitchFamily="34" charset="0"/>
              </a:rPr>
              <a:t>riktiga beslut</a:t>
            </a:r>
          </a:p>
          <a:p>
            <a:pPr marL="647700" lvl="1" eaLnBrk="1" hangingPunct="1"/>
            <a:endParaRPr lang="sv-SE" altLang="sv-SE" sz="1800" dirty="0">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1800" dirty="0" smtClean="0">
              <a:latin typeface="Arial" panose="020B0604020202020204" pitchFamily="34" charset="0"/>
              <a:ea typeface="ＭＳ Ｐゴシック" panose="020B0600070205080204" pitchFamily="34" charset="-128"/>
              <a:cs typeface="Arial" panose="020B0604020202020204" pitchFamily="34" charset="0"/>
            </a:endParaRPr>
          </a:p>
          <a:p>
            <a:pPr>
              <a:buFont typeface="Arial" panose="020B0604020202020204" pitchFamily="34" charset="0"/>
              <a:buChar char="•"/>
            </a:pPr>
            <a:r>
              <a:rPr lang="sv-SE" altLang="sv-SE" sz="1800" b="1" dirty="0" smtClean="0">
                <a:latin typeface="Arial" panose="020B0604020202020204" pitchFamily="34" charset="0"/>
                <a:ea typeface="ＭＳ Ｐゴシック" panose="020B0600070205080204" pitchFamily="34" charset="-128"/>
                <a:cs typeface="Arial" panose="020B0604020202020204" pitchFamily="34" charset="0"/>
              </a:rPr>
              <a:t>Forskningens behov			</a:t>
            </a:r>
            <a:endParaRPr lang="sv-SE" altLang="sv-SE" sz="1800" b="1" dirty="0">
              <a:latin typeface="Arial" panose="020B0604020202020204" pitchFamily="34" charset="0"/>
              <a:ea typeface="ＭＳ Ｐゴシック" panose="020B0600070205080204" pitchFamily="34" charset="-128"/>
              <a:cs typeface="Arial" panose="020B0604020202020204" pitchFamily="34" charset="0"/>
            </a:endParaRPr>
          </a:p>
          <a:p>
            <a:pPr marL="647700" lvl="1" eaLnBrk="1" hangingPunct="1"/>
            <a:r>
              <a:rPr lang="sv-SE" altLang="sv-SE" sz="1800" dirty="0">
                <a:latin typeface="Arial" panose="020B0604020202020204" pitchFamily="34" charset="0"/>
                <a:ea typeface="ＭＳ Ｐゴシック" panose="020B0600070205080204" pitchFamily="34" charset="-128"/>
                <a:cs typeface="Arial" panose="020B0604020202020204" pitchFamily="34" charset="0"/>
              </a:rPr>
              <a:t>Vårt kulturarv</a:t>
            </a:r>
          </a:p>
          <a:p>
            <a:endParaRPr lang="sv-SE" dirty="0"/>
          </a:p>
        </p:txBody>
      </p:sp>
      <p:sp>
        <p:nvSpPr>
          <p:cNvPr id="6" name="Platshållare för bildnummer 5"/>
          <p:cNvSpPr>
            <a:spLocks noGrp="1"/>
          </p:cNvSpPr>
          <p:nvPr>
            <p:ph type="sldNum" sz="quarter" idx="12"/>
          </p:nvPr>
        </p:nvSpPr>
        <p:spPr/>
        <p:txBody>
          <a:bodyPr/>
          <a:lstStyle/>
          <a:p>
            <a:pPr>
              <a:defRPr/>
            </a:pPr>
            <a:fld id="{CE120969-A8C0-4B2D-9206-9736A63407E6}" type="slidenum">
              <a:rPr lang="sv-SE" smtClean="0"/>
              <a:pPr>
                <a:defRPr/>
              </a:pPr>
              <a:t>27</a:t>
            </a:fld>
            <a:endParaRPr lang="sv-SE"/>
          </a:p>
        </p:txBody>
      </p:sp>
      <p:sp>
        <p:nvSpPr>
          <p:cNvPr id="7" name="Rektangel 6"/>
          <p:cNvSpPr/>
          <p:nvPr/>
        </p:nvSpPr>
        <p:spPr>
          <a:xfrm>
            <a:off x="1043608" y="670601"/>
            <a:ext cx="4572000" cy="923330"/>
          </a:xfrm>
          <a:prstGeom prst="rect">
            <a:avLst/>
          </a:prstGeom>
        </p:spPr>
        <p:txBody>
          <a:bodyPr>
            <a:spAutoFit/>
          </a:bodyPr>
          <a:lstStyle/>
          <a:p>
            <a:pPr>
              <a:buFont typeface="Arial" panose="020B0604020202020204" pitchFamily="34" charset="0"/>
              <a:buChar char="•"/>
            </a:pPr>
            <a:r>
              <a:rPr lang="sv-SE" altLang="sv-SE" b="1" dirty="0">
                <a:latin typeface="Arial" panose="020B0604020202020204" pitchFamily="34" charset="0"/>
                <a:cs typeface="Arial" panose="020B0604020202020204" pitchFamily="34" charset="0"/>
              </a:rPr>
              <a:t>Rättssäkerhet</a:t>
            </a:r>
          </a:p>
          <a:p>
            <a:pPr marL="647700" lvl="1" eaLnBrk="1" hangingPunct="1"/>
            <a:r>
              <a:rPr lang="sv-SE" altLang="sv-SE" dirty="0">
                <a:latin typeface="Arial" panose="020B0604020202020204" pitchFamily="34" charset="0"/>
                <a:cs typeface="Arial" panose="020B0604020202020204" pitchFamily="34" charset="0"/>
              </a:rPr>
              <a:t>Att kunna i efterhand se vilka beslut som fattats, bevisläge</a:t>
            </a:r>
          </a:p>
        </p:txBody>
      </p:sp>
      <p:sp>
        <p:nvSpPr>
          <p:cNvPr id="13" name="Cylinder 12"/>
          <p:cNvSpPr/>
          <p:nvPr/>
        </p:nvSpPr>
        <p:spPr>
          <a:xfrm>
            <a:off x="6732240" y="3167680"/>
            <a:ext cx="660703" cy="1021284"/>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sv-SE"/>
          </a:p>
        </p:txBody>
      </p:sp>
      <p:sp>
        <p:nvSpPr>
          <p:cNvPr id="14" name="Text Box 1"/>
          <p:cNvSpPr txBox="1">
            <a:spLocks noChangeArrowheads="1"/>
          </p:cNvSpPr>
          <p:nvPr/>
        </p:nvSpPr>
        <p:spPr bwMode="auto">
          <a:xfrm flipH="1">
            <a:off x="5653204" y="2999155"/>
            <a:ext cx="646988" cy="789886"/>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sv-SE" altLang="sv-SE" sz="1000" dirty="0" smtClean="0">
                <a:cs typeface="Times New Roman" panose="02020603050405020304" pitchFamily="18" charset="0"/>
              </a:rPr>
              <a:t>Rapport</a:t>
            </a:r>
            <a:endParaRPr lang="sv-SE" altLang="sv-SE" sz="1000" dirty="0">
              <a:cs typeface="Times New Roman" panose="02020603050405020304" pitchFamily="18" charset="0"/>
            </a:endParaRPr>
          </a:p>
          <a:p>
            <a:endParaRPr lang="sv-SE" altLang="sv-SE" sz="1100" b="1" dirty="0">
              <a:cs typeface="Times New Roman" panose="02020603050405020304" pitchFamily="18" charset="0"/>
            </a:endParaRPr>
          </a:p>
        </p:txBody>
      </p:sp>
      <p:cxnSp>
        <p:nvCxnSpPr>
          <p:cNvPr id="16" name="Rak pil 15"/>
          <p:cNvCxnSpPr/>
          <p:nvPr/>
        </p:nvCxnSpPr>
        <p:spPr>
          <a:xfrm>
            <a:off x="6079152" y="3430390"/>
            <a:ext cx="864096" cy="3949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ruta 16"/>
          <p:cNvSpPr txBox="1"/>
          <p:nvPr/>
        </p:nvSpPr>
        <p:spPr>
          <a:xfrm>
            <a:off x="6693728" y="3323605"/>
            <a:ext cx="1008112" cy="369332"/>
          </a:xfrm>
          <a:prstGeom prst="rect">
            <a:avLst/>
          </a:prstGeom>
          <a:noFill/>
        </p:spPr>
        <p:txBody>
          <a:bodyPr wrap="square" rtlCol="0">
            <a:spAutoFit/>
          </a:bodyPr>
          <a:lstStyle/>
          <a:p>
            <a:r>
              <a:rPr lang="sv-SE" dirty="0" smtClean="0">
                <a:latin typeface="Arial"/>
                <a:cs typeface="Arial"/>
              </a:rPr>
              <a:t>Arkiv</a:t>
            </a:r>
          </a:p>
        </p:txBody>
      </p:sp>
      <p:cxnSp>
        <p:nvCxnSpPr>
          <p:cNvPr id="21" name="Rak pil 20"/>
          <p:cNvCxnSpPr/>
          <p:nvPr/>
        </p:nvCxnSpPr>
        <p:spPr>
          <a:xfrm flipV="1">
            <a:off x="7221962" y="3430390"/>
            <a:ext cx="758592" cy="4247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 Box 1"/>
          <p:cNvSpPr txBox="1">
            <a:spLocks noChangeArrowheads="1"/>
          </p:cNvSpPr>
          <p:nvPr/>
        </p:nvSpPr>
        <p:spPr bwMode="auto">
          <a:xfrm flipH="1">
            <a:off x="7989427" y="2999155"/>
            <a:ext cx="646988" cy="789886"/>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sv-SE" altLang="sv-SE" sz="1000" dirty="0" smtClean="0">
                <a:cs typeface="Times New Roman" panose="02020603050405020304" pitchFamily="18" charset="0"/>
              </a:rPr>
              <a:t>Rapport</a:t>
            </a:r>
            <a:endParaRPr lang="sv-SE" altLang="sv-SE" sz="1000" dirty="0">
              <a:cs typeface="Times New Roman" panose="02020603050405020304" pitchFamily="18" charset="0"/>
            </a:endParaRPr>
          </a:p>
          <a:p>
            <a:endParaRPr lang="sv-SE" altLang="sv-SE" sz="1100" b="1" dirty="0">
              <a:cs typeface="Times New Roman" panose="02020603050405020304" pitchFamily="18" charset="0"/>
            </a:endParaRPr>
          </a:p>
        </p:txBody>
      </p:sp>
      <p:sp>
        <p:nvSpPr>
          <p:cNvPr id="18" name="Text Box 1"/>
          <p:cNvSpPr txBox="1">
            <a:spLocks noChangeArrowheads="1"/>
          </p:cNvSpPr>
          <p:nvPr/>
        </p:nvSpPr>
        <p:spPr bwMode="auto">
          <a:xfrm flipH="1">
            <a:off x="6588224" y="764704"/>
            <a:ext cx="1242930" cy="1502875"/>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sv-SE" altLang="sv-SE" sz="1500" dirty="0" smtClean="0">
                <a:cs typeface="Times New Roman" panose="02020603050405020304" pitchFamily="18" charset="0"/>
              </a:rPr>
              <a:t>Avtal</a:t>
            </a:r>
            <a:endParaRPr lang="sv-SE" altLang="sv-SE" sz="1500" dirty="0">
              <a:cs typeface="Times New Roman" panose="02020603050405020304" pitchFamily="18" charset="0"/>
            </a:endParaRPr>
          </a:p>
          <a:p>
            <a:endParaRPr lang="sv-SE" altLang="sv-SE" sz="1100" b="1" dirty="0">
              <a:cs typeface="Times New Roman" panose="02020603050405020304" pitchFamily="18" charset="0"/>
            </a:endParaRP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111" y="4387239"/>
            <a:ext cx="2710304" cy="2004574"/>
          </a:xfrm>
          <a:prstGeom prst="rect">
            <a:avLst/>
          </a:prstGeom>
        </p:spPr>
      </p:pic>
    </p:spTree>
    <p:extLst>
      <p:ext uri="{BB962C8B-B14F-4D97-AF65-F5344CB8AC3E}">
        <p14:creationId xmlns:p14="http://schemas.microsoft.com/office/powerpoint/2010/main" val="33709379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43156" y="231511"/>
            <a:ext cx="7772400" cy="1143000"/>
          </a:xfrm>
        </p:spPr>
        <p:txBody>
          <a:bodyPr/>
          <a:lstStyle/>
          <a:p>
            <a:pPr algn="ctr"/>
            <a:r>
              <a:rPr lang="sv-SE" sz="3200" dirty="0" smtClean="0"/>
              <a:t>Arkivering hela vägen</a:t>
            </a:r>
            <a:endParaRPr lang="sv-SE" sz="3200" dirty="0"/>
          </a:p>
        </p:txBody>
      </p:sp>
      <p:sp>
        <p:nvSpPr>
          <p:cNvPr id="3" name="Underrubrik 2"/>
          <p:cNvSpPr>
            <a:spLocks noGrp="1"/>
          </p:cNvSpPr>
          <p:nvPr>
            <p:ph type="subTitle" idx="1"/>
          </p:nvPr>
        </p:nvSpPr>
        <p:spPr>
          <a:xfrm>
            <a:off x="827584" y="2565083"/>
            <a:ext cx="1440160" cy="790600"/>
          </a:xfrm>
        </p:spPr>
        <p:txBody>
          <a:bodyPr/>
          <a:lstStyle/>
          <a:p>
            <a:r>
              <a:rPr lang="sv-SE" sz="1800" i="1" dirty="0" smtClean="0">
                <a:latin typeface="Arial" panose="020B0604020202020204" pitchFamily="34" charset="0"/>
                <a:cs typeface="Arial" panose="020B0604020202020204" pitchFamily="34" charset="0"/>
              </a:rPr>
              <a:t>Inkommen information</a:t>
            </a:r>
            <a:endParaRPr lang="sv-SE" sz="1800" i="1" dirty="0">
              <a:latin typeface="Arial" panose="020B0604020202020204" pitchFamily="34" charset="0"/>
              <a:cs typeface="Arial" panose="020B0604020202020204" pitchFamily="34" charset="0"/>
            </a:endParaRPr>
          </a:p>
        </p:txBody>
      </p:sp>
      <p:sp>
        <p:nvSpPr>
          <p:cNvPr id="4" name="Höger 3"/>
          <p:cNvSpPr/>
          <p:nvPr/>
        </p:nvSpPr>
        <p:spPr>
          <a:xfrm>
            <a:off x="467544" y="2133600"/>
            <a:ext cx="720080" cy="4313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textruta 5"/>
          <p:cNvSpPr txBox="1"/>
          <p:nvPr/>
        </p:nvSpPr>
        <p:spPr>
          <a:xfrm>
            <a:off x="2238992" y="5194093"/>
            <a:ext cx="2981964" cy="369332"/>
          </a:xfrm>
          <a:prstGeom prst="rect">
            <a:avLst/>
          </a:prstGeom>
          <a:noFill/>
        </p:spPr>
        <p:txBody>
          <a:bodyPr wrap="square" rtlCol="0">
            <a:spAutoFit/>
          </a:bodyPr>
          <a:lstStyle/>
          <a:p>
            <a:r>
              <a:rPr lang="sv-SE" b="1" dirty="0" smtClean="0">
                <a:latin typeface="Arial"/>
                <a:cs typeface="Arial"/>
              </a:rPr>
              <a:t>Dokumenthanteringsplan</a:t>
            </a:r>
          </a:p>
        </p:txBody>
      </p:sp>
      <p:sp>
        <p:nvSpPr>
          <p:cNvPr id="7" name="textruta 6"/>
          <p:cNvSpPr txBox="1"/>
          <p:nvPr/>
        </p:nvSpPr>
        <p:spPr>
          <a:xfrm>
            <a:off x="1011835" y="3464000"/>
            <a:ext cx="1793637" cy="923330"/>
          </a:xfrm>
          <a:prstGeom prst="rect">
            <a:avLst/>
          </a:prstGeom>
          <a:noFill/>
        </p:spPr>
        <p:txBody>
          <a:bodyPr wrap="square" rtlCol="0">
            <a:spAutoFit/>
          </a:bodyPr>
          <a:lstStyle/>
          <a:p>
            <a:r>
              <a:rPr lang="sv-SE" dirty="0" smtClean="0">
                <a:latin typeface="Arial"/>
                <a:cs typeface="Arial"/>
              </a:rPr>
              <a:t>-Registreras</a:t>
            </a:r>
          </a:p>
          <a:p>
            <a:r>
              <a:rPr lang="sv-SE" smtClean="0">
                <a:latin typeface="Arial"/>
                <a:cs typeface="Arial"/>
              </a:rPr>
              <a:t>-Påförs </a:t>
            </a:r>
            <a:r>
              <a:rPr lang="sv-SE" dirty="0" smtClean="0">
                <a:latin typeface="Arial"/>
                <a:cs typeface="Arial"/>
              </a:rPr>
              <a:t>uppgifter</a:t>
            </a:r>
          </a:p>
        </p:txBody>
      </p:sp>
      <p:sp>
        <p:nvSpPr>
          <p:cNvPr id="9" name="Höger 8"/>
          <p:cNvSpPr/>
          <p:nvPr/>
        </p:nvSpPr>
        <p:spPr>
          <a:xfrm>
            <a:off x="2267744" y="2133601"/>
            <a:ext cx="792088" cy="4313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textruta 9"/>
          <p:cNvSpPr txBox="1"/>
          <p:nvPr/>
        </p:nvSpPr>
        <p:spPr>
          <a:xfrm>
            <a:off x="2964337" y="2559354"/>
            <a:ext cx="1656184" cy="1200329"/>
          </a:xfrm>
          <a:prstGeom prst="rect">
            <a:avLst/>
          </a:prstGeom>
          <a:noFill/>
        </p:spPr>
        <p:txBody>
          <a:bodyPr wrap="square" rtlCol="0">
            <a:spAutoFit/>
          </a:bodyPr>
          <a:lstStyle/>
          <a:p>
            <a:r>
              <a:rPr lang="sv-SE" dirty="0" smtClean="0">
                <a:latin typeface="Arial"/>
                <a:cs typeface="Arial"/>
              </a:rPr>
              <a:t>Öppna </a:t>
            </a:r>
          </a:p>
          <a:p>
            <a:r>
              <a:rPr lang="sv-SE" dirty="0" smtClean="0">
                <a:latin typeface="Arial"/>
                <a:cs typeface="Arial"/>
              </a:rPr>
              <a:t>Ärenden</a:t>
            </a:r>
          </a:p>
          <a:p>
            <a:r>
              <a:rPr lang="sv-SE" i="1" dirty="0" smtClean="0">
                <a:latin typeface="Arial"/>
                <a:cs typeface="Arial"/>
              </a:rPr>
              <a:t>Aktuell information</a:t>
            </a:r>
          </a:p>
        </p:txBody>
      </p:sp>
      <p:sp>
        <p:nvSpPr>
          <p:cNvPr id="11" name="Höger 10"/>
          <p:cNvSpPr/>
          <p:nvPr/>
        </p:nvSpPr>
        <p:spPr>
          <a:xfrm rot="-1080000">
            <a:off x="4148762" y="2353382"/>
            <a:ext cx="792088" cy="2625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Höger 11"/>
          <p:cNvSpPr/>
          <p:nvPr/>
        </p:nvSpPr>
        <p:spPr>
          <a:xfrm rot="1140000">
            <a:off x="4175955" y="3104219"/>
            <a:ext cx="792088" cy="2625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textruta 12"/>
          <p:cNvSpPr txBox="1"/>
          <p:nvPr/>
        </p:nvSpPr>
        <p:spPr>
          <a:xfrm>
            <a:off x="4989200" y="1916832"/>
            <a:ext cx="1094968" cy="369332"/>
          </a:xfrm>
          <a:prstGeom prst="rect">
            <a:avLst/>
          </a:prstGeom>
          <a:noFill/>
        </p:spPr>
        <p:txBody>
          <a:bodyPr wrap="square" rtlCol="0">
            <a:spAutoFit/>
          </a:bodyPr>
          <a:lstStyle/>
          <a:p>
            <a:r>
              <a:rPr lang="sv-SE" dirty="0" smtClean="0">
                <a:latin typeface="Arial"/>
                <a:cs typeface="Arial"/>
              </a:rPr>
              <a:t>Gallras</a:t>
            </a:r>
          </a:p>
        </p:txBody>
      </p:sp>
      <p:cxnSp>
        <p:nvCxnSpPr>
          <p:cNvPr id="15" name="Rak 14"/>
          <p:cNvCxnSpPr/>
          <p:nvPr/>
        </p:nvCxnSpPr>
        <p:spPr>
          <a:xfrm flipH="1">
            <a:off x="5148064" y="1340768"/>
            <a:ext cx="936104" cy="122413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Rak 16"/>
          <p:cNvCxnSpPr/>
          <p:nvPr/>
        </p:nvCxnSpPr>
        <p:spPr>
          <a:xfrm>
            <a:off x="5148064" y="1562012"/>
            <a:ext cx="792088" cy="1075205"/>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ruta 17"/>
          <p:cNvSpPr txBox="1"/>
          <p:nvPr/>
        </p:nvSpPr>
        <p:spPr>
          <a:xfrm>
            <a:off x="5148064" y="3235478"/>
            <a:ext cx="1296144" cy="369332"/>
          </a:xfrm>
          <a:prstGeom prst="rect">
            <a:avLst/>
          </a:prstGeom>
          <a:noFill/>
        </p:spPr>
        <p:txBody>
          <a:bodyPr wrap="square" rtlCol="0">
            <a:spAutoFit/>
          </a:bodyPr>
          <a:lstStyle/>
          <a:p>
            <a:r>
              <a:rPr lang="sv-SE" dirty="0" smtClean="0">
                <a:latin typeface="Arial"/>
                <a:cs typeface="Arial"/>
              </a:rPr>
              <a:t>Bevaras</a:t>
            </a:r>
          </a:p>
        </p:txBody>
      </p:sp>
      <p:cxnSp>
        <p:nvCxnSpPr>
          <p:cNvPr id="20" name="Rak 19"/>
          <p:cNvCxnSpPr/>
          <p:nvPr/>
        </p:nvCxnSpPr>
        <p:spPr>
          <a:xfrm>
            <a:off x="6444208" y="1562012"/>
            <a:ext cx="0" cy="57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Rak 22"/>
          <p:cNvCxnSpPr>
            <a:endCxn id="18" idx="3"/>
          </p:cNvCxnSpPr>
          <p:nvPr/>
        </p:nvCxnSpPr>
        <p:spPr>
          <a:xfrm>
            <a:off x="6444208" y="2559354"/>
            <a:ext cx="0" cy="860790"/>
          </a:xfrm>
          <a:prstGeom prst="line">
            <a:avLst/>
          </a:prstGeom>
        </p:spPr>
        <p:style>
          <a:lnRef idx="2">
            <a:schemeClr val="accent1"/>
          </a:lnRef>
          <a:fillRef idx="0">
            <a:schemeClr val="accent1"/>
          </a:fillRef>
          <a:effectRef idx="1">
            <a:schemeClr val="accent1"/>
          </a:effectRef>
          <a:fontRef idx="minor">
            <a:schemeClr val="tx1"/>
          </a:fontRef>
        </p:style>
      </p:cxnSp>
      <p:sp>
        <p:nvSpPr>
          <p:cNvPr id="24" name="Höger 23"/>
          <p:cNvSpPr/>
          <p:nvPr/>
        </p:nvSpPr>
        <p:spPr>
          <a:xfrm rot="1140000">
            <a:off x="6001190" y="3628424"/>
            <a:ext cx="792088" cy="2625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26" name="Rak 25"/>
          <p:cNvCxnSpPr/>
          <p:nvPr/>
        </p:nvCxnSpPr>
        <p:spPr>
          <a:xfrm>
            <a:off x="6444208" y="4293096"/>
            <a:ext cx="0" cy="900997"/>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ruta 28"/>
          <p:cNvSpPr txBox="1"/>
          <p:nvPr/>
        </p:nvSpPr>
        <p:spPr>
          <a:xfrm>
            <a:off x="6798254" y="3310039"/>
            <a:ext cx="1934029" cy="646331"/>
          </a:xfrm>
          <a:prstGeom prst="rect">
            <a:avLst/>
          </a:prstGeom>
          <a:noFill/>
        </p:spPr>
        <p:txBody>
          <a:bodyPr wrap="square" rtlCol="0">
            <a:spAutoFit/>
          </a:bodyPr>
          <a:lstStyle/>
          <a:p>
            <a:r>
              <a:rPr lang="sv-SE" i="1" dirty="0" smtClean="0">
                <a:latin typeface="Arial"/>
                <a:cs typeface="Arial"/>
              </a:rPr>
              <a:t>Arkiverad information</a:t>
            </a:r>
          </a:p>
        </p:txBody>
      </p:sp>
      <p:sp>
        <p:nvSpPr>
          <p:cNvPr id="30" name="Vänsterböjd 29"/>
          <p:cNvSpPr/>
          <p:nvPr/>
        </p:nvSpPr>
        <p:spPr>
          <a:xfrm>
            <a:off x="8057625" y="3571549"/>
            <a:ext cx="967014" cy="1886887"/>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31" name="textruta 30"/>
          <p:cNvSpPr txBox="1"/>
          <p:nvPr/>
        </p:nvSpPr>
        <p:spPr>
          <a:xfrm>
            <a:off x="6675824" y="5491932"/>
            <a:ext cx="1880900" cy="369332"/>
          </a:xfrm>
          <a:prstGeom prst="rect">
            <a:avLst/>
          </a:prstGeom>
          <a:noFill/>
        </p:spPr>
        <p:txBody>
          <a:bodyPr wrap="square" rtlCol="0">
            <a:spAutoFit/>
          </a:bodyPr>
          <a:lstStyle/>
          <a:p>
            <a:r>
              <a:rPr lang="sv-SE" dirty="0" smtClean="0">
                <a:latin typeface="Arial"/>
                <a:cs typeface="Arial"/>
              </a:rPr>
              <a:t>Återanvändning</a:t>
            </a:r>
          </a:p>
        </p:txBody>
      </p:sp>
      <p:cxnSp>
        <p:nvCxnSpPr>
          <p:cNvPr id="33" name="Rak pil 32"/>
          <p:cNvCxnSpPr>
            <a:endCxn id="10" idx="1"/>
          </p:cNvCxnSpPr>
          <p:nvPr/>
        </p:nvCxnSpPr>
        <p:spPr>
          <a:xfrm flipV="1">
            <a:off x="2460281" y="3159519"/>
            <a:ext cx="504056" cy="3471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Lodrät skriftrulle 35"/>
          <p:cNvSpPr/>
          <p:nvPr/>
        </p:nvSpPr>
        <p:spPr>
          <a:xfrm>
            <a:off x="1426027" y="4730870"/>
            <a:ext cx="958261" cy="1637734"/>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12740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ubrik 1"/>
          <p:cNvSpPr>
            <a:spLocks noGrp="1"/>
          </p:cNvSpPr>
          <p:nvPr>
            <p:ph type="title"/>
          </p:nvPr>
        </p:nvSpPr>
        <p:spPr bwMode="auto">
          <a:xfrm>
            <a:off x="684213" y="188640"/>
            <a:ext cx="773906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r>
              <a:rPr lang="sv-SE" altLang="sv-SE" sz="2800" dirty="0" smtClean="0">
                <a:latin typeface="Arial" panose="020B0604020202020204" pitchFamily="34" charset="0"/>
                <a:ea typeface="ＭＳ Ｐゴシック" panose="020B0600070205080204" pitchFamily="34" charset="-128"/>
                <a:cs typeface="Arial" panose="020B0604020202020204" pitchFamily="34" charset="0"/>
              </a:rPr>
              <a:t>Dokumenthanteringsplaner</a:t>
            </a:r>
            <a:endParaRPr lang="sv-SE" altLang="sv-SE" sz="2800" dirty="0" smtClean="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4" name="Bildobjekt 3"/>
          <p:cNvPicPr>
            <a:picLocks noChangeAspect="1"/>
          </p:cNvPicPr>
          <p:nvPr/>
        </p:nvPicPr>
        <p:blipFill rotWithShape="1">
          <a:blip r:embed="rId2"/>
          <a:srcRect l="19288" t="16401" r="18500" b="9401"/>
          <a:stretch/>
        </p:blipFill>
        <p:spPr>
          <a:xfrm>
            <a:off x="539552" y="640741"/>
            <a:ext cx="8136904" cy="5458935"/>
          </a:xfrm>
          <a:prstGeom prst="rect">
            <a:avLst/>
          </a:prstGeom>
        </p:spPr>
      </p:pic>
    </p:spTree>
    <p:extLst>
      <p:ext uri="{BB962C8B-B14F-4D97-AF65-F5344CB8AC3E}">
        <p14:creationId xmlns:p14="http://schemas.microsoft.com/office/powerpoint/2010/main" val="2910760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4213" y="384175"/>
            <a:ext cx="773906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r>
              <a:rPr lang="sv-SE" altLang="sv-SE" dirty="0" smtClean="0">
                <a:latin typeface="Arial" panose="020B0604020202020204" pitchFamily="34" charset="0"/>
                <a:ea typeface="ＭＳ Ｐゴシック" panose="020B0600070205080204" pitchFamily="34" charset="-128"/>
                <a:cs typeface="Times New Roman" panose="02020603050405020304" pitchFamily="18" charset="0"/>
              </a:rPr>
              <a:t>Vad är en handling?</a:t>
            </a:r>
          </a:p>
        </p:txBody>
      </p:sp>
      <p:sp>
        <p:nvSpPr>
          <p:cNvPr id="24579" name="Rectangle 3"/>
          <p:cNvSpPr>
            <a:spLocks noGrp="1" noChangeArrowheads="1"/>
          </p:cNvSpPr>
          <p:nvPr>
            <p:ph type="body" idx="1"/>
          </p:nvPr>
        </p:nvSpPr>
        <p:spPr bwMode="auto">
          <a:xfrm>
            <a:off x="684213" y="1196975"/>
            <a:ext cx="7739062" cy="892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Font typeface="Arial" panose="020B0604020202020204" pitchFamily="34" charset="0"/>
              <a:buChar char="•"/>
            </a:pPr>
            <a:r>
              <a:rPr lang="sv-SE" altLang="sv-SE" sz="1800" smtClean="0">
                <a:latin typeface="Arial" panose="020B0604020202020204" pitchFamily="34" charset="0"/>
                <a:ea typeface="ＭＳ Ｐゴシック" panose="020B0600070205080204" pitchFamily="34" charset="-128"/>
                <a:cs typeface="Times New Roman" panose="02020603050405020304" pitchFamily="18" charset="0"/>
              </a:rPr>
              <a:t>Ett fysiskt medium som bär information</a:t>
            </a:r>
          </a:p>
          <a:p>
            <a:pPr eaLnBrk="1" hangingPunct="1">
              <a:buFont typeface="Arial" panose="020B0604020202020204" pitchFamily="34" charset="0"/>
              <a:buChar char="•"/>
            </a:pPr>
            <a:r>
              <a:rPr lang="sv-SE" altLang="sv-SE" sz="1800" smtClean="0">
                <a:latin typeface="Arial" panose="020B0604020202020204" pitchFamily="34" charset="0"/>
                <a:ea typeface="ＭＳ Ｐゴシック" panose="020B0600070205080204" pitchFamily="34" charset="-128"/>
                <a:cs typeface="Times New Roman" panose="02020603050405020304" pitchFamily="18" charset="0"/>
              </a:rPr>
              <a:t>En form för att lagra och bevara upplysningar</a:t>
            </a:r>
          </a:p>
          <a:p>
            <a:pPr eaLnBrk="1" hangingPunct="1">
              <a:buFontTx/>
              <a:buNone/>
            </a:pPr>
            <a:endParaRPr lang="sv-SE" altLang="sv-SE" smtClean="0">
              <a:latin typeface="Arial" panose="020B0604020202020204" pitchFamily="34" charset="0"/>
              <a:ea typeface="ＭＳ Ｐゴシック" panose="020B0600070205080204" pitchFamily="34" charset="-128"/>
              <a:cs typeface="Times New Roman" panose="02020603050405020304" pitchFamily="18" charset="0"/>
            </a:endParaRPr>
          </a:p>
        </p:txBody>
      </p:sp>
      <p:pic>
        <p:nvPicPr>
          <p:cNvPr id="24582" name="Picture 6" descr="C:\Users\dalmar\AppData\Local\Microsoft\Windows\Temporary Internet Files\Content.IE5\LJHW380U\MP90042214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420938"/>
            <a:ext cx="24050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C:\Users\dalmar\AppData\Local\Microsoft\Windows\Temporary Internet Files\Content.IE5\LJHW380U\MP90007885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2420938"/>
            <a:ext cx="237648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C:\Users\dalmar\AppData\Local\Microsoft\Windows\Temporary Internet Files\Content.IE5\7DLK5Z4A\MP90042296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2420938"/>
            <a:ext cx="21701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1" descr="C:\Users\dalmar\AppData\Local\Microsoft\Windows\Temporary Internet Files\Content.IE5\OR05VKWX\MP90038533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4149725"/>
            <a:ext cx="165576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3" descr="C:\Users\dalmar\AppData\Local\Microsoft\Windows\Temporary Internet Files\Content.IE5\ELJ57FU7\MC900441713[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1040" y="4509120"/>
            <a:ext cx="12969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4" descr="C:\Users\dalmar\AppData\Local\Microsoft\Windows\Temporary Internet Files\Content.IE5\AMX11S7R\MC900413668[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4374133"/>
            <a:ext cx="2016125"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6" descr="C:\Users\dalmar\AppData\Local\Microsoft\Windows\Temporary Internet Files\Content.IE5\ELJ57FU7\MP900448715[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4149725"/>
            <a:ext cx="143986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745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Dokumenthanteringsplaner</a:t>
            </a:r>
          </a:p>
        </p:txBody>
      </p:sp>
      <p:sp>
        <p:nvSpPr>
          <p:cNvPr id="3379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Font typeface="Arial" panose="020B0604020202020204" pitchFamily="34" charset="0"/>
              <a:buChar char="•"/>
            </a:pPr>
            <a:r>
              <a:rPr lang="sv-SE" altLang="sv-SE" sz="1800" dirty="0" smtClean="0">
                <a:latin typeface="Arial" panose="020B0604020202020204" pitchFamily="34" charset="0"/>
                <a:ea typeface="ＭＳ Ｐゴシック" panose="020B0600070205080204" pitchFamily="34" charset="-128"/>
                <a:cs typeface="Arial" panose="020B0604020202020204" pitchFamily="34" charset="0"/>
              </a:rPr>
              <a:t>Redovisar vilka handlingar som finns</a:t>
            </a:r>
          </a:p>
          <a:p>
            <a:pPr eaLnBrk="1" hangingPunct="1">
              <a:buFont typeface="Arial" panose="020B0604020202020204" pitchFamily="34" charset="0"/>
              <a:buChar char="•"/>
            </a:pPr>
            <a:r>
              <a:rPr lang="sv-SE" altLang="sv-SE" sz="1800" dirty="0" smtClean="0">
                <a:latin typeface="Arial" panose="020B0604020202020204" pitchFamily="34" charset="0"/>
                <a:ea typeface="ＭＳ Ｐゴシック" panose="020B0600070205080204" pitchFamily="34" charset="-128"/>
                <a:cs typeface="Arial" panose="020B0604020202020204" pitchFamily="34" charset="0"/>
              </a:rPr>
              <a:t>Var handlingarna förvaras</a:t>
            </a:r>
          </a:p>
          <a:p>
            <a:pPr eaLnBrk="1" hangingPunct="1">
              <a:buFont typeface="Arial" panose="020B0604020202020204" pitchFamily="34" charset="0"/>
              <a:buChar char="•"/>
            </a:pPr>
            <a:r>
              <a:rPr lang="sv-SE" altLang="sv-SE" sz="1800" dirty="0" smtClean="0">
                <a:latin typeface="Arial" panose="020B0604020202020204" pitchFamily="34" charset="0"/>
                <a:ea typeface="ＭＳ Ｐゴシック" panose="020B0600070205080204" pitchFamily="34" charset="-128"/>
                <a:cs typeface="Arial" panose="020B0604020202020204" pitchFamily="34" charset="0"/>
              </a:rPr>
              <a:t>Anger hur arkivering ska göras</a:t>
            </a:r>
          </a:p>
          <a:p>
            <a:pPr eaLnBrk="1" hangingPunct="1">
              <a:buFont typeface="Arial" panose="020B0604020202020204" pitchFamily="34" charset="0"/>
              <a:buChar char="•"/>
            </a:pPr>
            <a:r>
              <a:rPr lang="sv-SE" altLang="sv-SE" sz="1800" dirty="0" smtClean="0">
                <a:latin typeface="Arial" panose="020B0604020202020204" pitchFamily="34" charset="0"/>
                <a:ea typeface="ＭＳ Ｐゴシック" panose="020B0600070205080204" pitchFamily="34" charset="-128"/>
                <a:cs typeface="Arial" panose="020B0604020202020204" pitchFamily="34" charset="0"/>
              </a:rPr>
              <a:t>Anger om de ska bevaras eller gallras</a:t>
            </a:r>
          </a:p>
          <a:p>
            <a:pPr eaLnBrk="1" hangingPunct="1">
              <a:buFont typeface="Arial" panose="020B0604020202020204" pitchFamily="34" charset="0"/>
              <a:buChar char="•"/>
            </a:pPr>
            <a:r>
              <a:rPr lang="sv-SE" altLang="sv-SE" sz="1800" dirty="0" smtClean="0">
                <a:latin typeface="Arial" panose="020B0604020202020204" pitchFamily="34" charset="0"/>
                <a:ea typeface="ＭＳ Ｐゴシック" panose="020B0600070205080204" pitchFamily="34" charset="-128"/>
                <a:cs typeface="Arial" panose="020B0604020202020204" pitchFamily="34" charset="0"/>
              </a:rPr>
              <a:t>Gallring (förstörande) av handlingar får endast göras om ett gallringsbeslut finns</a:t>
            </a:r>
          </a:p>
          <a:p>
            <a:pPr eaLnBrk="1" hangingPunct="1">
              <a:buFont typeface="Arial" panose="020B0604020202020204" pitchFamily="34" charset="0"/>
              <a:buChar char="•"/>
            </a:pPr>
            <a:r>
              <a:rPr lang="sv-SE" altLang="sv-SE" sz="1800" dirty="0" smtClean="0">
                <a:latin typeface="Arial" panose="020B0604020202020204" pitchFamily="34" charset="0"/>
                <a:ea typeface="ＭＳ Ｐゴシック" panose="020B0600070205080204" pitchFamily="34" charset="-128"/>
                <a:cs typeface="Arial" panose="020B0604020202020204" pitchFamily="34" charset="0"/>
              </a:rPr>
              <a:t>Revideras av arkivansvarig och arkivredogörare i samråd med stadsarkivet</a:t>
            </a:r>
          </a:p>
          <a:p>
            <a:pPr>
              <a:buFont typeface="Arial" panose="020B0604020202020204" pitchFamily="34" charset="0"/>
              <a:buChar char="•"/>
            </a:pPr>
            <a:r>
              <a:rPr lang="sv-SE" altLang="sv-SE" sz="1800" dirty="0">
                <a:latin typeface="Arial" panose="020B0604020202020204" pitchFamily="34" charset="0"/>
                <a:ea typeface="ＭＳ Ｐゴシック" panose="020B0600070205080204" pitchFamily="34" charset="-128"/>
                <a:cs typeface="Arial" panose="020B0604020202020204" pitchFamily="34" charset="0"/>
              </a:rPr>
              <a:t>Finns registrerade i W3D3 för SBN och BMN</a:t>
            </a:r>
            <a:endParaRPr lang="sv-SE" altLang="sv-SE"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601564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Bildobjekt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798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Leveransprocessen </a:t>
            </a:r>
            <a:r>
              <a:rPr lang="sv-SE" sz="2400" dirty="0" smtClean="0"/>
              <a:t>(Handbokens uppbyggnad)</a:t>
            </a:r>
            <a:r>
              <a:rPr lang="sv-SE" dirty="0" smtClean="0"/>
              <a:t/>
            </a:r>
            <a:br>
              <a:rPr lang="sv-SE" dirty="0" smtClean="0"/>
            </a:br>
            <a:r>
              <a:rPr lang="sv-SE" dirty="0"/>
              <a:t>	</a:t>
            </a:r>
            <a:endParaRPr lang="sv-SE" b="1" i="1" dirty="0"/>
          </a:p>
        </p:txBody>
      </p:sp>
      <p:sp>
        <p:nvSpPr>
          <p:cNvPr id="3" name="Platshållare för innehåll 2"/>
          <p:cNvSpPr>
            <a:spLocks noGrp="1"/>
          </p:cNvSpPr>
          <p:nvPr>
            <p:ph idx="1"/>
          </p:nvPr>
        </p:nvSpPr>
        <p:spPr/>
        <p:txBody>
          <a:bodyPr/>
          <a:lstStyle/>
          <a:p>
            <a:endParaRPr lang="sv-SE" dirty="0"/>
          </a:p>
        </p:txBody>
      </p:sp>
      <p:grpSp>
        <p:nvGrpSpPr>
          <p:cNvPr id="5" name="Grupp 4"/>
          <p:cNvGrpSpPr/>
          <p:nvPr/>
        </p:nvGrpSpPr>
        <p:grpSpPr>
          <a:xfrm>
            <a:off x="628650" y="1906121"/>
            <a:ext cx="8142202" cy="3583851"/>
            <a:chOff x="-50930" y="0"/>
            <a:chExt cx="5742546" cy="233680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977" y="0"/>
              <a:ext cx="4077970" cy="2336800"/>
            </a:xfrm>
            <a:prstGeom prst="rect">
              <a:avLst/>
            </a:prstGeom>
            <a:noFill/>
            <a:ln>
              <a:noFill/>
            </a:ln>
          </p:spPr>
        </p:pic>
        <p:sp>
          <p:nvSpPr>
            <p:cNvPr id="7" name="Rektangel med rundade hörn 6"/>
            <p:cNvSpPr/>
            <p:nvPr/>
          </p:nvSpPr>
          <p:spPr>
            <a:xfrm>
              <a:off x="-50930" y="706931"/>
              <a:ext cx="762329" cy="889719"/>
            </a:xfrm>
            <a:prstGeom prst="roundRect">
              <a:avLst/>
            </a:prstGeom>
            <a:solidFill>
              <a:srgbClr val="FFD85B"/>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spcAft>
                  <a:spcPts val="0"/>
                </a:spcAft>
              </a:pPr>
              <a:r>
                <a:rPr lang="sv-SE" sz="900" b="1"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Myndighetens förarbete</a:t>
              </a:r>
              <a:br>
                <a:rPr lang="sv-SE" sz="900" b="1"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br>
              <a:endParaRPr lang="sv-SE" sz="900" u="sng" dirty="0">
                <a:latin typeface="Times New Roman" panose="02020603050405020304" pitchFamily="18" charset="0"/>
                <a:ea typeface="Times New Roman" panose="02020603050405020304" pitchFamily="18" charset="0"/>
              </a:endParaRPr>
            </a:p>
            <a:p>
              <a:pPr algn="ctr">
                <a:spcAft>
                  <a:spcPts val="0"/>
                </a:spcAft>
              </a:pPr>
              <a:r>
                <a:rPr lang="sv-SE" sz="9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Myndighetens förarbete innan ett leverans-projekt kan startas</a:t>
              </a:r>
              <a:endParaRPr lang="sv-SE" sz="900" dirty="0">
                <a:latin typeface="Times New Roman" panose="02020603050405020304" pitchFamily="18" charset="0"/>
                <a:ea typeface="Times New Roman" panose="02020603050405020304" pitchFamily="18" charset="0"/>
              </a:endParaRPr>
            </a:p>
          </p:txBody>
        </p:sp>
        <p:sp>
          <p:nvSpPr>
            <p:cNvPr id="8" name="Rektangel med rundade hörn 7"/>
            <p:cNvSpPr/>
            <p:nvPr/>
          </p:nvSpPr>
          <p:spPr>
            <a:xfrm>
              <a:off x="776088" y="699247"/>
              <a:ext cx="772726" cy="918037"/>
            </a:xfrm>
            <a:prstGeom prst="roundRect">
              <a:avLst/>
            </a:prstGeom>
            <a:solidFill>
              <a:srgbClr val="FFC000"/>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spcAft>
                  <a:spcPts val="0"/>
                </a:spcAft>
              </a:pPr>
              <a:r>
                <a:rPr lang="sv-SE" sz="900" b="1"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Projektstart</a:t>
              </a:r>
              <a:br>
                <a:rPr lang="sv-SE" sz="900" b="1"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br>
              <a:r>
                <a:rPr lang="sv-SE" sz="900"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
              </a:r>
              <a:br>
                <a:rPr lang="sv-SE" sz="900"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br>
              <a:endParaRPr lang="sv-SE" sz="900"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endParaRPr>
            </a:p>
            <a:p>
              <a:pPr algn="ctr">
                <a:spcAft>
                  <a:spcPts val="0"/>
                </a:spcAft>
              </a:pPr>
              <a:r>
                <a:rPr lang="sv-SE" sz="9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Ansvars-fördelning och</a:t>
              </a:r>
              <a:br>
                <a:rPr lang="sv-SE" sz="9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br>
              <a:r>
                <a:rPr lang="sv-SE" sz="9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projektupplägg </a:t>
              </a:r>
              <a:endParaRPr lang="sv-SE" sz="900" dirty="0">
                <a:latin typeface="Times New Roman" panose="02020603050405020304" pitchFamily="18" charset="0"/>
                <a:ea typeface="Times New Roman" panose="02020603050405020304" pitchFamily="18" charset="0"/>
              </a:endParaRPr>
            </a:p>
          </p:txBody>
        </p:sp>
        <p:sp>
          <p:nvSpPr>
            <p:cNvPr id="9" name="Rektangel med rundade hörn 8"/>
            <p:cNvSpPr/>
            <p:nvPr/>
          </p:nvSpPr>
          <p:spPr>
            <a:xfrm>
              <a:off x="3411711" y="714615"/>
              <a:ext cx="718721" cy="900816"/>
            </a:xfrm>
            <a:prstGeom prst="roundRect">
              <a:avLst/>
            </a:prstGeom>
            <a:solidFill>
              <a:srgbClr val="FFC000"/>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spcAft>
                  <a:spcPts val="0"/>
                </a:spcAft>
              </a:pPr>
              <a:r>
                <a:rPr lang="sv-SE" sz="900" b="1"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Leverans</a:t>
              </a:r>
              <a:br>
                <a:rPr lang="sv-SE" sz="900" b="1"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br>
              <a:r>
                <a:rPr lang="sv-SE" sz="900" b="1"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
              </a:r>
              <a:br>
                <a:rPr lang="sv-SE" sz="900" b="1"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br>
              <a:endParaRPr lang="sv-SE" sz="900" b="1"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endParaRPr>
            </a:p>
            <a:p>
              <a:pPr algn="ctr">
                <a:spcAft>
                  <a:spcPts val="0"/>
                </a:spcAft>
              </a:pPr>
              <a:r>
                <a:rPr lang="sv-SE" sz="9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Leverans av information i </a:t>
              </a:r>
              <a:r>
                <a:rPr lang="sv-SE" sz="900" dirty="0" err="1">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verksamhets-systemet</a:t>
              </a:r>
              <a:r>
                <a:rPr lang="sv-SE" sz="9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 till </a:t>
              </a:r>
              <a:br>
                <a:rPr lang="sv-SE" sz="9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br>
              <a:r>
                <a:rPr lang="sv-SE" sz="9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LTA</a:t>
              </a:r>
              <a:endParaRPr lang="sv-SE" sz="900" dirty="0">
                <a:latin typeface="Times New Roman" panose="02020603050405020304" pitchFamily="18" charset="0"/>
                <a:ea typeface="Times New Roman" panose="02020603050405020304" pitchFamily="18" charset="0"/>
              </a:endParaRPr>
            </a:p>
            <a:p>
              <a:pPr algn="ctr">
                <a:spcAft>
                  <a:spcPts val="0"/>
                </a:spcAft>
              </a:pPr>
              <a:r>
                <a:rPr lang="sv-SE" sz="900" dirty="0">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 </a:t>
              </a:r>
              <a:endParaRPr lang="sv-SE" sz="900" dirty="0">
                <a:latin typeface="Times New Roman" panose="02020603050405020304" pitchFamily="18" charset="0"/>
                <a:ea typeface="Times New Roman" panose="02020603050405020304" pitchFamily="18" charset="0"/>
              </a:endParaRPr>
            </a:p>
            <a:p>
              <a:pPr algn="ctr">
                <a:spcAft>
                  <a:spcPts val="0"/>
                </a:spcAft>
              </a:pPr>
              <a:r>
                <a:rPr lang="sv-SE" sz="675" dirty="0">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 </a:t>
              </a:r>
              <a:endParaRPr lang="sv-SE" sz="900" dirty="0">
                <a:latin typeface="Times New Roman" panose="02020603050405020304" pitchFamily="18" charset="0"/>
                <a:ea typeface="Times New Roman" panose="02020603050405020304" pitchFamily="18" charset="0"/>
              </a:endParaRPr>
            </a:p>
          </p:txBody>
        </p:sp>
        <p:sp>
          <p:nvSpPr>
            <p:cNvPr id="10" name="Rektangel med rundade hörn 9"/>
            <p:cNvSpPr/>
            <p:nvPr/>
          </p:nvSpPr>
          <p:spPr>
            <a:xfrm>
              <a:off x="4203167" y="706931"/>
              <a:ext cx="741945" cy="889719"/>
            </a:xfrm>
            <a:prstGeom prst="roundRect">
              <a:avLst/>
            </a:prstGeom>
            <a:solidFill>
              <a:srgbClr val="FFC000"/>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spcAft>
                  <a:spcPts val="0"/>
                </a:spcAft>
              </a:pPr>
              <a:r>
                <a:rPr lang="sv-SE" sz="900" b="1"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Godkännande</a:t>
              </a:r>
              <a:br>
                <a:rPr lang="sv-SE" sz="900" b="1"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br>
              <a:endParaRPr lang="sv-SE" sz="900" dirty="0">
                <a:latin typeface="Times New Roman" panose="02020603050405020304" pitchFamily="18" charset="0"/>
                <a:ea typeface="Times New Roman" panose="02020603050405020304" pitchFamily="18" charset="0"/>
              </a:endParaRPr>
            </a:p>
            <a:p>
              <a:pPr algn="ctr">
                <a:spcAft>
                  <a:spcPts val="0"/>
                </a:spcAft>
              </a:pPr>
              <a:endParaRPr lang="sv-SE" sz="90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endParaRPr>
            </a:p>
            <a:p>
              <a:pPr algn="ctr">
                <a:spcAft>
                  <a:spcPts val="0"/>
                </a:spcAft>
              </a:pPr>
              <a:r>
                <a:rPr lang="sv-SE" sz="90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Leverans-kontroll </a:t>
              </a:r>
              <a:endParaRPr lang="sv-SE" sz="900" dirty="0">
                <a:latin typeface="Times New Roman" panose="02020603050405020304" pitchFamily="18" charset="0"/>
                <a:ea typeface="Times New Roman" panose="02020603050405020304" pitchFamily="18" charset="0"/>
              </a:endParaRPr>
            </a:p>
            <a:p>
              <a:pPr algn="ctr">
                <a:spcAft>
                  <a:spcPts val="0"/>
                </a:spcAft>
              </a:pPr>
              <a:r>
                <a:rPr lang="sv-SE" sz="9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och överlämnande</a:t>
              </a:r>
              <a:endParaRPr lang="sv-SE" sz="900" dirty="0">
                <a:latin typeface="Times New Roman" panose="02020603050405020304" pitchFamily="18" charset="0"/>
                <a:ea typeface="Times New Roman" panose="02020603050405020304" pitchFamily="18" charset="0"/>
              </a:endParaRPr>
            </a:p>
            <a:p>
              <a:pPr>
                <a:spcAft>
                  <a:spcPts val="0"/>
                </a:spcAft>
              </a:pPr>
              <a:r>
                <a:rPr lang="sv-SE" sz="900" dirty="0">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 </a:t>
              </a:r>
              <a:endParaRPr lang="sv-SE" sz="900" dirty="0">
                <a:latin typeface="Times New Roman" panose="02020603050405020304" pitchFamily="18" charset="0"/>
                <a:ea typeface="Times New Roman" panose="02020603050405020304" pitchFamily="18" charset="0"/>
              </a:endParaRPr>
            </a:p>
          </p:txBody>
        </p:sp>
        <p:sp>
          <p:nvSpPr>
            <p:cNvPr id="11" name="Rektangel med rundade hörn 10"/>
            <p:cNvSpPr/>
            <p:nvPr/>
          </p:nvSpPr>
          <p:spPr>
            <a:xfrm>
              <a:off x="1613647" y="706931"/>
              <a:ext cx="801151" cy="911914"/>
            </a:xfrm>
            <a:prstGeom prst="roundRect">
              <a:avLst/>
            </a:prstGeom>
            <a:solidFill>
              <a:srgbClr val="FFC000"/>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spcAft>
                  <a:spcPts val="0"/>
                </a:spcAft>
              </a:pPr>
              <a:r>
                <a:rPr lang="sv-SE" sz="900" b="1"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Förberedelser</a:t>
              </a:r>
              <a:br>
                <a:rPr lang="sv-SE" sz="900" b="1"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br>
              <a:r>
                <a:rPr lang="sv-SE" sz="900" b="1"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inför leverans</a:t>
              </a:r>
              <a:br>
                <a:rPr lang="sv-SE" sz="900" b="1"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br>
              <a:r>
                <a:rPr lang="sv-SE" sz="900"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
              </a:r>
              <a:br>
                <a:rPr lang="sv-SE" sz="900"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br>
              <a:r>
                <a:rPr lang="sv-SE" sz="9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Definiera vad som ska bevaras, bestämma filformat,</a:t>
              </a:r>
              <a:br>
                <a:rPr lang="sv-SE" sz="9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br>
              <a:r>
                <a:rPr lang="sv-SE" sz="9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mappning m.m. </a:t>
              </a:r>
              <a:endParaRPr lang="sv-SE" sz="900" dirty="0">
                <a:latin typeface="Times New Roman" panose="02020603050405020304" pitchFamily="18" charset="0"/>
                <a:ea typeface="Times New Roman" panose="02020603050405020304" pitchFamily="18" charset="0"/>
              </a:endParaRPr>
            </a:p>
          </p:txBody>
        </p:sp>
        <p:sp>
          <p:nvSpPr>
            <p:cNvPr id="12" name="Rektangel med rundade hörn 11"/>
            <p:cNvSpPr/>
            <p:nvPr/>
          </p:nvSpPr>
          <p:spPr>
            <a:xfrm>
              <a:off x="2474259" y="714615"/>
              <a:ext cx="866735" cy="906909"/>
            </a:xfrm>
            <a:prstGeom prst="roundRect">
              <a:avLst/>
            </a:prstGeom>
            <a:solidFill>
              <a:srgbClr val="FFC000"/>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spcAft>
                  <a:spcPts val="0"/>
                </a:spcAft>
              </a:pPr>
              <a:r>
                <a:rPr lang="sv-SE" sz="900" b="1"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Leverans-överens-</a:t>
              </a:r>
              <a:r>
                <a:rPr lang="sv-SE" sz="900" b="1" u="sng" dirty="0" err="1">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kommelse</a:t>
              </a:r>
              <a:r>
                <a:rPr lang="sv-SE" sz="900" b="1"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 </a:t>
              </a:r>
              <a:br>
                <a:rPr lang="sv-SE" sz="900" b="1"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br>
              <a:r>
                <a:rPr lang="sv-SE" sz="900" u="sng" dirty="0">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
              </a:r>
              <a:br>
                <a:rPr lang="sv-SE" sz="900" u="sng" dirty="0">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br>
              <a:r>
                <a:rPr lang="sv-SE" sz="900"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Slutsatserna från förberedelserna resulterar i en leveransöverens-</a:t>
              </a:r>
              <a:r>
                <a:rPr lang="sv-SE" sz="900" dirty="0" err="1">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kommelse</a:t>
              </a:r>
              <a:endParaRPr lang="sv-SE" sz="9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13" name="Rektangel med rundade hörn 12"/>
            <p:cNvSpPr/>
            <p:nvPr/>
          </p:nvSpPr>
          <p:spPr>
            <a:xfrm>
              <a:off x="5017846" y="714615"/>
              <a:ext cx="673770" cy="866140"/>
            </a:xfrm>
            <a:prstGeom prst="roundRect">
              <a:avLst/>
            </a:prstGeom>
            <a:solidFill>
              <a:srgbClr val="FFD85B"/>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spcAft>
                  <a:spcPts val="0"/>
                </a:spcAft>
              </a:pPr>
              <a:r>
                <a:rPr lang="sv-SE" sz="900" b="1" u="sng"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Tillgänglig-görande</a:t>
              </a:r>
              <a:endParaRPr lang="sv-SE" sz="900" dirty="0">
                <a:latin typeface="Times New Roman" panose="02020603050405020304" pitchFamily="18" charset="0"/>
                <a:ea typeface="Times New Roman" panose="02020603050405020304" pitchFamily="18" charset="0"/>
              </a:endParaRPr>
            </a:p>
            <a:p>
              <a:pPr algn="ctr">
                <a:spcAft>
                  <a:spcPts val="0"/>
                </a:spcAft>
              </a:pPr>
              <a:r>
                <a:rPr lang="sv-SE" sz="9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 </a:t>
              </a:r>
              <a:endParaRPr lang="sv-SE" sz="900" dirty="0">
                <a:latin typeface="Times New Roman" panose="02020603050405020304" pitchFamily="18" charset="0"/>
                <a:ea typeface="Times New Roman" panose="02020603050405020304" pitchFamily="18" charset="0"/>
              </a:endParaRPr>
            </a:p>
            <a:p>
              <a:pPr algn="ctr">
                <a:spcAft>
                  <a:spcPts val="0"/>
                </a:spcAft>
              </a:pPr>
              <a:r>
                <a:rPr lang="sv-SE" sz="900" dirty="0">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rPr>
                <a:t>Åtkomst och återsökning</a:t>
              </a:r>
              <a:endParaRPr lang="sv-SE" sz="900" dirty="0">
                <a:latin typeface="Times New Roman" panose="02020603050405020304" pitchFamily="18" charset="0"/>
                <a:ea typeface="Times New Roman" panose="02020603050405020304" pitchFamily="18" charset="0"/>
              </a:endParaRPr>
            </a:p>
          </p:txBody>
        </p:sp>
      </p:grpSp>
      <p:sp>
        <p:nvSpPr>
          <p:cNvPr id="14" name="Vänster klammerparentes 13"/>
          <p:cNvSpPr/>
          <p:nvPr/>
        </p:nvSpPr>
        <p:spPr>
          <a:xfrm rot="16200000">
            <a:off x="4396159" y="1881876"/>
            <a:ext cx="707294" cy="5710821"/>
          </a:xfrm>
          <a:prstGeom prst="leftBrace">
            <a:avLst>
              <a:gd name="adj1" fmla="val 8333"/>
              <a:gd name="adj2" fmla="val 5138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15" name="textruta 14"/>
          <p:cNvSpPr txBox="1"/>
          <p:nvPr/>
        </p:nvSpPr>
        <p:spPr>
          <a:xfrm>
            <a:off x="4124740" y="4950528"/>
            <a:ext cx="1564852" cy="438582"/>
          </a:xfrm>
          <a:prstGeom prst="rect">
            <a:avLst/>
          </a:prstGeom>
          <a:noFill/>
        </p:spPr>
        <p:txBody>
          <a:bodyPr wrap="none" rtlCol="0">
            <a:spAutoFit/>
          </a:bodyPr>
          <a:lstStyle/>
          <a:p>
            <a:r>
              <a:rPr lang="sv-SE" sz="1200" b="1" dirty="0">
                <a:latin typeface="Arial"/>
                <a:cs typeface="Arial"/>
              </a:rPr>
              <a:t>Leveransprojekt</a:t>
            </a:r>
          </a:p>
          <a:p>
            <a:r>
              <a:rPr lang="sv-SE" sz="1050" dirty="0">
                <a:latin typeface="Arial"/>
                <a:cs typeface="Arial"/>
              </a:rPr>
              <a:t>Verksamhetens ansvar</a:t>
            </a:r>
          </a:p>
        </p:txBody>
      </p:sp>
    </p:spTree>
    <p:extLst>
      <p:ext uri="{BB962C8B-B14F-4D97-AF65-F5344CB8AC3E}">
        <p14:creationId xmlns:p14="http://schemas.microsoft.com/office/powerpoint/2010/main" val="585951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rotWithShape="1">
          <a:blip r:embed="rId2"/>
          <a:srcRect t="12356" r="44339" b="19790"/>
          <a:stretch/>
        </p:blipFill>
        <p:spPr>
          <a:xfrm>
            <a:off x="419539" y="260648"/>
            <a:ext cx="8400933" cy="5760640"/>
          </a:xfrm>
          <a:prstGeom prst="rect">
            <a:avLst/>
          </a:prstGeom>
        </p:spPr>
      </p:pic>
      <p:sp>
        <p:nvSpPr>
          <p:cNvPr id="5" name="textruta 4"/>
          <p:cNvSpPr txBox="1"/>
          <p:nvPr/>
        </p:nvSpPr>
        <p:spPr>
          <a:xfrm>
            <a:off x="2555776" y="3068960"/>
            <a:ext cx="1372317" cy="369332"/>
          </a:xfrm>
          <a:prstGeom prst="rect">
            <a:avLst/>
          </a:prstGeom>
          <a:noFill/>
        </p:spPr>
        <p:txBody>
          <a:bodyPr wrap="square" rtlCol="0">
            <a:spAutoFit/>
          </a:bodyPr>
          <a:lstStyle/>
          <a:p>
            <a:r>
              <a:rPr lang="sv-SE" dirty="0" smtClean="0">
                <a:latin typeface="Arial"/>
                <a:cs typeface="Arial"/>
              </a:rPr>
              <a:t>Wahlberg</a:t>
            </a:r>
          </a:p>
        </p:txBody>
      </p:sp>
    </p:spTree>
    <p:extLst>
      <p:ext uri="{BB962C8B-B14F-4D97-AF65-F5344CB8AC3E}">
        <p14:creationId xmlns:p14="http://schemas.microsoft.com/office/powerpoint/2010/main" val="25802057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rotWithShape="1">
          <a:blip r:embed="rId2"/>
          <a:srcRect t="11907" b="36815"/>
          <a:stretch/>
        </p:blipFill>
        <p:spPr>
          <a:xfrm>
            <a:off x="107504" y="2060848"/>
            <a:ext cx="8987298" cy="2592288"/>
          </a:xfrm>
          <a:prstGeom prst="rect">
            <a:avLst/>
          </a:prstGeom>
        </p:spPr>
      </p:pic>
    </p:spTree>
    <p:extLst>
      <p:ext uri="{BB962C8B-B14F-4D97-AF65-F5344CB8AC3E}">
        <p14:creationId xmlns:p14="http://schemas.microsoft.com/office/powerpoint/2010/main" val="841021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dirty="0"/>
          </a:p>
        </p:txBody>
      </p:sp>
      <p:pic>
        <p:nvPicPr>
          <p:cNvPr id="5" name="Bildobjekt 4"/>
          <p:cNvPicPr>
            <a:picLocks noChangeAspect="1"/>
          </p:cNvPicPr>
          <p:nvPr/>
        </p:nvPicPr>
        <p:blipFill rotWithShape="1">
          <a:blip r:embed="rId3"/>
          <a:srcRect l="27164" t="13600" r="28737" b="6602"/>
          <a:stretch/>
        </p:blipFill>
        <p:spPr>
          <a:xfrm>
            <a:off x="1691680" y="384089"/>
            <a:ext cx="5616624" cy="5716921"/>
          </a:xfrm>
          <a:prstGeom prst="rect">
            <a:avLst/>
          </a:prstGeom>
        </p:spPr>
      </p:pic>
    </p:spTree>
    <p:extLst>
      <p:ext uri="{BB962C8B-B14F-4D97-AF65-F5344CB8AC3E}">
        <p14:creationId xmlns:p14="http://schemas.microsoft.com/office/powerpoint/2010/main" val="3097180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Dataskyddsförordningen</a:t>
            </a:r>
            <a:endParaRPr lang="sv-SE" dirty="0"/>
          </a:p>
        </p:txBody>
      </p:sp>
      <p:sp>
        <p:nvSpPr>
          <p:cNvPr id="3" name="Platshållare för innehåll 2"/>
          <p:cNvSpPr>
            <a:spLocks noGrp="1"/>
          </p:cNvSpPr>
          <p:nvPr>
            <p:ph idx="1"/>
          </p:nvPr>
        </p:nvSpPr>
        <p:spPr/>
        <p:txBody>
          <a:bodyPr/>
          <a:lstStyle/>
          <a:p>
            <a:r>
              <a:rPr lang="sv-SE" dirty="0" smtClean="0"/>
              <a:t>Arkivlagen har företrädesrätt före GDPR</a:t>
            </a:r>
          </a:p>
          <a:p>
            <a:endParaRPr lang="sv-SE" dirty="0"/>
          </a:p>
        </p:txBody>
      </p:sp>
    </p:spTree>
    <p:extLst>
      <p:ext uri="{BB962C8B-B14F-4D97-AF65-F5344CB8AC3E}">
        <p14:creationId xmlns:p14="http://schemas.microsoft.com/office/powerpoint/2010/main" val="3451700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692696"/>
            <a:ext cx="9144000" cy="1143000"/>
          </a:xfrm>
        </p:spPr>
        <p:txBody>
          <a:bodyPr/>
          <a:lstStyle/>
          <a:p>
            <a:pPr algn="ctr"/>
            <a:r>
              <a:rPr lang="sv-SE" dirty="0" smtClean="0"/>
              <a:t>Vad är informationssäkerhet? </a:t>
            </a:r>
            <a:endParaRPr lang="sv-SE" dirty="0"/>
          </a:p>
        </p:txBody>
      </p:sp>
      <p:sp>
        <p:nvSpPr>
          <p:cNvPr id="3" name="textruta 2"/>
          <p:cNvSpPr txBox="1"/>
          <p:nvPr/>
        </p:nvSpPr>
        <p:spPr>
          <a:xfrm>
            <a:off x="575556" y="1556792"/>
            <a:ext cx="7992888" cy="3816429"/>
          </a:xfrm>
          <a:prstGeom prst="rect">
            <a:avLst/>
          </a:prstGeom>
          <a:noFill/>
        </p:spPr>
        <p:txBody>
          <a:bodyPr wrap="square" rtlCol="0">
            <a:spAutoFit/>
          </a:bodyPr>
          <a:lstStyle/>
          <a:p>
            <a:r>
              <a:rPr lang="sv-SE" sz="1400" b="1" dirty="0">
                <a:latin typeface="Lucida Sans" panose="020B0602030504020204" pitchFamily="34" charset="0"/>
              </a:rPr>
              <a:t>Med ”Informationssäkerhet” avses organisatoriska och tekniska säkerhetsfrågor i informationsförvaltning och informationshantering, personuppgiftshantering och dataskydd, systemsäkerhet och IT-säkerhet.</a:t>
            </a:r>
          </a:p>
          <a:p>
            <a:r>
              <a:rPr lang="sv-SE" sz="1400" b="1" dirty="0">
                <a:latin typeface="Lucida Sans" panose="020B0602030504020204" pitchFamily="34" charset="0"/>
              </a:rPr>
              <a:t> </a:t>
            </a:r>
          </a:p>
          <a:p>
            <a:r>
              <a:rPr lang="sv-SE" sz="1400" b="1" dirty="0">
                <a:latin typeface="Lucida Sans" panose="020B0602030504020204" pitchFamily="34" charset="0"/>
              </a:rPr>
              <a:t> </a:t>
            </a:r>
          </a:p>
          <a:p>
            <a:r>
              <a:rPr lang="sv-SE" sz="1400" b="1" dirty="0">
                <a:latin typeface="Lucida Sans" panose="020B0602030504020204" pitchFamily="34" charset="0"/>
              </a:rPr>
              <a:t> </a:t>
            </a:r>
            <a:r>
              <a:rPr lang="sv-SE" sz="1400" b="1" dirty="0" smtClean="0">
                <a:latin typeface="Lucida Sans" panose="020B0602030504020204" pitchFamily="34" charset="0"/>
              </a:rPr>
              <a:t>Informationssäkerhet </a:t>
            </a:r>
            <a:r>
              <a:rPr lang="sv-SE" sz="1400" b="1" dirty="0">
                <a:latin typeface="Lucida Sans" panose="020B0602030504020204" pitchFamily="34" charset="0"/>
              </a:rPr>
              <a:t>är förmågan hos en organisation att hantera informationen så att legala, etiska och verksamhetsmässiga intentioner upprätthålls</a:t>
            </a:r>
            <a:r>
              <a:rPr lang="sv-SE" sz="1400" b="1" dirty="0" smtClean="0">
                <a:latin typeface="Lucida Sans" panose="020B0602030504020204" pitchFamily="34" charset="0"/>
              </a:rPr>
              <a:t>.</a:t>
            </a:r>
          </a:p>
          <a:p>
            <a:endParaRPr lang="sv-SE" sz="1400" b="1" dirty="0">
              <a:latin typeface="Lucida Sans" panose="020B0602030504020204" pitchFamily="34" charset="0"/>
            </a:endParaRPr>
          </a:p>
          <a:p>
            <a:endParaRPr lang="sv-SE" sz="1400" b="1" dirty="0" smtClean="0">
              <a:latin typeface="Lucida Sans" panose="020B0602030504020204" pitchFamily="34" charset="0"/>
            </a:endParaRPr>
          </a:p>
          <a:p>
            <a:endParaRPr lang="sv-SE" sz="1400" b="1" dirty="0">
              <a:latin typeface="Lucida Sans" panose="020B0602030504020204" pitchFamily="34" charset="0"/>
            </a:endParaRPr>
          </a:p>
          <a:p>
            <a:endParaRPr lang="sv-SE" sz="1400" b="1" dirty="0" smtClean="0">
              <a:latin typeface="Lucida Sans" panose="020B0602030504020204" pitchFamily="34" charset="0"/>
            </a:endParaRPr>
          </a:p>
          <a:p>
            <a:endParaRPr lang="sv-SE" sz="1400" b="1" dirty="0" smtClean="0">
              <a:latin typeface="Lucida Sans" panose="020B0602030504020204" pitchFamily="34" charset="0"/>
            </a:endParaRPr>
          </a:p>
          <a:p>
            <a:r>
              <a:rPr lang="sv-SE" sz="2000" b="1" dirty="0" smtClean="0">
                <a:latin typeface="Lucida Sans" panose="020B0602030504020204" pitchFamily="34" charset="0"/>
              </a:rPr>
              <a:t>Personligen ser jag det som verksamhetsförbättring och ett helhetsgrepp för att se informationsflöden/hantering ute i verksamheten. </a:t>
            </a:r>
            <a:endParaRPr lang="sv-SE" sz="2000" b="1" dirty="0">
              <a:latin typeface="Lucida Sans" panose="020B0602030504020204" pitchFamily="34" charset="0"/>
            </a:endParaRPr>
          </a:p>
          <a:p>
            <a:endParaRPr lang="sv-SE" sz="1400" b="1" dirty="0">
              <a:latin typeface="Lucida Sans" panose="020B0602030504020204" pitchFamily="34" charset="0"/>
            </a:endParaRPr>
          </a:p>
        </p:txBody>
      </p:sp>
    </p:spTree>
    <p:extLst>
      <p:ext uri="{BB962C8B-B14F-4D97-AF65-F5344CB8AC3E}">
        <p14:creationId xmlns:p14="http://schemas.microsoft.com/office/powerpoint/2010/main" val="3024608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1"/>
          <p:cNvSpPr>
            <a:spLocks noGrp="1" noChangeArrowheads="1"/>
          </p:cNvSpPr>
          <p:nvPr>
            <p:ph type="title" idx="4294967295"/>
          </p:nvPr>
        </p:nvSpPr>
        <p:spPr>
          <a:xfrm>
            <a:off x="885825" y="787425"/>
            <a:ext cx="7408863" cy="1055687"/>
          </a:xfrm>
          <a:prstGeom prst="rect">
            <a:avLst/>
          </a:prstGeom>
        </p:spPr>
        <p:txBody>
          <a:bodyPr tIns="12096" anchor="ct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3600" dirty="0" smtClean="0">
                <a:latin typeface="Lucida Sans"/>
              </a:rPr>
              <a:t>Vilka är aspekterna?</a:t>
            </a:r>
            <a:endParaRPr lang="sv-SE" sz="3600" dirty="0">
              <a:latin typeface="Lucida Sans"/>
            </a:endParaRPr>
          </a:p>
        </p:txBody>
      </p:sp>
      <p:sp>
        <p:nvSpPr>
          <p:cNvPr id="39939" name="Rectangle 2"/>
          <p:cNvSpPr>
            <a:spLocks noGrp="1" noChangeArrowheads="1"/>
          </p:cNvSpPr>
          <p:nvPr>
            <p:ph type="body" idx="4294967295"/>
          </p:nvPr>
        </p:nvSpPr>
        <p:spPr>
          <a:xfrm>
            <a:off x="885824" y="2068537"/>
            <a:ext cx="4656139" cy="4168775"/>
          </a:xfrm>
          <a:prstGeom prst="rect">
            <a:avLst/>
          </a:prstGeom>
          <a:noFill/>
        </p:spPr>
        <p:txBody>
          <a:bodyPr tIns="27215"/>
          <a:lstStyle/>
          <a:p>
            <a:pPr marL="341313" indent="-341313" algn="just"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800" b="1" dirty="0">
                <a:latin typeface="Lucida Sans"/>
              </a:rPr>
              <a:t>Konfidentialitet (</a:t>
            </a:r>
            <a:r>
              <a:rPr lang="sv-SE" sz="1800" b="1" dirty="0" err="1">
                <a:latin typeface="Lucida Sans"/>
              </a:rPr>
              <a:t>Confidentiality</a:t>
            </a:r>
            <a:r>
              <a:rPr lang="sv-SE" sz="1800" b="1" dirty="0">
                <a:latin typeface="Lucida Sans"/>
              </a:rPr>
              <a:t>)</a:t>
            </a:r>
          </a:p>
          <a:p>
            <a:pPr marL="741363" lvl="1" indent="-28416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400" dirty="0">
                <a:latin typeface="Lucida Sans"/>
              </a:rPr>
              <a:t>Att endast behöriga individer, enheter eller processer kan komma åt informationen</a:t>
            </a:r>
          </a:p>
          <a:p>
            <a:pPr marL="341313" indent="-341313" algn="just"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800" b="1" dirty="0">
                <a:latin typeface="Lucida Sans"/>
              </a:rPr>
              <a:t>Riktighet (</a:t>
            </a:r>
            <a:r>
              <a:rPr lang="sv-SE" sz="1800" b="1" dirty="0" err="1">
                <a:latin typeface="Lucida Sans"/>
              </a:rPr>
              <a:t>Integrity</a:t>
            </a:r>
            <a:r>
              <a:rPr lang="sv-SE" sz="1800" b="1" dirty="0">
                <a:latin typeface="Lucida Sans"/>
              </a:rPr>
              <a:t>)</a:t>
            </a:r>
          </a:p>
          <a:p>
            <a:pPr marL="741363" lvl="1" indent="-28416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400" dirty="0">
                <a:latin typeface="Lucida Sans"/>
              </a:rPr>
              <a:t>Informationen ska vara giltig, riktig och fullständig. Informationen ska inte kunna ändras utan behörighet</a:t>
            </a:r>
          </a:p>
          <a:p>
            <a:pPr marL="341313" indent="-341313" algn="just"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800" b="1" dirty="0">
                <a:latin typeface="Lucida Sans"/>
              </a:rPr>
              <a:t>Tillgänglighet (</a:t>
            </a:r>
            <a:r>
              <a:rPr lang="sv-SE" sz="1800" b="1" dirty="0" err="1">
                <a:latin typeface="Lucida Sans"/>
              </a:rPr>
              <a:t>Availability</a:t>
            </a:r>
            <a:r>
              <a:rPr lang="sv-SE" sz="1800" b="1" dirty="0">
                <a:latin typeface="Lucida Sans"/>
              </a:rPr>
              <a:t>)</a:t>
            </a:r>
          </a:p>
          <a:p>
            <a:pPr marL="741363" lvl="1" indent="-28416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400" dirty="0">
                <a:latin typeface="Lucida Sans"/>
              </a:rPr>
              <a:t>Att informationen är tillgänglig i ett användbart format när den behövs</a:t>
            </a:r>
            <a:br>
              <a:rPr lang="sv-SE" sz="1400" dirty="0">
                <a:latin typeface="Lucida Sans"/>
              </a:rPr>
            </a:br>
            <a:endParaRPr lang="sv-SE" sz="1400" dirty="0">
              <a:latin typeface="Lucida Sans"/>
            </a:endParaRPr>
          </a:p>
          <a:p>
            <a:pPr marL="341313" indent="-341313" algn="just"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800" b="1" dirty="0">
                <a:latin typeface="Lucida Sans"/>
              </a:rPr>
              <a:t>Spårbarhet (</a:t>
            </a:r>
            <a:r>
              <a:rPr lang="sv-SE" sz="1800" b="1" dirty="0" err="1">
                <a:latin typeface="Lucida Sans"/>
              </a:rPr>
              <a:t>Traceability</a:t>
            </a:r>
            <a:r>
              <a:rPr lang="sv-SE" sz="1800" b="1" dirty="0">
                <a:latin typeface="Lucida Sans"/>
              </a:rPr>
              <a:t>)</a:t>
            </a:r>
          </a:p>
          <a:p>
            <a:pPr lvl="1"/>
            <a:r>
              <a:rPr lang="sv-SE" sz="1400" dirty="0">
                <a:latin typeface="Lucida Sans"/>
              </a:rPr>
              <a:t>Att förändringar i informationen kan spåras och återskapas</a:t>
            </a:r>
          </a:p>
          <a:p>
            <a:pPr marL="741363" lvl="1" indent="-28416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sv-SE" sz="1400" dirty="0">
              <a:latin typeface="Lucida Sans"/>
            </a:endParaRPr>
          </a:p>
        </p:txBody>
      </p:sp>
      <p:sp>
        <p:nvSpPr>
          <p:cNvPr id="39940" name="AutoShape 3"/>
          <p:cNvSpPr>
            <a:spLocks noChangeArrowheads="1"/>
          </p:cNvSpPr>
          <p:nvPr/>
        </p:nvSpPr>
        <p:spPr bwMode="auto">
          <a:xfrm>
            <a:off x="5219700" y="2808312"/>
            <a:ext cx="3419475" cy="3240088"/>
          </a:xfrm>
          <a:prstGeom prst="roundRect">
            <a:avLst>
              <a:gd name="adj" fmla="val 46"/>
            </a:avLst>
          </a:prstGeom>
          <a:noFill/>
          <a:ln w="9525">
            <a:noFill/>
            <a:round/>
            <a:headEnd/>
            <a:tailEnd/>
          </a:ln>
        </p:spPr>
        <p:txBody>
          <a:bodyPr wrap="none" anchor="ctr"/>
          <a:lstStyle/>
          <a:p>
            <a:pPr>
              <a:buClr>
                <a:srgbClr val="000000"/>
              </a:buClr>
              <a:buSzPct val="100000"/>
              <a:buFont typeface="Times New Roman" pitchFamily="18" charset="0"/>
              <a:buNone/>
            </a:pPr>
            <a:endParaRPr lang="en-US">
              <a:solidFill>
                <a:schemeClr val="bg1"/>
              </a:solidFill>
              <a:cs typeface="Lucida Sans Unicode" pitchFamily="34" charset="0"/>
            </a:endParaRPr>
          </a:p>
        </p:txBody>
      </p:sp>
      <p:grpSp>
        <p:nvGrpSpPr>
          <p:cNvPr id="39941" name="Group 4"/>
          <p:cNvGrpSpPr>
            <a:grpSpLocks/>
          </p:cNvGrpSpPr>
          <p:nvPr/>
        </p:nvGrpSpPr>
        <p:grpSpPr bwMode="auto">
          <a:xfrm>
            <a:off x="5867400" y="2987699"/>
            <a:ext cx="2230438" cy="1511299"/>
            <a:chOff x="3696" y="1587"/>
            <a:chExt cx="1405" cy="952"/>
          </a:xfrm>
        </p:grpSpPr>
        <p:sp>
          <p:nvSpPr>
            <p:cNvPr id="39942" name="Oval 5"/>
            <p:cNvSpPr>
              <a:spLocks noChangeArrowheads="1"/>
            </p:cNvSpPr>
            <p:nvPr/>
          </p:nvSpPr>
          <p:spPr bwMode="auto">
            <a:xfrm>
              <a:off x="4131" y="1587"/>
              <a:ext cx="510" cy="464"/>
            </a:xfrm>
            <a:prstGeom prst="ellipse">
              <a:avLst/>
            </a:prstGeom>
            <a:solidFill>
              <a:srgbClr val="198A8A"/>
            </a:solidFill>
            <a:ln w="9525">
              <a:solidFill>
                <a:srgbClr val="000000"/>
              </a:solidFill>
              <a:round/>
              <a:headEnd/>
              <a:tailEnd/>
            </a:ln>
          </p:spPr>
          <p:txBody>
            <a:bodyPr wrap="none" lIns="90000" tIns="45000" rIns="90000" bIns="45000" anchor="ctr"/>
            <a:lstStyle/>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2600" b="1">
                  <a:solidFill>
                    <a:srgbClr val="000000"/>
                  </a:solidFill>
                  <a:cs typeface="Lucida Sans Unicode" pitchFamily="34" charset="0"/>
                </a:rPr>
                <a:t>I</a:t>
              </a:r>
            </a:p>
          </p:txBody>
        </p:sp>
        <p:sp>
          <p:nvSpPr>
            <p:cNvPr id="39943" name="Oval 6"/>
            <p:cNvSpPr>
              <a:spLocks noChangeArrowheads="1"/>
            </p:cNvSpPr>
            <p:nvPr/>
          </p:nvSpPr>
          <p:spPr bwMode="auto">
            <a:xfrm>
              <a:off x="4591" y="2075"/>
              <a:ext cx="510" cy="464"/>
            </a:xfrm>
            <a:prstGeom prst="ellipse">
              <a:avLst/>
            </a:prstGeom>
            <a:solidFill>
              <a:srgbClr val="198A8A"/>
            </a:solidFill>
            <a:ln w="9525">
              <a:solidFill>
                <a:srgbClr val="000000"/>
              </a:solidFill>
              <a:round/>
              <a:headEnd/>
              <a:tailEnd/>
            </a:ln>
          </p:spPr>
          <p:txBody>
            <a:bodyPr wrap="none" lIns="90000" tIns="45000" rIns="90000" bIns="45000" anchor="ctr"/>
            <a:lstStyle/>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2600" b="1">
                  <a:solidFill>
                    <a:srgbClr val="000000"/>
                  </a:solidFill>
                  <a:cs typeface="Lucida Sans Unicode" pitchFamily="34" charset="0"/>
                </a:rPr>
                <a:t>A</a:t>
              </a:r>
            </a:p>
          </p:txBody>
        </p:sp>
        <p:sp>
          <p:nvSpPr>
            <p:cNvPr id="39944" name="Oval 7"/>
            <p:cNvSpPr>
              <a:spLocks noChangeArrowheads="1"/>
            </p:cNvSpPr>
            <p:nvPr/>
          </p:nvSpPr>
          <p:spPr bwMode="auto">
            <a:xfrm>
              <a:off x="3696" y="2075"/>
              <a:ext cx="510" cy="464"/>
            </a:xfrm>
            <a:prstGeom prst="ellipse">
              <a:avLst/>
            </a:prstGeom>
            <a:solidFill>
              <a:srgbClr val="198A8A"/>
            </a:solidFill>
            <a:ln w="9525">
              <a:solidFill>
                <a:srgbClr val="000000"/>
              </a:solidFill>
              <a:round/>
              <a:headEnd/>
              <a:tailEnd/>
            </a:ln>
          </p:spPr>
          <p:txBody>
            <a:bodyPr wrap="none" lIns="90000" tIns="45000" rIns="90000" bIns="45000" anchor="ctr"/>
            <a:lstStyle/>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2600" b="1">
                  <a:solidFill>
                    <a:srgbClr val="000000"/>
                  </a:solidFill>
                  <a:cs typeface="Lucida Sans Unicode" pitchFamily="34" charset="0"/>
                </a:rPr>
                <a:t>C</a:t>
              </a:r>
            </a:p>
          </p:txBody>
        </p:sp>
        <p:sp>
          <p:nvSpPr>
            <p:cNvPr id="39945" name="Line 8"/>
            <p:cNvSpPr>
              <a:spLocks noChangeShapeType="1"/>
            </p:cNvSpPr>
            <p:nvPr/>
          </p:nvSpPr>
          <p:spPr bwMode="auto">
            <a:xfrm flipV="1">
              <a:off x="4003" y="1935"/>
              <a:ext cx="127" cy="117"/>
            </a:xfrm>
            <a:prstGeom prst="line">
              <a:avLst/>
            </a:prstGeom>
            <a:noFill/>
            <a:ln w="36000">
              <a:solidFill>
                <a:srgbClr val="000000"/>
              </a:solidFill>
              <a:bevel/>
              <a:headEnd/>
              <a:tailEnd/>
            </a:ln>
          </p:spPr>
          <p:txBody>
            <a:bodyPr/>
            <a:lstStyle/>
            <a:p>
              <a:endParaRPr lang="en-US"/>
            </a:p>
          </p:txBody>
        </p:sp>
        <p:sp>
          <p:nvSpPr>
            <p:cNvPr id="39946" name="Line 9"/>
            <p:cNvSpPr>
              <a:spLocks noChangeShapeType="1"/>
            </p:cNvSpPr>
            <p:nvPr/>
          </p:nvSpPr>
          <p:spPr bwMode="auto">
            <a:xfrm>
              <a:off x="4642" y="1936"/>
              <a:ext cx="127" cy="115"/>
            </a:xfrm>
            <a:prstGeom prst="line">
              <a:avLst/>
            </a:prstGeom>
            <a:noFill/>
            <a:ln w="36000">
              <a:solidFill>
                <a:srgbClr val="000000"/>
              </a:solidFill>
              <a:bevel/>
              <a:headEnd/>
              <a:tailEnd/>
            </a:ln>
          </p:spPr>
          <p:txBody>
            <a:bodyPr/>
            <a:lstStyle/>
            <a:p>
              <a:endParaRPr lang="en-US"/>
            </a:p>
          </p:txBody>
        </p:sp>
        <p:sp>
          <p:nvSpPr>
            <p:cNvPr id="39947" name="Line 10"/>
            <p:cNvSpPr>
              <a:spLocks noChangeShapeType="1"/>
            </p:cNvSpPr>
            <p:nvPr/>
          </p:nvSpPr>
          <p:spPr bwMode="auto">
            <a:xfrm>
              <a:off x="4284" y="2284"/>
              <a:ext cx="255" cy="0"/>
            </a:xfrm>
            <a:prstGeom prst="line">
              <a:avLst/>
            </a:prstGeom>
            <a:noFill/>
            <a:ln w="36000">
              <a:solidFill>
                <a:srgbClr val="000000"/>
              </a:solidFill>
              <a:bevel/>
              <a:headEnd/>
              <a:tailEnd/>
            </a:ln>
          </p:spPr>
          <p:txBody>
            <a:bodyPr/>
            <a:lstStyle/>
            <a:p>
              <a:endParaRPr lang="en-US"/>
            </a:p>
          </p:txBody>
        </p:sp>
      </p:grpSp>
      <p:sp>
        <p:nvSpPr>
          <p:cNvPr id="12" name="Oval 7"/>
          <p:cNvSpPr>
            <a:spLocks noChangeArrowheads="1"/>
          </p:cNvSpPr>
          <p:nvPr/>
        </p:nvSpPr>
        <p:spPr bwMode="auto">
          <a:xfrm>
            <a:off x="6555521" y="4499000"/>
            <a:ext cx="809625" cy="736600"/>
          </a:xfrm>
          <a:prstGeom prst="ellipse">
            <a:avLst/>
          </a:prstGeom>
          <a:solidFill>
            <a:srgbClr val="198A8A"/>
          </a:solidFill>
          <a:ln w="9525">
            <a:solidFill>
              <a:srgbClr val="000000"/>
            </a:solidFill>
            <a:round/>
            <a:headEnd/>
            <a:tailEnd/>
          </a:ln>
        </p:spPr>
        <p:txBody>
          <a:bodyPr wrap="none" lIns="90000" tIns="45000" rIns="90000" bIns="45000" anchor="ctr"/>
          <a:lstStyle/>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2600" b="1" dirty="0">
                <a:solidFill>
                  <a:srgbClr val="000000"/>
                </a:solidFill>
                <a:cs typeface="Lucida Sans Unicode" pitchFamily="34" charset="0"/>
              </a:rPr>
              <a:t>T</a:t>
            </a:r>
          </a:p>
        </p:txBody>
      </p:sp>
    </p:spTree>
    <p:extLst>
      <p:ext uri="{BB962C8B-B14F-4D97-AF65-F5344CB8AC3E}">
        <p14:creationId xmlns:p14="http://schemas.microsoft.com/office/powerpoint/2010/main" val="1305927707"/>
      </p:ext>
    </p:extLst>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44" y="3093722"/>
            <a:ext cx="4820070" cy="3069580"/>
          </a:xfrm>
          <a:prstGeom prst="rect">
            <a:avLst/>
          </a:prstGeom>
        </p:spPr>
      </p:pic>
      <p:sp>
        <p:nvSpPr>
          <p:cNvPr id="35842" name="Rectangle 1"/>
          <p:cNvSpPr>
            <a:spLocks noGrp="1" noChangeArrowheads="1"/>
          </p:cNvSpPr>
          <p:nvPr>
            <p:ph type="title" idx="4294967295"/>
          </p:nvPr>
        </p:nvSpPr>
        <p:spPr>
          <a:xfrm>
            <a:off x="457200" y="188640"/>
            <a:ext cx="8229600" cy="1143000"/>
          </a:xfrm>
          <a:prstGeom prst="rect">
            <a:avLst/>
          </a:prstGeom>
        </p:spPr>
        <p:txBody>
          <a:bodyPr tIns="12096" anchor="ct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2800" dirty="0">
                <a:latin typeface="Lucida Sans"/>
              </a:rPr>
              <a:t>Ledningssystem för informationssäkerhet (LIS)</a:t>
            </a:r>
          </a:p>
        </p:txBody>
      </p:sp>
      <p:sp>
        <p:nvSpPr>
          <p:cNvPr id="35843" name="Rectangle 2"/>
          <p:cNvSpPr>
            <a:spLocks noGrp="1" noChangeArrowheads="1"/>
          </p:cNvSpPr>
          <p:nvPr>
            <p:ph type="body" idx="4294967295"/>
          </p:nvPr>
        </p:nvSpPr>
        <p:spPr>
          <a:xfrm>
            <a:off x="867568" y="1196753"/>
            <a:ext cx="7408863" cy="1728192"/>
          </a:xfrm>
          <a:prstGeom prst="rect">
            <a:avLst/>
          </a:prstGeom>
          <a:noFill/>
        </p:spPr>
        <p:txBody>
          <a:bodyPr tIns="27215"/>
          <a:lstStyle/>
          <a:p>
            <a:pPr marL="341313" indent="-34131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800" b="1" dirty="0">
                <a:latin typeface="Lucida Sans"/>
              </a:rPr>
              <a:t>Kommuner rekommenderas av MSB att följa standarden ISO/IEC 27000 för upprätta ett LIS</a:t>
            </a:r>
          </a:p>
          <a:p>
            <a:pPr marL="341313" indent="-34131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800" b="1" dirty="0">
                <a:latin typeface="Lucida Sans"/>
              </a:rPr>
              <a:t>LIS beskriver organisation, roller &amp; ansvar, processer mm</a:t>
            </a:r>
          </a:p>
          <a:p>
            <a:pPr marL="341313" indent="-34131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800" b="1" dirty="0">
                <a:latin typeface="Lucida Sans"/>
              </a:rPr>
              <a:t>Perspektivet i 27000-serien är verksamhetsdrivet och riskorienterat vs. teknikorienterat.</a:t>
            </a:r>
          </a:p>
          <a:p>
            <a:pPr marL="341313" indent="-34131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sv-SE" sz="1400" b="1" dirty="0">
              <a:latin typeface="Lucida Sans"/>
            </a:endParaRPr>
          </a:p>
        </p:txBody>
      </p:sp>
      <p:sp>
        <p:nvSpPr>
          <p:cNvPr id="2" name="Ellips 1">
            <a:extLst>
              <a:ext uri="{FF2B5EF4-FFF2-40B4-BE49-F238E27FC236}">
                <a16:creationId xmlns:a16="http://schemas.microsoft.com/office/drawing/2014/main" xmlns="" id="{0B2A820F-F337-4A23-93B3-472EFFC373DE}"/>
              </a:ext>
            </a:extLst>
          </p:cNvPr>
          <p:cNvSpPr/>
          <p:nvPr/>
        </p:nvSpPr>
        <p:spPr>
          <a:xfrm>
            <a:off x="6228184" y="3140968"/>
            <a:ext cx="1656184" cy="936104"/>
          </a:xfrm>
          <a:prstGeom prst="ellipse">
            <a:avLst/>
          </a:prstGeom>
          <a:solidFill>
            <a:srgbClr val="FAB492"/>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rPr>
              <a:t>Gäller även kommunala bolag</a:t>
            </a:r>
          </a:p>
        </p:txBody>
      </p:sp>
      <p:cxnSp>
        <p:nvCxnSpPr>
          <p:cNvPr id="5" name="Rak pilkoppling 4">
            <a:extLst>
              <a:ext uri="{FF2B5EF4-FFF2-40B4-BE49-F238E27FC236}">
                <a16:creationId xmlns:a16="http://schemas.microsoft.com/office/drawing/2014/main" xmlns="" id="{EDEC5411-8627-4534-8D09-C3522ED9ADDF}"/>
              </a:ext>
            </a:extLst>
          </p:cNvPr>
          <p:cNvCxnSpPr>
            <a:cxnSpLocks/>
            <a:stCxn id="2" idx="2"/>
          </p:cNvCxnSpPr>
          <p:nvPr/>
        </p:nvCxnSpPr>
        <p:spPr>
          <a:xfrm flipH="1">
            <a:off x="4840803" y="3609020"/>
            <a:ext cx="138738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Ellips 7">
            <a:extLst>
              <a:ext uri="{FF2B5EF4-FFF2-40B4-BE49-F238E27FC236}">
                <a16:creationId xmlns:a16="http://schemas.microsoft.com/office/drawing/2014/main" xmlns="" id="{47C27E7A-2EAF-45E2-AD33-9C3C6C691311}"/>
              </a:ext>
            </a:extLst>
          </p:cNvPr>
          <p:cNvSpPr/>
          <p:nvPr/>
        </p:nvSpPr>
        <p:spPr>
          <a:xfrm>
            <a:off x="6228184" y="4243848"/>
            <a:ext cx="1656184" cy="936104"/>
          </a:xfrm>
          <a:prstGeom prst="ellipse">
            <a:avLst/>
          </a:prstGeom>
          <a:solidFill>
            <a:srgbClr val="D3E0E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200" dirty="0">
                <a:solidFill>
                  <a:schemeClr val="tx1"/>
                </a:solidFill>
              </a:rPr>
              <a:t>Gäller </a:t>
            </a:r>
            <a:r>
              <a:rPr lang="sv-SE" sz="1200" b="1" u="sng" dirty="0">
                <a:solidFill>
                  <a:schemeClr val="tx1"/>
                </a:solidFill>
              </a:rPr>
              <a:t>inte</a:t>
            </a:r>
            <a:r>
              <a:rPr lang="sv-SE" sz="1200" dirty="0">
                <a:solidFill>
                  <a:schemeClr val="tx1"/>
                </a:solidFill>
              </a:rPr>
              <a:t> kommunala bolag</a:t>
            </a:r>
          </a:p>
        </p:txBody>
      </p:sp>
      <p:cxnSp>
        <p:nvCxnSpPr>
          <p:cNvPr id="9" name="Rak pilkoppling 8">
            <a:extLst>
              <a:ext uri="{FF2B5EF4-FFF2-40B4-BE49-F238E27FC236}">
                <a16:creationId xmlns:a16="http://schemas.microsoft.com/office/drawing/2014/main" xmlns="" id="{4D56E45E-ECCA-41C6-9133-D4E60879277E}"/>
              </a:ext>
            </a:extLst>
          </p:cNvPr>
          <p:cNvCxnSpPr>
            <a:cxnSpLocks/>
            <a:stCxn id="8" idx="2"/>
          </p:cNvCxnSpPr>
          <p:nvPr/>
        </p:nvCxnSpPr>
        <p:spPr>
          <a:xfrm flipH="1" flipV="1">
            <a:off x="4785934" y="4644166"/>
            <a:ext cx="1442250" cy="677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Rak pilkoppling 9">
            <a:extLst>
              <a:ext uri="{FF2B5EF4-FFF2-40B4-BE49-F238E27FC236}">
                <a16:creationId xmlns:a16="http://schemas.microsoft.com/office/drawing/2014/main" xmlns="" id="{00DAAEB3-C546-49F8-B4C6-EA38B9719E98}"/>
              </a:ext>
            </a:extLst>
          </p:cNvPr>
          <p:cNvCxnSpPr>
            <a:cxnSpLocks/>
            <a:stCxn id="8" idx="2"/>
          </p:cNvCxnSpPr>
          <p:nvPr/>
        </p:nvCxnSpPr>
        <p:spPr>
          <a:xfrm flipH="1">
            <a:off x="4785934" y="4711900"/>
            <a:ext cx="1442250" cy="8613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Rak pilkoppling 16">
            <a:extLst>
              <a:ext uri="{FF2B5EF4-FFF2-40B4-BE49-F238E27FC236}">
                <a16:creationId xmlns:a16="http://schemas.microsoft.com/office/drawing/2014/main" xmlns="" id="{F4B02206-BF6B-49F2-A8A1-2599AF5FC9D0}"/>
              </a:ext>
            </a:extLst>
          </p:cNvPr>
          <p:cNvCxnSpPr>
            <a:cxnSpLocks/>
            <a:stCxn id="15" idx="1"/>
          </p:cNvCxnSpPr>
          <p:nvPr/>
        </p:nvCxnSpPr>
        <p:spPr>
          <a:xfrm flipH="1" flipV="1">
            <a:off x="4840802" y="5799799"/>
            <a:ext cx="1685631" cy="3612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5" name="Bildobjekt 14"/>
          <p:cNvPicPr>
            <a:picLocks noChangeAspect="1"/>
          </p:cNvPicPr>
          <p:nvPr/>
        </p:nvPicPr>
        <p:blipFill>
          <a:blip r:embed="rId4"/>
          <a:stretch>
            <a:fillRect/>
          </a:stretch>
        </p:blipFill>
        <p:spPr>
          <a:xfrm rot="20810979">
            <a:off x="6505330" y="5329506"/>
            <a:ext cx="1609495" cy="1296897"/>
          </a:xfrm>
          <a:prstGeom prst="rect">
            <a:avLst/>
          </a:prstGeom>
        </p:spPr>
      </p:pic>
      <p:sp>
        <p:nvSpPr>
          <p:cNvPr id="16" name="textruta 15"/>
          <p:cNvSpPr txBox="1"/>
          <p:nvPr/>
        </p:nvSpPr>
        <p:spPr>
          <a:xfrm>
            <a:off x="6793362" y="5450175"/>
            <a:ext cx="958917" cy="600164"/>
          </a:xfrm>
          <a:prstGeom prst="rect">
            <a:avLst/>
          </a:prstGeom>
          <a:noFill/>
          <a:scene3d>
            <a:camera prst="isometricTopUp"/>
            <a:lightRig rig="threePt" dir="t"/>
          </a:scene3d>
          <a:sp3d>
            <a:bevelT w="0"/>
          </a:sp3d>
        </p:spPr>
        <p:txBody>
          <a:bodyPr wrap="none" rtlCol="0">
            <a:spAutoFit/>
          </a:bodyPr>
          <a:lstStyle/>
          <a:p>
            <a:r>
              <a:rPr lang="sv-SE" sz="1100" dirty="0" smtClean="0">
                <a:latin typeface="Arial"/>
                <a:cs typeface="Arial"/>
              </a:rPr>
              <a:t>Informations</a:t>
            </a:r>
          </a:p>
          <a:p>
            <a:r>
              <a:rPr lang="sv-SE" sz="1100" dirty="0">
                <a:latin typeface="Arial"/>
                <a:cs typeface="Arial"/>
              </a:rPr>
              <a:t>s</a:t>
            </a:r>
            <a:r>
              <a:rPr lang="sv-SE" sz="1100" dirty="0" smtClean="0">
                <a:latin typeface="Arial"/>
                <a:cs typeface="Arial"/>
              </a:rPr>
              <a:t>äkerhets</a:t>
            </a:r>
          </a:p>
          <a:p>
            <a:r>
              <a:rPr lang="sv-SE" sz="1100" dirty="0" smtClean="0">
                <a:latin typeface="Arial"/>
                <a:cs typeface="Arial"/>
              </a:rPr>
              <a:t>handboken</a:t>
            </a:r>
          </a:p>
        </p:txBody>
      </p:sp>
    </p:spTree>
    <p:extLst>
      <p:ext uri="{BB962C8B-B14F-4D97-AF65-F5344CB8AC3E}">
        <p14:creationId xmlns:p14="http://schemas.microsoft.com/office/powerpoint/2010/main" val="2105283580"/>
      </p:ext>
    </p:extLst>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ubrik 1"/>
          <p:cNvSpPr>
            <a:spLocks noGrp="1"/>
          </p:cNvSpPr>
          <p:nvPr>
            <p:ph type="title"/>
          </p:nvPr>
        </p:nvSpPr>
        <p:spPr bwMode="auto">
          <a:xfrm>
            <a:off x="1656161" y="692696"/>
            <a:ext cx="5804297" cy="7200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gn="ctr">
              <a:buNone/>
              <a:defRPr/>
            </a:pPr>
            <a:r>
              <a:rPr lang="sv-SE" altLang="sv-SE" dirty="0">
                <a:latin typeface="Arial" panose="020B0604020202020204" pitchFamily="34" charset="0"/>
                <a:ea typeface="ＭＳ Ｐゴシック" panose="020B0600070205080204" pitchFamily="34" charset="-128"/>
                <a:cs typeface="Arial" panose="020B0604020202020204" pitchFamily="34" charset="0"/>
              </a:rPr>
              <a:t>Vad är en allmän handling?</a:t>
            </a:r>
          </a:p>
        </p:txBody>
      </p:sp>
      <p:sp>
        <p:nvSpPr>
          <p:cNvPr id="27651" name="Platshållare för innehåll 2"/>
          <p:cNvSpPr>
            <a:spLocks noGrp="1"/>
          </p:cNvSpPr>
          <p:nvPr>
            <p:ph idx="1"/>
          </p:nvPr>
        </p:nvSpPr>
        <p:spPr bwMode="auto">
          <a:xfrm>
            <a:off x="1561506" y="2201192"/>
            <a:ext cx="5993606" cy="37480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485775" lvl="1">
              <a:defRPr/>
            </a:pPr>
            <a:r>
              <a:rPr lang="sv-SE" altLang="sv-SE" u="sng" dirty="0" smtClean="0">
                <a:latin typeface="Arial" panose="020B0604020202020204" pitchFamily="34" charset="0"/>
                <a:ea typeface="ＭＳ Ｐゴシック" panose="020B0600070205080204" pitchFamily="34" charset="-128"/>
                <a:cs typeface="Arial" panose="020B0604020202020204" pitchFamily="34" charset="0"/>
              </a:rPr>
              <a:t>Inkommen</a:t>
            </a:r>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 till </a:t>
            </a:r>
          </a:p>
          <a:p>
            <a:pPr marL="485775" lvl="1">
              <a:defRPr/>
            </a:pPr>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eller </a:t>
            </a:r>
            <a:r>
              <a:rPr lang="sv-SE" altLang="sv-SE" u="sng" dirty="0" smtClean="0">
                <a:latin typeface="Arial" panose="020B0604020202020204" pitchFamily="34" charset="0"/>
                <a:ea typeface="ＭＳ Ｐゴシック" panose="020B0600070205080204" pitchFamily="34" charset="-128"/>
                <a:cs typeface="Arial" panose="020B0604020202020204" pitchFamily="34" charset="0"/>
              </a:rPr>
              <a:t>upprättad</a:t>
            </a:r>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 på myndigheten </a:t>
            </a:r>
          </a:p>
          <a:p>
            <a:pPr marL="485775" lvl="1">
              <a:defRPr/>
            </a:pPr>
            <a:r>
              <a:rPr lang="sv-SE" altLang="sv-SE" u="sng" dirty="0" smtClean="0">
                <a:latin typeface="Arial" panose="020B0604020202020204" pitchFamily="34" charset="0"/>
                <a:ea typeface="ＭＳ Ｐゴシック" panose="020B0600070205080204" pitchFamily="34" charset="-128"/>
                <a:cs typeface="Arial" panose="020B0604020202020204" pitchFamily="34" charset="0"/>
              </a:rPr>
              <a:t>Och förvarad</a:t>
            </a:r>
            <a:r>
              <a:rPr lang="sv-SE" altLang="sv-SE" dirty="0" smtClean="0">
                <a:latin typeface="Arial" panose="020B0604020202020204" pitchFamily="34" charset="0"/>
                <a:ea typeface="ＭＳ Ｐゴシック" panose="020B0600070205080204" pitchFamily="34" charset="-128"/>
                <a:cs typeface="Arial" panose="020B0604020202020204" pitchFamily="34" charset="0"/>
              </a:rPr>
              <a:t> hos myndigheten</a:t>
            </a:r>
          </a:p>
        </p:txBody>
      </p:sp>
    </p:spTree>
    <p:extLst>
      <p:ext uri="{BB962C8B-B14F-4D97-AF65-F5344CB8AC3E}">
        <p14:creationId xmlns:p14="http://schemas.microsoft.com/office/powerpoint/2010/main" val="32200526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2" name="Oval 60"/>
          <p:cNvSpPr>
            <a:spLocks noChangeArrowheads="1"/>
          </p:cNvSpPr>
          <p:nvPr/>
        </p:nvSpPr>
        <p:spPr bwMode="auto">
          <a:xfrm>
            <a:off x="1116013" y="404813"/>
            <a:ext cx="6624637" cy="6192837"/>
          </a:xfrm>
          <a:prstGeom prst="ellipse">
            <a:avLst/>
          </a:prstGeom>
          <a:gradFill rotWithShape="1">
            <a:gsLst>
              <a:gs pos="0">
                <a:srgbClr val="7099CA"/>
              </a:gs>
              <a:gs pos="50000">
                <a:schemeClr val="bg1"/>
              </a:gs>
              <a:gs pos="100000">
                <a:srgbClr val="7099CA"/>
              </a:gs>
            </a:gsLst>
            <a:lin ang="2700000" scaled="1"/>
          </a:gradFill>
          <a:ln w="9525">
            <a:solidFill>
              <a:schemeClr val="tx1"/>
            </a:solidFill>
            <a:round/>
            <a:headEnd/>
            <a:tailEnd/>
          </a:ln>
        </p:spPr>
        <p:txBody>
          <a:bodyPr wrap="none" anchor="ctr"/>
          <a:lstStyle/>
          <a:p>
            <a:pPr>
              <a:defRPr/>
            </a:pPr>
            <a:endParaRPr lang="sv-SE" sz="1800">
              <a:latin typeface="Arial" charset="0"/>
              <a:ea typeface="+mn-ea"/>
              <a:cs typeface="+mn-cs"/>
            </a:endParaRPr>
          </a:p>
        </p:txBody>
      </p:sp>
      <p:sp>
        <p:nvSpPr>
          <p:cNvPr id="13357" name="Oval 45"/>
          <p:cNvSpPr>
            <a:spLocks noChangeArrowheads="1"/>
          </p:cNvSpPr>
          <p:nvPr/>
        </p:nvSpPr>
        <p:spPr bwMode="auto">
          <a:xfrm>
            <a:off x="2052638" y="1196975"/>
            <a:ext cx="4751387" cy="4464050"/>
          </a:xfrm>
          <a:prstGeom prst="ellipse">
            <a:avLst/>
          </a:prstGeom>
          <a:gradFill rotWithShape="1">
            <a:gsLst>
              <a:gs pos="0">
                <a:srgbClr val="4274B0"/>
              </a:gs>
              <a:gs pos="50000">
                <a:schemeClr val="bg1"/>
              </a:gs>
              <a:gs pos="100000">
                <a:srgbClr val="4274B0"/>
              </a:gs>
            </a:gsLst>
            <a:lin ang="2700000" scaled="1"/>
          </a:gradFill>
          <a:ln w="9525">
            <a:solidFill>
              <a:schemeClr val="tx1"/>
            </a:solidFill>
            <a:round/>
            <a:headEnd/>
            <a:tailEnd/>
          </a:ln>
        </p:spPr>
        <p:txBody>
          <a:bodyPr wrap="none" anchor="ctr"/>
          <a:lstStyle/>
          <a:p>
            <a:pPr>
              <a:defRPr/>
            </a:pPr>
            <a:endParaRPr lang="sv-SE" sz="1800">
              <a:latin typeface="Arial" charset="0"/>
              <a:ea typeface="+mn-ea"/>
              <a:cs typeface="+mn-cs"/>
            </a:endParaRPr>
          </a:p>
        </p:txBody>
      </p:sp>
      <p:sp>
        <p:nvSpPr>
          <p:cNvPr id="5123" name="textruta 33"/>
          <p:cNvSpPr txBox="1">
            <a:spLocks noChangeArrowheads="1"/>
          </p:cNvSpPr>
          <p:nvPr/>
        </p:nvSpPr>
        <p:spPr bwMode="auto">
          <a:xfrm>
            <a:off x="5508625" y="2060575"/>
            <a:ext cx="935038"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algn="r" eaLnBrk="1" hangingPunct="1"/>
            <a:r>
              <a:rPr lang="sv-SE" sz="1600">
                <a:latin typeface="Calibri" charset="0"/>
              </a:rPr>
              <a:t>Info.säk.policy </a:t>
            </a:r>
          </a:p>
        </p:txBody>
      </p:sp>
      <p:sp>
        <p:nvSpPr>
          <p:cNvPr id="5124" name="textruta 44"/>
          <p:cNvSpPr txBox="1">
            <a:spLocks noChangeArrowheads="1"/>
          </p:cNvSpPr>
          <p:nvPr/>
        </p:nvSpPr>
        <p:spPr bwMode="auto">
          <a:xfrm>
            <a:off x="1619250" y="5084763"/>
            <a:ext cx="14398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a:latin typeface="Calibri" charset="0"/>
              </a:rPr>
              <a:t>IT-leverantör</a:t>
            </a:r>
          </a:p>
        </p:txBody>
      </p:sp>
      <p:sp>
        <p:nvSpPr>
          <p:cNvPr id="5125" name="textruta 59"/>
          <p:cNvSpPr txBox="1">
            <a:spLocks noChangeArrowheads="1"/>
          </p:cNvSpPr>
          <p:nvPr/>
        </p:nvSpPr>
        <p:spPr bwMode="auto">
          <a:xfrm>
            <a:off x="2627784" y="716186"/>
            <a:ext cx="2089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dirty="0">
                <a:latin typeface="Calibri" charset="0"/>
              </a:rPr>
              <a:t>Informationsägare</a:t>
            </a:r>
          </a:p>
        </p:txBody>
      </p:sp>
      <p:sp>
        <p:nvSpPr>
          <p:cNvPr id="5126" name="textruta 60"/>
          <p:cNvSpPr txBox="1">
            <a:spLocks noChangeArrowheads="1"/>
          </p:cNvSpPr>
          <p:nvPr/>
        </p:nvSpPr>
        <p:spPr bwMode="auto">
          <a:xfrm>
            <a:off x="3563938" y="476250"/>
            <a:ext cx="20875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a:latin typeface="Calibri" charset="0"/>
              </a:rPr>
              <a:t>Verksamhetsansvariga</a:t>
            </a:r>
          </a:p>
        </p:txBody>
      </p:sp>
      <p:sp>
        <p:nvSpPr>
          <p:cNvPr id="5127" name="textruta 63"/>
          <p:cNvSpPr txBox="1">
            <a:spLocks noChangeArrowheads="1"/>
          </p:cNvSpPr>
          <p:nvPr/>
        </p:nvSpPr>
        <p:spPr bwMode="auto">
          <a:xfrm>
            <a:off x="1042988" y="2924175"/>
            <a:ext cx="128587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dirty="0">
                <a:latin typeface="Calibri" charset="0"/>
              </a:rPr>
              <a:t>IT-</a:t>
            </a:r>
            <a:r>
              <a:rPr lang="sv-SE" sz="1600" dirty="0" smtClean="0">
                <a:latin typeface="Calibri" charset="0"/>
              </a:rPr>
              <a:t>strateger</a:t>
            </a:r>
          </a:p>
        </p:txBody>
      </p:sp>
      <p:sp>
        <p:nvSpPr>
          <p:cNvPr id="5128" name="textruta 48"/>
          <p:cNvSpPr txBox="1">
            <a:spLocks noChangeArrowheads="1"/>
          </p:cNvSpPr>
          <p:nvPr/>
        </p:nvSpPr>
        <p:spPr bwMode="auto">
          <a:xfrm>
            <a:off x="6372225" y="4581525"/>
            <a:ext cx="1500188"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a:latin typeface="Calibri" charset="0"/>
              </a:rPr>
              <a:t>Säkerhets-</a:t>
            </a:r>
          </a:p>
          <a:p>
            <a:pPr eaLnBrk="1" hangingPunct="1"/>
            <a:r>
              <a:rPr lang="sv-SE" sz="1600">
                <a:latin typeface="Calibri" charset="0"/>
              </a:rPr>
              <a:t>chef</a:t>
            </a:r>
          </a:p>
        </p:txBody>
      </p:sp>
      <p:sp>
        <p:nvSpPr>
          <p:cNvPr id="5129" name="textruta 52"/>
          <p:cNvSpPr txBox="1">
            <a:spLocks noChangeArrowheads="1"/>
          </p:cNvSpPr>
          <p:nvPr/>
        </p:nvSpPr>
        <p:spPr bwMode="auto">
          <a:xfrm>
            <a:off x="1187450" y="3933825"/>
            <a:ext cx="10001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a:latin typeface="Calibri" charset="0"/>
              </a:rPr>
              <a:t>IT-chef</a:t>
            </a:r>
          </a:p>
        </p:txBody>
      </p:sp>
      <p:sp>
        <p:nvSpPr>
          <p:cNvPr id="5130" name="WordArt 46"/>
          <p:cNvSpPr>
            <a:spLocks noChangeArrowheads="1" noChangeShapeType="1" noTextEdit="1"/>
          </p:cNvSpPr>
          <p:nvPr/>
        </p:nvSpPr>
        <p:spPr bwMode="auto">
          <a:xfrm>
            <a:off x="2471738" y="1128713"/>
            <a:ext cx="3829050" cy="2516187"/>
          </a:xfrm>
          <a:prstGeom prst="rect">
            <a:avLst/>
          </a:prstGeom>
        </p:spPr>
        <p:txBody>
          <a:bodyPr spcFirstLastPara="1" wrap="none" fromWordArt="1">
            <a:prstTxWarp prst="textArchUp">
              <a:avLst>
                <a:gd name="adj" fmla="val 12835516"/>
              </a:avLst>
            </a:prstTxWarp>
          </a:bodyPr>
          <a:lstStyle/>
          <a:p>
            <a:pPr algn="ctr"/>
            <a:r>
              <a:rPr lang="sv-SE" sz="3600" b="1" kern="10" spc="1800">
                <a:ln w="9525">
                  <a:solidFill>
                    <a:srgbClr val="000000"/>
                  </a:solidFill>
                  <a:round/>
                  <a:headEnd/>
                  <a:tailEnd/>
                </a:ln>
                <a:solidFill>
                  <a:srgbClr val="000000"/>
                </a:solidFill>
                <a:latin typeface="BasicCommercial LT Com Light"/>
                <a:ea typeface="BasicCommercial LT Com Light"/>
                <a:cs typeface="BasicCommercial LT Com Light"/>
              </a:rPr>
              <a:t>Skyddsåtgärder</a:t>
            </a:r>
          </a:p>
        </p:txBody>
      </p:sp>
      <p:sp>
        <p:nvSpPr>
          <p:cNvPr id="5131" name="textruta 33"/>
          <p:cNvSpPr txBox="1">
            <a:spLocks noChangeArrowheads="1"/>
          </p:cNvSpPr>
          <p:nvPr/>
        </p:nvSpPr>
        <p:spPr bwMode="auto">
          <a:xfrm>
            <a:off x="5076825" y="1700213"/>
            <a:ext cx="8651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a:latin typeface="Calibri" charset="0"/>
              </a:rPr>
              <a:t>Rutiner </a:t>
            </a:r>
          </a:p>
        </p:txBody>
      </p:sp>
      <p:sp>
        <p:nvSpPr>
          <p:cNvPr id="5132" name="textruta 33"/>
          <p:cNvSpPr txBox="1">
            <a:spLocks noChangeArrowheads="1"/>
          </p:cNvSpPr>
          <p:nvPr/>
        </p:nvSpPr>
        <p:spPr bwMode="auto">
          <a:xfrm>
            <a:off x="5291138" y="4387850"/>
            <a:ext cx="13684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a:latin typeface="Calibri" charset="0"/>
              </a:rPr>
              <a:t>Brandskydd</a:t>
            </a:r>
          </a:p>
        </p:txBody>
      </p:sp>
      <p:sp>
        <p:nvSpPr>
          <p:cNvPr id="5133" name="textruta 33"/>
          <p:cNvSpPr txBox="1">
            <a:spLocks noChangeArrowheads="1"/>
          </p:cNvSpPr>
          <p:nvPr/>
        </p:nvSpPr>
        <p:spPr bwMode="auto">
          <a:xfrm>
            <a:off x="5724525" y="3716338"/>
            <a:ext cx="13684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a:latin typeface="Calibri" charset="0"/>
              </a:rPr>
              <a:t>Stöldskydd</a:t>
            </a:r>
          </a:p>
        </p:txBody>
      </p:sp>
      <p:sp>
        <p:nvSpPr>
          <p:cNvPr id="5134" name="textruta 33"/>
          <p:cNvSpPr txBox="1">
            <a:spLocks noChangeArrowheads="1"/>
          </p:cNvSpPr>
          <p:nvPr/>
        </p:nvSpPr>
        <p:spPr bwMode="auto">
          <a:xfrm>
            <a:off x="2771775" y="1844675"/>
            <a:ext cx="7207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a:latin typeface="Calibri" charset="0"/>
              </a:rPr>
              <a:t>Avtal </a:t>
            </a:r>
          </a:p>
        </p:txBody>
      </p:sp>
      <p:sp>
        <p:nvSpPr>
          <p:cNvPr id="27" name="Ellips 26"/>
          <p:cNvSpPr>
            <a:spLocks noChangeArrowheads="1"/>
          </p:cNvSpPr>
          <p:nvPr/>
        </p:nvSpPr>
        <p:spPr bwMode="auto">
          <a:xfrm>
            <a:off x="2916238" y="1989138"/>
            <a:ext cx="2952750" cy="2879725"/>
          </a:xfrm>
          <a:prstGeom prst="ellipse">
            <a:avLst/>
          </a:prstGeom>
          <a:gradFill rotWithShape="1">
            <a:gsLst>
              <a:gs pos="0">
                <a:srgbClr val="2C4D76"/>
              </a:gs>
              <a:gs pos="50000">
                <a:schemeClr val="bg1"/>
              </a:gs>
              <a:gs pos="100000">
                <a:srgbClr val="2C4D76"/>
              </a:gs>
            </a:gsLst>
            <a:lin ang="2700000" scaled="1"/>
          </a:gradFill>
          <a:ln w="25400" algn="ctr">
            <a:solidFill>
              <a:srgbClr val="385D8A"/>
            </a:solidFill>
            <a:round/>
            <a:headEnd/>
            <a:tailEnd/>
          </a:ln>
        </p:spPr>
        <p:txBody>
          <a:bodyPr anchor="ctr"/>
          <a:lstStyle/>
          <a:p>
            <a:pPr algn="ctr">
              <a:defRPr/>
            </a:pPr>
            <a:endParaRPr lang="sv-SE" sz="1600">
              <a:latin typeface="BasicCommercial LT Com Roman" pitchFamily="34" charset="0"/>
              <a:ea typeface="+mn-ea"/>
              <a:cs typeface="+mn-cs"/>
            </a:endParaRPr>
          </a:p>
        </p:txBody>
      </p:sp>
      <p:sp>
        <p:nvSpPr>
          <p:cNvPr id="5136" name="WordArt 61"/>
          <p:cNvSpPr>
            <a:spLocks noChangeArrowheads="1" noChangeShapeType="1" noTextEdit="1"/>
          </p:cNvSpPr>
          <p:nvPr/>
        </p:nvSpPr>
        <p:spPr bwMode="auto">
          <a:xfrm>
            <a:off x="1042988" y="260350"/>
            <a:ext cx="6769100" cy="6480175"/>
          </a:xfrm>
          <a:prstGeom prst="rect">
            <a:avLst/>
          </a:prstGeom>
        </p:spPr>
        <p:txBody>
          <a:bodyPr spcFirstLastPara="1" wrap="none" fromWordArt="1">
            <a:prstTxWarp prst="textArchUp">
              <a:avLst>
                <a:gd name="adj" fmla="val 12215681"/>
              </a:avLst>
            </a:prstTxWarp>
          </a:bodyPr>
          <a:lstStyle/>
          <a:p>
            <a:pPr algn="ctr"/>
            <a:r>
              <a:rPr lang="sv-SE" sz="4800" b="1" kern="10" spc="2400" dirty="0" smtClean="0">
                <a:ln w="9525">
                  <a:solidFill>
                    <a:srgbClr val="000000"/>
                  </a:solidFill>
                  <a:round/>
                  <a:headEnd/>
                  <a:tailEnd/>
                </a:ln>
                <a:solidFill>
                  <a:srgbClr val="000000"/>
                </a:solidFill>
                <a:latin typeface="BasicCommercial LT Com Light"/>
                <a:ea typeface="BasicCommercial LT Com Light"/>
                <a:cs typeface="BasicCommercial LT Com Light"/>
              </a:rPr>
              <a:t>Informationssäkerhetsrådet</a:t>
            </a:r>
            <a:endParaRPr lang="sv-SE" sz="4800" b="1" kern="10" spc="2400" dirty="0">
              <a:ln w="9525">
                <a:solidFill>
                  <a:srgbClr val="000000"/>
                </a:solidFill>
                <a:round/>
                <a:headEnd/>
                <a:tailEnd/>
              </a:ln>
              <a:solidFill>
                <a:srgbClr val="000000"/>
              </a:solidFill>
              <a:latin typeface="BasicCommercial LT Com Light"/>
              <a:ea typeface="BasicCommercial LT Com Light"/>
              <a:cs typeface="BasicCommercial LT Com Light"/>
            </a:endParaRPr>
          </a:p>
        </p:txBody>
      </p:sp>
      <p:sp>
        <p:nvSpPr>
          <p:cNvPr id="2" name="Ellips 26"/>
          <p:cNvSpPr>
            <a:spLocks noChangeArrowheads="1"/>
          </p:cNvSpPr>
          <p:nvPr/>
        </p:nvSpPr>
        <p:spPr bwMode="auto">
          <a:xfrm>
            <a:off x="3475038" y="2565400"/>
            <a:ext cx="1778000" cy="1727200"/>
          </a:xfrm>
          <a:prstGeom prst="ellipse">
            <a:avLst/>
          </a:prstGeom>
          <a:gradFill rotWithShape="1">
            <a:gsLst>
              <a:gs pos="0">
                <a:srgbClr val="2E507A"/>
              </a:gs>
              <a:gs pos="50000">
                <a:schemeClr val="bg1"/>
              </a:gs>
              <a:gs pos="100000">
                <a:srgbClr val="2E507A"/>
              </a:gs>
            </a:gsLst>
            <a:lin ang="2700000" scaled="1"/>
          </a:gradFill>
          <a:ln w="25400" algn="ctr">
            <a:solidFill>
              <a:srgbClr val="385D8A"/>
            </a:solidFill>
            <a:round/>
            <a:headEnd/>
            <a:tailEnd/>
          </a:ln>
        </p:spPr>
        <p:txBody>
          <a:bodyPr anchor="ctr"/>
          <a:lstStyle/>
          <a:p>
            <a:pPr algn="ctr">
              <a:defRPr/>
            </a:pPr>
            <a:endParaRPr lang="sv-SE" sz="1600">
              <a:latin typeface="BasicCommercial LT Com Roman" pitchFamily="34" charset="0"/>
              <a:ea typeface="+mn-ea"/>
              <a:cs typeface="+mn-cs"/>
            </a:endParaRPr>
          </a:p>
        </p:txBody>
      </p:sp>
      <p:sp>
        <p:nvSpPr>
          <p:cNvPr id="3" name="Ellips 26"/>
          <p:cNvSpPr>
            <a:spLocks noChangeArrowheads="1"/>
          </p:cNvSpPr>
          <p:nvPr/>
        </p:nvSpPr>
        <p:spPr bwMode="auto">
          <a:xfrm>
            <a:off x="3995936" y="3070225"/>
            <a:ext cx="819150" cy="719138"/>
          </a:xfrm>
          <a:prstGeom prst="ellipse">
            <a:avLst/>
          </a:prstGeom>
          <a:gradFill rotWithShape="1">
            <a:gsLst>
              <a:gs pos="0">
                <a:srgbClr val="2C4D76"/>
              </a:gs>
              <a:gs pos="50000">
                <a:schemeClr val="bg1"/>
              </a:gs>
              <a:gs pos="100000">
                <a:srgbClr val="2C4D76"/>
              </a:gs>
            </a:gsLst>
            <a:lin ang="2700000" scaled="1"/>
          </a:gradFill>
          <a:ln w="25400" algn="ctr">
            <a:solidFill>
              <a:srgbClr val="385D8A"/>
            </a:solidFill>
            <a:round/>
            <a:headEnd/>
            <a:tailEnd/>
          </a:ln>
        </p:spPr>
        <p:txBody>
          <a:bodyPr anchor="ctr"/>
          <a:lstStyle/>
          <a:p>
            <a:pPr algn="ctr">
              <a:defRPr/>
            </a:pPr>
            <a:r>
              <a:rPr lang="sv-SE" sz="1400" b="1" dirty="0">
                <a:latin typeface="BasicCommercial LT Com Roman" pitchFamily="34" charset="0"/>
                <a:ea typeface="+mn-ea"/>
                <a:cs typeface="+mn-cs"/>
              </a:rPr>
              <a:t>Info</a:t>
            </a:r>
          </a:p>
          <a:p>
            <a:pPr algn="ctr">
              <a:defRPr/>
            </a:pPr>
            <a:r>
              <a:rPr lang="sv-SE" sz="1400" b="1" dirty="0">
                <a:latin typeface="BasicCommercial LT Com Roman" pitchFamily="34" charset="0"/>
                <a:ea typeface="+mn-ea"/>
                <a:cs typeface="+mn-cs"/>
              </a:rPr>
              <a:t>typ</a:t>
            </a:r>
            <a:r>
              <a:rPr lang="sv-SE" sz="1600" dirty="0">
                <a:latin typeface="BasicCommercial LT Com Roman" pitchFamily="34" charset="0"/>
                <a:ea typeface="+mn-ea"/>
                <a:cs typeface="+mn-cs"/>
              </a:rPr>
              <a:t> </a:t>
            </a:r>
          </a:p>
        </p:txBody>
      </p:sp>
      <p:sp>
        <p:nvSpPr>
          <p:cNvPr id="5139" name="textruta 33"/>
          <p:cNvSpPr txBox="1">
            <a:spLocks noChangeArrowheads="1"/>
          </p:cNvSpPr>
          <p:nvPr/>
        </p:nvSpPr>
        <p:spPr bwMode="auto">
          <a:xfrm>
            <a:off x="2843213" y="3068638"/>
            <a:ext cx="115252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400">
                <a:latin typeface="Calibri" charset="0"/>
              </a:rPr>
              <a:t>Digitala</a:t>
            </a:r>
          </a:p>
          <a:p>
            <a:pPr eaLnBrk="1" hangingPunct="1"/>
            <a:r>
              <a:rPr lang="sv-SE" sz="1400">
                <a:latin typeface="Calibri" charset="0"/>
              </a:rPr>
              <a:t>lagrings-media</a:t>
            </a:r>
            <a:r>
              <a:rPr lang="sv-SE" sz="1600">
                <a:latin typeface="Calibri" charset="0"/>
              </a:rPr>
              <a:t> </a:t>
            </a:r>
          </a:p>
        </p:txBody>
      </p:sp>
      <p:sp>
        <p:nvSpPr>
          <p:cNvPr id="5140" name="textruta 33"/>
          <p:cNvSpPr txBox="1">
            <a:spLocks noChangeArrowheads="1"/>
          </p:cNvSpPr>
          <p:nvPr/>
        </p:nvSpPr>
        <p:spPr bwMode="auto">
          <a:xfrm>
            <a:off x="3851275" y="3716338"/>
            <a:ext cx="1081088"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algn="ctr" eaLnBrk="1" hangingPunct="1"/>
            <a:r>
              <a:rPr lang="sv-SE" sz="1400">
                <a:latin typeface="Calibri" charset="0"/>
              </a:rPr>
              <a:t>Info.</a:t>
            </a:r>
          </a:p>
          <a:p>
            <a:pPr algn="ctr" eaLnBrk="1" hangingPunct="1"/>
            <a:r>
              <a:rPr lang="sv-SE" sz="1400">
                <a:latin typeface="Calibri" charset="0"/>
              </a:rPr>
              <a:t>klassning</a:t>
            </a:r>
            <a:r>
              <a:rPr lang="sv-SE" sz="1600">
                <a:latin typeface="Calibri" charset="0"/>
              </a:rPr>
              <a:t> </a:t>
            </a:r>
          </a:p>
        </p:txBody>
      </p:sp>
      <p:sp>
        <p:nvSpPr>
          <p:cNvPr id="5142" name="textruta 60"/>
          <p:cNvSpPr txBox="1">
            <a:spLocks noChangeArrowheads="1"/>
          </p:cNvSpPr>
          <p:nvPr/>
        </p:nvSpPr>
        <p:spPr bwMode="auto">
          <a:xfrm>
            <a:off x="4859338" y="765175"/>
            <a:ext cx="1295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dirty="0">
                <a:latin typeface="Calibri" charset="0"/>
              </a:rPr>
              <a:t>Systemägare</a:t>
            </a:r>
          </a:p>
        </p:txBody>
      </p:sp>
      <p:sp>
        <p:nvSpPr>
          <p:cNvPr id="5143" name="WordArt 46"/>
          <p:cNvSpPr>
            <a:spLocks noChangeArrowheads="1" noChangeShapeType="1" noTextEdit="1"/>
          </p:cNvSpPr>
          <p:nvPr/>
        </p:nvSpPr>
        <p:spPr bwMode="auto">
          <a:xfrm>
            <a:off x="2916238" y="1916113"/>
            <a:ext cx="2952750" cy="2735262"/>
          </a:xfrm>
          <a:prstGeom prst="rect">
            <a:avLst/>
          </a:prstGeom>
        </p:spPr>
        <p:txBody>
          <a:bodyPr spcFirstLastPara="1" wrap="none" fromWordArt="1">
            <a:prstTxWarp prst="textArchUp">
              <a:avLst>
                <a:gd name="adj" fmla="val 13408556"/>
              </a:avLst>
            </a:prstTxWarp>
          </a:bodyPr>
          <a:lstStyle/>
          <a:p>
            <a:pPr algn="ctr"/>
            <a:r>
              <a:rPr lang="sv-SE" sz="4800" b="1" kern="10" spc="2400">
                <a:ln w="9525">
                  <a:solidFill>
                    <a:srgbClr val="000000"/>
                  </a:solidFill>
                  <a:round/>
                  <a:headEnd/>
                  <a:tailEnd/>
                </a:ln>
                <a:solidFill>
                  <a:srgbClr val="000000"/>
                </a:solidFill>
                <a:latin typeface="BasicCommercial LT Com Light"/>
                <a:ea typeface="BasicCommercial LT Com Light"/>
                <a:cs typeface="BasicCommercial LT Com Light"/>
              </a:rPr>
              <a:t>Informationsbärare</a:t>
            </a:r>
          </a:p>
        </p:txBody>
      </p:sp>
      <p:sp>
        <p:nvSpPr>
          <p:cNvPr id="5144" name="textruta 33"/>
          <p:cNvSpPr txBox="1">
            <a:spLocks noChangeArrowheads="1"/>
          </p:cNvSpPr>
          <p:nvPr/>
        </p:nvSpPr>
        <p:spPr bwMode="auto">
          <a:xfrm>
            <a:off x="5219700" y="3068638"/>
            <a:ext cx="11525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400">
                <a:latin typeface="Calibri" charset="0"/>
              </a:rPr>
              <a:t>Arkiv</a:t>
            </a:r>
            <a:r>
              <a:rPr lang="sv-SE" sz="1600">
                <a:latin typeface="Calibri" charset="0"/>
              </a:rPr>
              <a:t> </a:t>
            </a:r>
          </a:p>
        </p:txBody>
      </p:sp>
      <p:sp>
        <p:nvSpPr>
          <p:cNvPr id="5145" name="textruta 33"/>
          <p:cNvSpPr txBox="1">
            <a:spLocks noChangeArrowheads="1"/>
          </p:cNvSpPr>
          <p:nvPr/>
        </p:nvSpPr>
        <p:spPr bwMode="auto">
          <a:xfrm>
            <a:off x="3924300" y="4292600"/>
            <a:ext cx="11525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400">
                <a:latin typeface="Calibri" charset="0"/>
              </a:rPr>
              <a:t>Dokument</a:t>
            </a:r>
            <a:r>
              <a:rPr lang="sv-SE" sz="1600">
                <a:latin typeface="Calibri" charset="0"/>
              </a:rPr>
              <a:t> </a:t>
            </a:r>
          </a:p>
        </p:txBody>
      </p:sp>
      <p:sp>
        <p:nvSpPr>
          <p:cNvPr id="5146" name="textruta 48"/>
          <p:cNvSpPr txBox="1">
            <a:spLocks noChangeArrowheads="1"/>
          </p:cNvSpPr>
          <p:nvPr/>
        </p:nvSpPr>
        <p:spPr bwMode="auto">
          <a:xfrm>
            <a:off x="6804025" y="3644900"/>
            <a:ext cx="1008063"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a:latin typeface="Calibri" charset="0"/>
              </a:rPr>
              <a:t>Dator-</a:t>
            </a:r>
          </a:p>
          <a:p>
            <a:pPr eaLnBrk="1" hangingPunct="1"/>
            <a:r>
              <a:rPr lang="sv-SE" sz="1600">
                <a:latin typeface="Calibri" charset="0"/>
              </a:rPr>
              <a:t>halls</a:t>
            </a:r>
          </a:p>
          <a:p>
            <a:pPr eaLnBrk="1" hangingPunct="1"/>
            <a:r>
              <a:rPr lang="sv-SE" sz="1600">
                <a:latin typeface="Calibri" charset="0"/>
              </a:rPr>
              <a:t>ansvarig</a:t>
            </a:r>
          </a:p>
        </p:txBody>
      </p:sp>
      <p:sp>
        <p:nvSpPr>
          <p:cNvPr id="5147" name="textruta 33"/>
          <p:cNvSpPr txBox="1">
            <a:spLocks noChangeArrowheads="1"/>
          </p:cNvSpPr>
          <p:nvPr/>
        </p:nvSpPr>
        <p:spPr bwMode="auto">
          <a:xfrm>
            <a:off x="5867400" y="2708275"/>
            <a:ext cx="935038"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a:latin typeface="Calibri" charset="0"/>
              </a:rPr>
              <a:t>Risk-analys</a:t>
            </a:r>
          </a:p>
        </p:txBody>
      </p:sp>
      <p:pic>
        <p:nvPicPr>
          <p:cNvPr id="5148" name="Picture 48" descr="proxy_server_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3860800"/>
            <a:ext cx="45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49" name="Picture 51" descr="firewall_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2684" y="2522712"/>
            <a:ext cx="45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50" name="textruta 33"/>
          <p:cNvSpPr txBox="1">
            <a:spLocks noChangeArrowheads="1"/>
          </p:cNvSpPr>
          <p:nvPr/>
        </p:nvSpPr>
        <p:spPr bwMode="auto">
          <a:xfrm>
            <a:off x="2012951" y="2823733"/>
            <a:ext cx="12239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a:latin typeface="Calibri" charset="0"/>
              </a:rPr>
              <a:t>Brandvägg</a:t>
            </a:r>
          </a:p>
        </p:txBody>
      </p:sp>
      <p:pic>
        <p:nvPicPr>
          <p:cNvPr id="5151" name="Picture 52" descr="encrypt_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9011" y="3272174"/>
            <a:ext cx="45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52" name="textruta 33"/>
          <p:cNvSpPr txBox="1">
            <a:spLocks noChangeArrowheads="1"/>
          </p:cNvSpPr>
          <p:nvPr/>
        </p:nvSpPr>
        <p:spPr bwMode="auto">
          <a:xfrm>
            <a:off x="1979613" y="3541238"/>
            <a:ext cx="13684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a:latin typeface="Calibri" charset="0"/>
              </a:rPr>
              <a:t>Kryptering</a:t>
            </a:r>
          </a:p>
        </p:txBody>
      </p:sp>
      <p:sp>
        <p:nvSpPr>
          <p:cNvPr id="5153" name="textruta 33"/>
          <p:cNvSpPr txBox="1">
            <a:spLocks noChangeArrowheads="1"/>
          </p:cNvSpPr>
          <p:nvPr/>
        </p:nvSpPr>
        <p:spPr bwMode="auto">
          <a:xfrm>
            <a:off x="2268538" y="4149725"/>
            <a:ext cx="12239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a:latin typeface="Calibri" charset="0"/>
              </a:rPr>
              <a:t>Antivirus</a:t>
            </a:r>
          </a:p>
        </p:txBody>
      </p:sp>
      <p:pic>
        <p:nvPicPr>
          <p:cNvPr id="5154" name="Picture 54" descr="user_id_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5519" y="4833938"/>
            <a:ext cx="45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55" name="textruta 33"/>
          <p:cNvSpPr txBox="1">
            <a:spLocks noChangeArrowheads="1"/>
          </p:cNvSpPr>
          <p:nvPr/>
        </p:nvSpPr>
        <p:spPr bwMode="auto">
          <a:xfrm>
            <a:off x="3337620" y="5157673"/>
            <a:ext cx="1223962"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a:latin typeface="Calibri" charset="0"/>
              </a:rPr>
              <a:t>Behörighets-kontroll</a:t>
            </a:r>
            <a:r>
              <a:rPr lang="sv-SE" sz="1600" dirty="0">
                <a:latin typeface="Calibri" charset="0"/>
              </a:rPr>
              <a:t> </a:t>
            </a:r>
          </a:p>
        </p:txBody>
      </p:sp>
      <p:pic>
        <p:nvPicPr>
          <p:cNvPr id="5156" name="Picture 55" descr="subnet_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8892" y="4420716"/>
            <a:ext cx="45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57" name="textruta 33"/>
          <p:cNvSpPr txBox="1">
            <a:spLocks noChangeArrowheads="1"/>
          </p:cNvSpPr>
          <p:nvPr/>
        </p:nvSpPr>
        <p:spPr bwMode="auto">
          <a:xfrm>
            <a:off x="2484438" y="4718809"/>
            <a:ext cx="13684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a:latin typeface="Calibri" charset="0"/>
              </a:rPr>
              <a:t>Segmentering</a:t>
            </a:r>
          </a:p>
        </p:txBody>
      </p:sp>
      <p:sp>
        <p:nvSpPr>
          <p:cNvPr id="5158" name="WordArt 46"/>
          <p:cNvSpPr>
            <a:spLocks noChangeArrowheads="1" noChangeShapeType="1" noTextEdit="1"/>
          </p:cNvSpPr>
          <p:nvPr/>
        </p:nvSpPr>
        <p:spPr bwMode="auto">
          <a:xfrm>
            <a:off x="3295650" y="2484438"/>
            <a:ext cx="2159000" cy="2735262"/>
          </a:xfrm>
          <a:prstGeom prst="rect">
            <a:avLst/>
          </a:prstGeom>
        </p:spPr>
        <p:txBody>
          <a:bodyPr spcFirstLastPara="1" wrap="none" fromWordArt="1">
            <a:prstTxWarp prst="textArchUp">
              <a:avLst>
                <a:gd name="adj" fmla="val 13941740"/>
              </a:avLst>
            </a:prstTxWarp>
          </a:bodyPr>
          <a:lstStyle/>
          <a:p>
            <a:pPr algn="ctr"/>
            <a:r>
              <a:rPr lang="sv-SE" sz="4800" b="1" kern="10" spc="2400">
                <a:ln w="9525">
                  <a:solidFill>
                    <a:srgbClr val="000000"/>
                  </a:solidFill>
                  <a:round/>
                  <a:headEnd/>
                  <a:tailEnd/>
                </a:ln>
                <a:solidFill>
                  <a:srgbClr val="000000"/>
                </a:solidFill>
                <a:latin typeface="BasicCommercial LT Com Light"/>
                <a:ea typeface="BasicCommercial LT Com Light"/>
                <a:cs typeface="BasicCommercial LT Com Light"/>
              </a:rPr>
              <a:t>Informationsvärdering</a:t>
            </a:r>
          </a:p>
        </p:txBody>
      </p:sp>
      <p:sp>
        <p:nvSpPr>
          <p:cNvPr id="5159" name="textruta 33"/>
          <p:cNvSpPr txBox="1">
            <a:spLocks noChangeArrowheads="1"/>
          </p:cNvSpPr>
          <p:nvPr/>
        </p:nvSpPr>
        <p:spPr bwMode="auto">
          <a:xfrm>
            <a:off x="3851275" y="2060575"/>
            <a:ext cx="11525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400">
                <a:latin typeface="Calibri" charset="0"/>
              </a:rPr>
              <a:t>Medarbetare</a:t>
            </a:r>
            <a:r>
              <a:rPr lang="sv-SE" sz="1600">
                <a:latin typeface="Calibri" charset="0"/>
              </a:rPr>
              <a:t> </a:t>
            </a:r>
          </a:p>
        </p:txBody>
      </p:sp>
      <p:pic>
        <p:nvPicPr>
          <p:cNvPr id="5160" name="Picture 57" descr="email_industry_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725" y="3357563"/>
            <a:ext cx="45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61" name="Picture 58" descr="copy_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7900" y="4149725"/>
            <a:ext cx="45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62" name="Picture 60" descr="fila_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00526" y="2455166"/>
            <a:ext cx="45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63" name="Picture 61" descr="field_4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3438" y="3573463"/>
            <a:ext cx="45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64" name="Picture 66" descr="virus_alert_4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39975" y="3860800"/>
            <a:ext cx="45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65" name="Picture 69" descr="black_list_4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32363" y="1341438"/>
            <a:ext cx="45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66" name="textruta 33"/>
          <p:cNvSpPr txBox="1">
            <a:spLocks noChangeArrowheads="1"/>
          </p:cNvSpPr>
          <p:nvPr/>
        </p:nvSpPr>
        <p:spPr bwMode="auto">
          <a:xfrm>
            <a:off x="3635375" y="1341438"/>
            <a:ext cx="16557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a:latin typeface="Calibri" charset="0"/>
              </a:rPr>
              <a:t>Hanteringsregler </a:t>
            </a:r>
          </a:p>
        </p:txBody>
      </p:sp>
      <p:pic>
        <p:nvPicPr>
          <p:cNvPr id="5167" name="Picture 70" descr="emergency_4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24525" y="4076700"/>
            <a:ext cx="45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68" name="Picture 71" descr="layers_4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76825" y="4724400"/>
            <a:ext cx="45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69" name="textruta 33"/>
          <p:cNvSpPr txBox="1">
            <a:spLocks noChangeArrowheads="1"/>
          </p:cNvSpPr>
          <p:nvPr/>
        </p:nvSpPr>
        <p:spPr bwMode="auto">
          <a:xfrm>
            <a:off x="4572000" y="4941888"/>
            <a:ext cx="13684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a:latin typeface="Calibri" charset="0"/>
              </a:rPr>
              <a:t>Passersystem</a:t>
            </a:r>
          </a:p>
        </p:txBody>
      </p:sp>
      <p:pic>
        <p:nvPicPr>
          <p:cNvPr id="5170" name="Picture 72" descr="focus_groups_4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59338" y="2205038"/>
            <a:ext cx="45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71" name="Picture 73" descr="report_4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48038" y="1484313"/>
            <a:ext cx="45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72" name="textruta 33"/>
          <p:cNvSpPr txBox="1">
            <a:spLocks noChangeArrowheads="1"/>
          </p:cNvSpPr>
          <p:nvPr/>
        </p:nvSpPr>
        <p:spPr bwMode="auto">
          <a:xfrm>
            <a:off x="3059113" y="1557338"/>
            <a:ext cx="12239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a:latin typeface="Calibri" charset="0"/>
              </a:rPr>
              <a:t>Riktlinjer </a:t>
            </a:r>
          </a:p>
        </p:txBody>
      </p:sp>
      <p:pic>
        <p:nvPicPr>
          <p:cNvPr id="5176" name="Picture 59" descr="group_4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04025" y="549275"/>
            <a:ext cx="792163"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77" name="Picture 62" descr="classmate_4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35825" y="836613"/>
            <a:ext cx="792163"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78" name="Picture 63" descr="student2_4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51725" y="1196975"/>
            <a:ext cx="6477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79" name="textruta 59"/>
          <p:cNvSpPr txBox="1">
            <a:spLocks noChangeArrowheads="1"/>
          </p:cNvSpPr>
          <p:nvPr/>
        </p:nvSpPr>
        <p:spPr bwMode="auto">
          <a:xfrm>
            <a:off x="6515298" y="188913"/>
            <a:ext cx="20891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algn="r" eaLnBrk="1" hangingPunct="1"/>
            <a:r>
              <a:rPr lang="sv-SE" sz="1600" dirty="0" smtClean="0">
                <a:latin typeface="Calibri" charset="0"/>
              </a:rPr>
              <a:t>Informationssäkerhetssamordnare</a:t>
            </a:r>
            <a:endParaRPr lang="sv-SE" sz="1600" dirty="0">
              <a:latin typeface="Calibri" charset="0"/>
            </a:endParaRPr>
          </a:p>
        </p:txBody>
      </p:sp>
      <p:grpSp>
        <p:nvGrpSpPr>
          <p:cNvPr id="7" name="Grupp 6"/>
          <p:cNvGrpSpPr/>
          <p:nvPr/>
        </p:nvGrpSpPr>
        <p:grpSpPr>
          <a:xfrm>
            <a:off x="136260" y="115888"/>
            <a:ext cx="8468188" cy="3313856"/>
            <a:chOff x="136260" y="115888"/>
            <a:chExt cx="8468188" cy="3313856"/>
          </a:xfrm>
        </p:grpSpPr>
        <p:sp>
          <p:nvSpPr>
            <p:cNvPr id="5173" name="AutoShape 60"/>
            <p:cNvSpPr>
              <a:spLocks noChangeArrowheads="1"/>
            </p:cNvSpPr>
            <p:nvPr/>
          </p:nvSpPr>
          <p:spPr bwMode="auto">
            <a:xfrm>
              <a:off x="136260" y="116632"/>
              <a:ext cx="8468188" cy="3313112"/>
            </a:xfrm>
            <a:prstGeom prst="flowChartMerge">
              <a:avLst/>
            </a:prstGeom>
            <a:solidFill>
              <a:srgbClr val="C00000">
                <a:alpha val="15000"/>
              </a:srgbClr>
            </a:solidFill>
            <a:ln w="9525">
              <a:solidFill>
                <a:schemeClr val="tx1"/>
              </a:solidFill>
              <a:miter lim="800000"/>
              <a:headEnd/>
              <a:tailEnd/>
            </a:ln>
          </p:spPr>
          <p:txBody>
            <a:bodyPr wrap="none" anchor="ctr"/>
            <a:lstStyle/>
            <a:p>
              <a:endParaRPr lang="en-US" sz="1800">
                <a:latin typeface="Arial" charset="0"/>
              </a:endParaRPr>
            </a:p>
          </p:txBody>
        </p:sp>
        <p:sp>
          <p:nvSpPr>
            <p:cNvPr id="5180" name="textruta 59"/>
            <p:cNvSpPr txBox="1">
              <a:spLocks noChangeArrowheads="1"/>
            </p:cNvSpPr>
            <p:nvPr/>
          </p:nvSpPr>
          <p:spPr bwMode="auto">
            <a:xfrm>
              <a:off x="539750" y="115888"/>
              <a:ext cx="20891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algn="r" eaLnBrk="1" hangingPunct="1"/>
              <a:r>
                <a:rPr lang="sv-SE" sz="1600" b="1" dirty="0" smtClean="0">
                  <a:latin typeface="Calibri" charset="0"/>
                </a:rPr>
                <a:t>Organisatoriskt</a:t>
              </a:r>
              <a:r>
                <a:rPr lang="sv-SE" sz="1600" dirty="0">
                  <a:latin typeface="Calibri" charset="0"/>
                </a:rPr>
                <a:t>		</a:t>
              </a:r>
            </a:p>
          </p:txBody>
        </p:sp>
      </p:grpSp>
      <p:grpSp>
        <p:nvGrpSpPr>
          <p:cNvPr id="6" name="Grupp 5"/>
          <p:cNvGrpSpPr/>
          <p:nvPr/>
        </p:nvGrpSpPr>
        <p:grpSpPr>
          <a:xfrm>
            <a:off x="80963" y="211006"/>
            <a:ext cx="4248150" cy="6624637"/>
            <a:chOff x="80963" y="211006"/>
            <a:chExt cx="4248150" cy="6624637"/>
          </a:xfrm>
        </p:grpSpPr>
        <p:sp>
          <p:nvSpPr>
            <p:cNvPr id="5174" name="Freeform 72"/>
            <p:cNvSpPr>
              <a:spLocks/>
            </p:cNvSpPr>
            <p:nvPr/>
          </p:nvSpPr>
          <p:spPr bwMode="auto">
            <a:xfrm>
              <a:off x="80963" y="211006"/>
              <a:ext cx="4248150" cy="6624637"/>
            </a:xfrm>
            <a:custGeom>
              <a:avLst/>
              <a:gdLst>
                <a:gd name="T0" fmla="*/ 0 w 2676"/>
                <a:gd name="T1" fmla="*/ 0 h 4173"/>
                <a:gd name="T2" fmla="*/ 4248150 w 2676"/>
                <a:gd name="T3" fmla="*/ 3311525 h 4173"/>
                <a:gd name="T4" fmla="*/ 4248150 w 2676"/>
                <a:gd name="T5" fmla="*/ 6624637 h 4173"/>
                <a:gd name="T6" fmla="*/ 0 w 2676"/>
                <a:gd name="T7" fmla="*/ 6624637 h 4173"/>
                <a:gd name="T8" fmla="*/ 0 w 2676"/>
                <a:gd name="T9" fmla="*/ 0 h 4173"/>
                <a:gd name="T10" fmla="*/ 0 60000 65536"/>
                <a:gd name="T11" fmla="*/ 0 60000 65536"/>
                <a:gd name="T12" fmla="*/ 0 60000 65536"/>
                <a:gd name="T13" fmla="*/ 0 60000 65536"/>
                <a:gd name="T14" fmla="*/ 0 60000 65536"/>
                <a:gd name="T15" fmla="*/ 0 w 2676"/>
                <a:gd name="T16" fmla="*/ 0 h 4173"/>
                <a:gd name="T17" fmla="*/ 2676 w 2676"/>
                <a:gd name="T18" fmla="*/ 4173 h 4173"/>
              </a:gdLst>
              <a:ahLst/>
              <a:cxnLst>
                <a:cxn ang="T10">
                  <a:pos x="T0" y="T1"/>
                </a:cxn>
                <a:cxn ang="T11">
                  <a:pos x="T2" y="T3"/>
                </a:cxn>
                <a:cxn ang="T12">
                  <a:pos x="T4" y="T5"/>
                </a:cxn>
                <a:cxn ang="T13">
                  <a:pos x="T6" y="T7"/>
                </a:cxn>
                <a:cxn ang="T14">
                  <a:pos x="T8" y="T9"/>
                </a:cxn>
              </a:cxnLst>
              <a:rect l="T15" t="T16" r="T17" b="T18"/>
              <a:pathLst>
                <a:path w="2676" h="4173">
                  <a:moveTo>
                    <a:pt x="0" y="0"/>
                  </a:moveTo>
                  <a:lnTo>
                    <a:pt x="2676" y="2086"/>
                  </a:lnTo>
                  <a:lnTo>
                    <a:pt x="2676" y="4173"/>
                  </a:lnTo>
                  <a:lnTo>
                    <a:pt x="0" y="4173"/>
                  </a:lnTo>
                  <a:lnTo>
                    <a:pt x="0" y="0"/>
                  </a:lnTo>
                  <a:close/>
                </a:path>
              </a:pathLst>
            </a:custGeom>
            <a:solidFill>
              <a:schemeClr val="tx1">
                <a:alpha val="22000"/>
              </a:schemeClr>
            </a:solidFill>
            <a:ln w="9525">
              <a:solidFill>
                <a:schemeClr val="tx1"/>
              </a:solidFill>
              <a:round/>
              <a:headEnd/>
              <a:tailEnd/>
            </a:ln>
          </p:spPr>
          <p:txBody>
            <a:bodyPr/>
            <a:lstStyle/>
            <a:p>
              <a:endParaRPr lang="sv-SE"/>
            </a:p>
          </p:txBody>
        </p:sp>
        <p:sp>
          <p:nvSpPr>
            <p:cNvPr id="5181" name="textruta 59"/>
            <p:cNvSpPr txBox="1">
              <a:spLocks noChangeArrowheads="1"/>
            </p:cNvSpPr>
            <p:nvPr/>
          </p:nvSpPr>
          <p:spPr bwMode="auto">
            <a:xfrm>
              <a:off x="424931" y="6414180"/>
              <a:ext cx="2089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b="1" dirty="0" smtClean="0">
                  <a:latin typeface="Calibri" charset="0"/>
                </a:rPr>
                <a:t>IT</a:t>
              </a:r>
              <a:r>
                <a:rPr lang="sv-SE" sz="1600" dirty="0">
                  <a:latin typeface="Calibri" charset="0"/>
                </a:rPr>
                <a:t>		</a:t>
              </a:r>
            </a:p>
          </p:txBody>
        </p:sp>
      </p:grpSp>
      <p:grpSp>
        <p:nvGrpSpPr>
          <p:cNvPr id="5" name="Grupp 4"/>
          <p:cNvGrpSpPr/>
          <p:nvPr/>
        </p:nvGrpSpPr>
        <p:grpSpPr>
          <a:xfrm>
            <a:off x="4427538" y="173173"/>
            <a:ext cx="4321175" cy="6624637"/>
            <a:chOff x="4427538" y="173173"/>
            <a:chExt cx="4321175" cy="6624637"/>
          </a:xfrm>
        </p:grpSpPr>
        <p:sp>
          <p:nvSpPr>
            <p:cNvPr id="5175" name="Freeform 73"/>
            <p:cNvSpPr>
              <a:spLocks/>
            </p:cNvSpPr>
            <p:nvPr/>
          </p:nvSpPr>
          <p:spPr bwMode="auto">
            <a:xfrm flipH="1">
              <a:off x="4427538" y="173173"/>
              <a:ext cx="4248150" cy="6624637"/>
            </a:xfrm>
            <a:custGeom>
              <a:avLst/>
              <a:gdLst>
                <a:gd name="T0" fmla="*/ 0 w 2676"/>
                <a:gd name="T1" fmla="*/ 0 h 4173"/>
                <a:gd name="T2" fmla="*/ 4248150 w 2676"/>
                <a:gd name="T3" fmla="*/ 3311525 h 4173"/>
                <a:gd name="T4" fmla="*/ 4248150 w 2676"/>
                <a:gd name="T5" fmla="*/ 6624637 h 4173"/>
                <a:gd name="T6" fmla="*/ 0 w 2676"/>
                <a:gd name="T7" fmla="*/ 6624637 h 4173"/>
                <a:gd name="T8" fmla="*/ 0 w 2676"/>
                <a:gd name="T9" fmla="*/ 0 h 4173"/>
                <a:gd name="T10" fmla="*/ 0 60000 65536"/>
                <a:gd name="T11" fmla="*/ 0 60000 65536"/>
                <a:gd name="T12" fmla="*/ 0 60000 65536"/>
                <a:gd name="T13" fmla="*/ 0 60000 65536"/>
                <a:gd name="T14" fmla="*/ 0 60000 65536"/>
                <a:gd name="T15" fmla="*/ 0 w 2676"/>
                <a:gd name="T16" fmla="*/ 0 h 4173"/>
                <a:gd name="T17" fmla="*/ 2676 w 2676"/>
                <a:gd name="T18" fmla="*/ 4173 h 4173"/>
              </a:gdLst>
              <a:ahLst/>
              <a:cxnLst>
                <a:cxn ang="T10">
                  <a:pos x="T0" y="T1"/>
                </a:cxn>
                <a:cxn ang="T11">
                  <a:pos x="T2" y="T3"/>
                </a:cxn>
                <a:cxn ang="T12">
                  <a:pos x="T4" y="T5"/>
                </a:cxn>
                <a:cxn ang="T13">
                  <a:pos x="T6" y="T7"/>
                </a:cxn>
                <a:cxn ang="T14">
                  <a:pos x="T8" y="T9"/>
                </a:cxn>
              </a:cxnLst>
              <a:rect l="T15" t="T16" r="T17" b="T18"/>
              <a:pathLst>
                <a:path w="2676" h="4173">
                  <a:moveTo>
                    <a:pt x="0" y="0"/>
                  </a:moveTo>
                  <a:lnTo>
                    <a:pt x="2676" y="2086"/>
                  </a:lnTo>
                  <a:lnTo>
                    <a:pt x="2676" y="4173"/>
                  </a:lnTo>
                  <a:lnTo>
                    <a:pt x="0" y="4173"/>
                  </a:lnTo>
                  <a:lnTo>
                    <a:pt x="0" y="0"/>
                  </a:lnTo>
                  <a:close/>
                </a:path>
              </a:pathLst>
            </a:custGeom>
            <a:solidFill>
              <a:srgbClr val="00B050">
                <a:alpha val="10000"/>
              </a:srgbClr>
            </a:solidFill>
            <a:ln w="9525">
              <a:solidFill>
                <a:schemeClr val="tx1"/>
              </a:solidFill>
              <a:round/>
              <a:headEnd/>
              <a:tailEnd/>
            </a:ln>
          </p:spPr>
          <p:txBody>
            <a:bodyPr/>
            <a:lstStyle/>
            <a:p>
              <a:endParaRPr lang="sv-SE"/>
            </a:p>
          </p:txBody>
        </p:sp>
        <p:sp>
          <p:nvSpPr>
            <p:cNvPr id="5182" name="textruta 59"/>
            <p:cNvSpPr txBox="1">
              <a:spLocks noChangeArrowheads="1"/>
            </p:cNvSpPr>
            <p:nvPr/>
          </p:nvSpPr>
          <p:spPr bwMode="auto">
            <a:xfrm>
              <a:off x="6659563" y="6387626"/>
              <a:ext cx="2089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algn="r" eaLnBrk="1" hangingPunct="1"/>
              <a:r>
                <a:rPr lang="sv-SE" sz="1600" b="1" dirty="0">
                  <a:latin typeface="Calibri" charset="0"/>
                </a:rPr>
                <a:t>Fysiskt</a:t>
              </a:r>
              <a:r>
                <a:rPr lang="sv-SE" sz="1600" dirty="0">
                  <a:latin typeface="Calibri" charset="0"/>
                </a:rPr>
                <a:t>	</a:t>
              </a:r>
            </a:p>
          </p:txBody>
        </p:sp>
      </p:grpSp>
      <p:sp>
        <p:nvSpPr>
          <p:cNvPr id="64" name="textruta 63"/>
          <p:cNvSpPr txBox="1">
            <a:spLocks noChangeArrowheads="1"/>
          </p:cNvSpPr>
          <p:nvPr/>
        </p:nvSpPr>
        <p:spPr bwMode="auto">
          <a:xfrm>
            <a:off x="2555776" y="5589240"/>
            <a:ext cx="1285875"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dirty="0" smtClean="0">
                <a:latin typeface="Calibri" charset="0"/>
              </a:rPr>
              <a:t>Informationsresursägare</a:t>
            </a:r>
          </a:p>
        </p:txBody>
      </p:sp>
      <p:sp>
        <p:nvSpPr>
          <p:cNvPr id="65" name="textruta 64"/>
          <p:cNvSpPr txBox="1">
            <a:spLocks noChangeArrowheads="1"/>
          </p:cNvSpPr>
          <p:nvPr/>
        </p:nvSpPr>
        <p:spPr bwMode="auto">
          <a:xfrm>
            <a:off x="4788024" y="5589240"/>
            <a:ext cx="1285875"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dirty="0" smtClean="0">
                <a:latin typeface="Calibri" charset="0"/>
              </a:rPr>
              <a:t>Informationsresursägare</a:t>
            </a:r>
          </a:p>
        </p:txBody>
      </p:sp>
      <p:sp>
        <p:nvSpPr>
          <p:cNvPr id="66" name="textruta 63"/>
          <p:cNvSpPr txBox="1">
            <a:spLocks noChangeArrowheads="1"/>
          </p:cNvSpPr>
          <p:nvPr/>
        </p:nvSpPr>
        <p:spPr bwMode="auto">
          <a:xfrm>
            <a:off x="1403648" y="1916832"/>
            <a:ext cx="1285875"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dirty="0">
                <a:latin typeface="Calibri" charset="0"/>
              </a:rPr>
              <a:t>IT-</a:t>
            </a:r>
            <a:r>
              <a:rPr lang="sv-SE" sz="1600" dirty="0" err="1" smtClean="0">
                <a:latin typeface="Calibri" charset="0"/>
              </a:rPr>
              <a:t>säk</a:t>
            </a:r>
            <a:r>
              <a:rPr lang="sv-SE" sz="1600" dirty="0" smtClean="0">
                <a:latin typeface="Calibri" charset="0"/>
              </a:rPr>
              <a:t>- ansvarig</a:t>
            </a:r>
          </a:p>
        </p:txBody>
      </p:sp>
      <p:sp>
        <p:nvSpPr>
          <p:cNvPr id="67" name="textruta 60"/>
          <p:cNvSpPr txBox="1">
            <a:spLocks noChangeArrowheads="1"/>
          </p:cNvSpPr>
          <p:nvPr/>
        </p:nvSpPr>
        <p:spPr bwMode="auto">
          <a:xfrm>
            <a:off x="5796136" y="1268760"/>
            <a:ext cx="1295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eaLnBrk="1" hangingPunct="1"/>
            <a:r>
              <a:rPr lang="sv-SE" sz="1600" dirty="0" smtClean="0">
                <a:latin typeface="Calibri" charset="0"/>
              </a:rPr>
              <a:t>Objektägare</a:t>
            </a:r>
            <a:endParaRPr lang="sv-SE" sz="1600" dirty="0">
              <a:latin typeface="Calibri" charset="0"/>
            </a:endParaRPr>
          </a:p>
        </p:txBody>
      </p:sp>
      <p:sp>
        <p:nvSpPr>
          <p:cNvPr id="5141" name="textruta 33"/>
          <p:cNvSpPr txBox="1">
            <a:spLocks noChangeArrowheads="1"/>
          </p:cNvSpPr>
          <p:nvPr/>
        </p:nvSpPr>
        <p:spPr bwMode="auto">
          <a:xfrm>
            <a:off x="3635896" y="2730406"/>
            <a:ext cx="15113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BasicCommercial LT Com Light" charset="0"/>
                <a:ea typeface="ＭＳ Ｐゴシック" charset="0"/>
                <a:cs typeface="ＭＳ Ｐゴシック" charset="0"/>
              </a:defRPr>
            </a:lvl1pPr>
            <a:lvl2pPr marL="742950" indent="-285750" eaLnBrk="0" hangingPunct="0">
              <a:defRPr sz="2400">
                <a:solidFill>
                  <a:schemeClr val="tx1"/>
                </a:solidFill>
                <a:latin typeface="BasicCommercial LT Com Light" charset="0"/>
                <a:ea typeface="ＭＳ Ｐゴシック" charset="0"/>
              </a:defRPr>
            </a:lvl2pPr>
            <a:lvl3pPr marL="1143000" indent="-228600" eaLnBrk="0" hangingPunct="0">
              <a:defRPr sz="2400">
                <a:solidFill>
                  <a:schemeClr val="tx1"/>
                </a:solidFill>
                <a:latin typeface="BasicCommercial LT Com Light" charset="0"/>
                <a:ea typeface="ＭＳ Ｐゴシック" charset="0"/>
              </a:defRPr>
            </a:lvl3pPr>
            <a:lvl4pPr marL="1600200" indent="-228600" eaLnBrk="0" hangingPunct="0">
              <a:defRPr sz="2400">
                <a:solidFill>
                  <a:schemeClr val="tx1"/>
                </a:solidFill>
                <a:latin typeface="BasicCommercial LT Com Light" charset="0"/>
                <a:ea typeface="ＭＳ Ｐゴシック" charset="0"/>
              </a:defRPr>
            </a:lvl4pPr>
            <a:lvl5pPr marL="2057400" indent="-228600" eaLnBrk="0" hangingPunct="0">
              <a:defRPr sz="2400">
                <a:solidFill>
                  <a:schemeClr val="tx1"/>
                </a:solidFill>
                <a:latin typeface="BasicCommercial LT Com Light" charset="0"/>
                <a:ea typeface="ＭＳ Ｐゴシック" charset="0"/>
              </a:defRPr>
            </a:lvl5pPr>
            <a:lvl6pPr marL="2514600" indent="-228600" eaLnBrk="0" fontAlgn="base" hangingPunct="0">
              <a:spcBef>
                <a:spcPct val="0"/>
              </a:spcBef>
              <a:spcAft>
                <a:spcPct val="0"/>
              </a:spcAft>
              <a:defRPr sz="2400">
                <a:solidFill>
                  <a:schemeClr val="tx1"/>
                </a:solidFill>
                <a:latin typeface="BasicCommercial LT Com Light" charset="0"/>
                <a:ea typeface="ＭＳ Ｐゴシック" charset="0"/>
              </a:defRPr>
            </a:lvl6pPr>
            <a:lvl7pPr marL="2971800" indent="-228600" eaLnBrk="0" fontAlgn="base" hangingPunct="0">
              <a:spcBef>
                <a:spcPct val="0"/>
              </a:spcBef>
              <a:spcAft>
                <a:spcPct val="0"/>
              </a:spcAft>
              <a:defRPr sz="2400">
                <a:solidFill>
                  <a:schemeClr val="tx1"/>
                </a:solidFill>
                <a:latin typeface="BasicCommercial LT Com Light" charset="0"/>
                <a:ea typeface="ＭＳ Ｐゴシック" charset="0"/>
              </a:defRPr>
            </a:lvl7pPr>
            <a:lvl8pPr marL="3429000" indent="-228600" eaLnBrk="0" fontAlgn="base" hangingPunct="0">
              <a:spcBef>
                <a:spcPct val="0"/>
              </a:spcBef>
              <a:spcAft>
                <a:spcPct val="0"/>
              </a:spcAft>
              <a:defRPr sz="2400">
                <a:solidFill>
                  <a:schemeClr val="tx1"/>
                </a:solidFill>
                <a:latin typeface="BasicCommercial LT Com Light" charset="0"/>
                <a:ea typeface="ＭＳ Ｐゴシック" charset="0"/>
              </a:defRPr>
            </a:lvl8pPr>
            <a:lvl9pPr marL="3886200" indent="-228600" eaLnBrk="0" fontAlgn="base" hangingPunct="0">
              <a:spcBef>
                <a:spcPct val="0"/>
              </a:spcBef>
              <a:spcAft>
                <a:spcPct val="0"/>
              </a:spcAft>
              <a:defRPr sz="2400">
                <a:solidFill>
                  <a:schemeClr val="tx1"/>
                </a:solidFill>
                <a:latin typeface="BasicCommercial LT Com Light" charset="0"/>
                <a:ea typeface="ＭＳ Ｐゴシック" charset="0"/>
              </a:defRPr>
            </a:lvl9pPr>
          </a:lstStyle>
          <a:p>
            <a:pPr algn="ctr" eaLnBrk="1" hangingPunct="1"/>
            <a:r>
              <a:rPr lang="sv-SE" sz="1400" smtClean="0">
                <a:latin typeface="Calibri" charset="0"/>
              </a:rPr>
              <a:t>Konsekvensskala</a:t>
            </a:r>
            <a:r>
              <a:rPr lang="sv-SE" sz="1600" smtClean="0">
                <a:latin typeface="Calibri" charset="0"/>
              </a:rPr>
              <a:t> </a:t>
            </a:r>
            <a:endParaRPr lang="sv-SE" sz="1600" dirty="0">
              <a:latin typeface="Calibri" charset="0"/>
            </a:endParaRPr>
          </a:p>
        </p:txBody>
      </p:sp>
    </p:spTree>
    <p:extLst>
      <p:ext uri="{BB962C8B-B14F-4D97-AF65-F5344CB8AC3E}">
        <p14:creationId xmlns:p14="http://schemas.microsoft.com/office/powerpoint/2010/main" val="32543892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1"/>
          <p:cNvSpPr>
            <a:spLocks noGrp="1" noChangeArrowheads="1"/>
          </p:cNvSpPr>
          <p:nvPr>
            <p:ph type="title" idx="4294967295"/>
          </p:nvPr>
        </p:nvSpPr>
        <p:spPr>
          <a:xfrm>
            <a:off x="457200" y="188640"/>
            <a:ext cx="8229600" cy="1143000"/>
          </a:xfrm>
          <a:prstGeom prst="rect">
            <a:avLst/>
          </a:prstGeom>
        </p:spPr>
        <p:txBody>
          <a:bodyPr tIns="12096" anchor="ct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dirty="0">
                <a:latin typeface="Lucida Sans"/>
              </a:rPr>
              <a:t>Vad är informationsklassning?</a:t>
            </a:r>
          </a:p>
        </p:txBody>
      </p:sp>
      <p:sp>
        <p:nvSpPr>
          <p:cNvPr id="35843" name="Rectangle 2"/>
          <p:cNvSpPr>
            <a:spLocks noGrp="1" noChangeArrowheads="1"/>
          </p:cNvSpPr>
          <p:nvPr>
            <p:ph type="body" idx="4294967295"/>
          </p:nvPr>
        </p:nvSpPr>
        <p:spPr>
          <a:xfrm>
            <a:off x="885825" y="1484784"/>
            <a:ext cx="7408863" cy="4173537"/>
          </a:xfrm>
          <a:prstGeom prst="rect">
            <a:avLst/>
          </a:prstGeom>
          <a:noFill/>
        </p:spPr>
        <p:txBody>
          <a:bodyPr tIns="27215"/>
          <a:lstStyle/>
          <a:p>
            <a:pPr marL="341313" indent="-34131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800" b="1" dirty="0">
                <a:latin typeface="Lucida Sans"/>
              </a:rPr>
              <a:t>Om informationsklassning</a:t>
            </a:r>
          </a:p>
          <a:p>
            <a:pPr marL="741363" lvl="1" indent="-28416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400" b="1" dirty="0">
                <a:latin typeface="Lucida Sans"/>
              </a:rPr>
              <a:t>informationsklassning är systematisk kategorisering av information baserat på dess värde för verksamheten. </a:t>
            </a:r>
            <a:br>
              <a:rPr lang="sv-SE" sz="1400" b="1" dirty="0">
                <a:latin typeface="Lucida Sans"/>
              </a:rPr>
            </a:br>
            <a:r>
              <a:rPr lang="sv-SE" sz="1400" b="1" dirty="0">
                <a:latin typeface="Lucida Sans"/>
              </a:rPr>
              <a:t>(Vilka blir </a:t>
            </a:r>
            <a:r>
              <a:rPr lang="sv-SE" sz="1400" b="1" i="1" u="sng" dirty="0">
                <a:latin typeface="Lucida Sans"/>
              </a:rPr>
              <a:t>konsekvenserna</a:t>
            </a:r>
            <a:r>
              <a:rPr lang="sv-SE" sz="1400" b="1" dirty="0">
                <a:latin typeface="Lucida Sans"/>
              </a:rPr>
              <a:t> om den kommer i orätta händer, inte är korrekt, tillgänglig eller spårbar?)</a:t>
            </a:r>
          </a:p>
          <a:p>
            <a:pPr marL="341313" indent="-34131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sv-SE" sz="1800" b="1" dirty="0">
              <a:latin typeface="Lucida Sans"/>
            </a:endParaRPr>
          </a:p>
          <a:p>
            <a:pPr marL="341313" indent="-34131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800" b="1" dirty="0">
                <a:latin typeface="Lucida Sans"/>
              </a:rPr>
              <a:t> Informationsklassning </a:t>
            </a:r>
            <a:r>
              <a:rPr lang="sv-SE" sz="1800" b="1" u="sng" dirty="0">
                <a:latin typeface="Lucida Sans"/>
              </a:rPr>
              <a:t>handlar INTE om IT</a:t>
            </a:r>
            <a:r>
              <a:rPr lang="sv-SE" sz="1800" b="1" dirty="0">
                <a:latin typeface="Lucida Sans"/>
              </a:rPr>
              <a:t>!</a:t>
            </a:r>
          </a:p>
          <a:p>
            <a:pPr marL="741363" lvl="1" indent="-28416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400" b="1" dirty="0">
                <a:latin typeface="Lucida Sans"/>
              </a:rPr>
              <a:t>Det är verksamheten som ansvarar för att </a:t>
            </a:r>
            <a:r>
              <a:rPr lang="sv-SE" sz="1400" b="1" dirty="0" smtClean="0">
                <a:latin typeface="Lucida Sans"/>
              </a:rPr>
              <a:t>konsekvensbedöma sin </a:t>
            </a:r>
            <a:r>
              <a:rPr lang="sv-SE" sz="1400" b="1" dirty="0">
                <a:latin typeface="Lucida Sans"/>
              </a:rPr>
              <a:t>information</a:t>
            </a:r>
          </a:p>
          <a:p>
            <a:pPr marL="341313" indent="-34131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sv-SE" sz="1800" b="1" dirty="0">
              <a:latin typeface="Lucida Sans"/>
            </a:endParaRPr>
          </a:p>
          <a:p>
            <a:pPr marL="341313" indent="-34131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800" b="1" dirty="0">
                <a:latin typeface="Lucida Sans"/>
              </a:rPr>
              <a:t>Klassning av </a:t>
            </a:r>
            <a:r>
              <a:rPr lang="sv-SE" sz="1800" b="1" u="sng" dirty="0">
                <a:latin typeface="Lucida Sans"/>
              </a:rPr>
              <a:t>informationstyper</a:t>
            </a:r>
            <a:r>
              <a:rPr lang="sv-SE" sz="1800" b="1" dirty="0">
                <a:latin typeface="Lucida Sans"/>
              </a:rPr>
              <a:t>, inte </a:t>
            </a:r>
            <a:r>
              <a:rPr lang="sv-SE" sz="1800" b="1" dirty="0" smtClean="0">
                <a:latin typeface="Lucida Sans"/>
              </a:rPr>
              <a:t>system eller objekt</a:t>
            </a:r>
            <a:endParaRPr lang="sv-SE" sz="1800" b="1" dirty="0">
              <a:latin typeface="Lucida Sans"/>
            </a:endParaRPr>
          </a:p>
          <a:p>
            <a:pPr marL="741363" lvl="1" indent="-28416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400" b="1" dirty="0">
                <a:latin typeface="Lucida Sans"/>
              </a:rPr>
              <a:t>informationsklassning innebär </a:t>
            </a:r>
            <a:r>
              <a:rPr lang="sv-SE" sz="1400" b="1" dirty="0" smtClean="0">
                <a:latin typeface="Lucida Sans"/>
              </a:rPr>
              <a:t>konsekvensbedömning av </a:t>
            </a:r>
            <a:r>
              <a:rPr lang="sv-SE" sz="1400" b="1" dirty="0">
                <a:latin typeface="Lucida Sans"/>
              </a:rPr>
              <a:t>själva informationen, inte mediet där den finns. informationsklassning är inte detsamma som systemklassning. Men systemklassning kan användas av ansvariga för system som en metod för att skydda information.</a:t>
            </a:r>
          </a:p>
        </p:txBody>
      </p:sp>
    </p:spTree>
    <p:extLst>
      <p:ext uri="{BB962C8B-B14F-4D97-AF65-F5344CB8AC3E}">
        <p14:creationId xmlns:p14="http://schemas.microsoft.com/office/powerpoint/2010/main" val="356313289"/>
      </p:ext>
    </p:extLst>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457200" y="341784"/>
            <a:ext cx="8229600" cy="1143000"/>
          </a:xfrm>
          <a:prstGeom prst="rect">
            <a:avLst/>
          </a:prstGeom>
          <a:noFill/>
          <a:ln w="9525">
            <a:noFill/>
            <a:miter lim="800000"/>
            <a:headEnd/>
            <a:tailEnd/>
          </a:ln>
        </p:spPr>
        <p:txBody>
          <a:bodyPr lIns="0" tIns="12096" rIns="0" bIns="0" anchor="ctr"/>
          <a:lstStyle/>
          <a:p>
            <a:pPr algn="ctr" defTabSz="449263">
              <a:lnSpc>
                <a:spcPct val="97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3200">
                <a:solidFill>
                  <a:srgbClr val="000000"/>
                </a:solidFill>
                <a:latin typeface="Arial Rounded MT Bold"/>
                <a:cs typeface="Lucida Sans Unicode" pitchFamily="34" charset="0"/>
              </a:rPr>
              <a:t>Vad ska klassas?</a:t>
            </a:r>
          </a:p>
        </p:txBody>
      </p:sp>
      <p:sp>
        <p:nvSpPr>
          <p:cNvPr id="37891" name="Text Box 2"/>
          <p:cNvSpPr txBox="1">
            <a:spLocks noChangeArrowheads="1"/>
          </p:cNvSpPr>
          <p:nvPr/>
        </p:nvSpPr>
        <p:spPr bwMode="auto">
          <a:xfrm>
            <a:off x="457200" y="1501998"/>
            <a:ext cx="8229600" cy="4159250"/>
          </a:xfrm>
          <a:prstGeom prst="rect">
            <a:avLst/>
          </a:prstGeom>
          <a:noFill/>
          <a:ln w="9525">
            <a:noFill/>
            <a:miter lim="800000"/>
            <a:headEnd/>
            <a:tailEnd/>
          </a:ln>
        </p:spPr>
        <p:txBody>
          <a:bodyPr lIns="0" tIns="21168" rIns="0" bIns="0"/>
          <a:lstStyle/>
          <a:p>
            <a:pPr marL="341313" indent="-341313" defTabSz="449263">
              <a:lnSpc>
                <a:spcPct val="88000"/>
              </a:lnSpc>
              <a:spcBef>
                <a:spcPts val="800"/>
              </a:spcBef>
              <a:buClr>
                <a:srgbClr val="000000"/>
              </a:buClr>
              <a:buSzPct val="100000"/>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600" b="1" dirty="0">
                <a:solidFill>
                  <a:srgbClr val="000000"/>
                </a:solidFill>
                <a:latin typeface="BasicCommercial LT Com Light"/>
                <a:cs typeface="Lucida Sans Unicode" pitchFamily="34" charset="0"/>
              </a:rPr>
              <a:t>Vanligast är att klassa </a:t>
            </a:r>
            <a:r>
              <a:rPr lang="sv-SE" sz="1600" b="1" i="1" dirty="0">
                <a:solidFill>
                  <a:srgbClr val="000000"/>
                </a:solidFill>
                <a:latin typeface="BasicCommercial LT Com Light"/>
                <a:cs typeface="Lucida Sans Unicode" pitchFamily="34" charset="0"/>
              </a:rPr>
              <a:t>informationstyperna</a:t>
            </a:r>
            <a:r>
              <a:rPr lang="sv-SE" sz="1600" b="1" dirty="0">
                <a:solidFill>
                  <a:srgbClr val="000000"/>
                </a:solidFill>
                <a:latin typeface="BasicCommercial LT Com Light"/>
                <a:cs typeface="Lucida Sans Unicode" pitchFamily="34" charset="0"/>
              </a:rPr>
              <a:t>, inte de individuella informationstillgångarna</a:t>
            </a:r>
          </a:p>
          <a:p>
            <a:pPr marL="341313" indent="-341313" defTabSz="449263">
              <a:lnSpc>
                <a:spcPct val="88000"/>
              </a:lnSpc>
              <a:spcBef>
                <a:spcPts val="800"/>
              </a:spcBef>
              <a:buClr>
                <a:srgbClr val="000000"/>
              </a:buClr>
              <a:buSzPct val="100000"/>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sv-SE" sz="1600" b="1" dirty="0">
              <a:solidFill>
                <a:srgbClr val="000000"/>
              </a:solidFill>
              <a:latin typeface="BasicCommercial LT Com Light"/>
              <a:cs typeface="Lucida Sans Unicode" pitchFamily="34" charset="0"/>
            </a:endParaRPr>
          </a:p>
          <a:p>
            <a:pPr marL="341313" indent="-341313" defTabSz="449263">
              <a:lnSpc>
                <a:spcPct val="88000"/>
              </a:lnSpc>
              <a:spcBef>
                <a:spcPts val="800"/>
              </a:spcBef>
              <a:buClr>
                <a:srgbClr val="000000"/>
              </a:buClr>
              <a:buSzPct val="100000"/>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600" b="1" dirty="0">
                <a:solidFill>
                  <a:srgbClr val="000000"/>
                </a:solidFill>
                <a:latin typeface="BasicCommercial LT Com Light"/>
                <a:cs typeface="Lucida Sans Unicode" pitchFamily="34" charset="0"/>
              </a:rPr>
              <a:t>En informationstyp är en definierbar informationskategori som används av </a:t>
            </a:r>
            <a:r>
              <a:rPr lang="sv-SE" sz="1600" b="1" dirty="0" smtClean="0">
                <a:solidFill>
                  <a:srgbClr val="000000"/>
                </a:solidFill>
                <a:latin typeface="BasicCommercial LT Com Light"/>
                <a:cs typeface="Lucida Sans Unicode" pitchFamily="34" charset="0"/>
              </a:rPr>
              <a:t>organisationen</a:t>
            </a:r>
            <a:endParaRPr lang="sv-SE" sz="1600" b="1" dirty="0">
              <a:solidFill>
                <a:srgbClr val="000000"/>
              </a:solidFill>
              <a:latin typeface="BasicCommercial LT Com Light"/>
              <a:cs typeface="Lucida Sans Unicode" pitchFamily="34" charset="0"/>
            </a:endParaRPr>
          </a:p>
          <a:p>
            <a:pPr marL="341313" indent="-341313" defTabSz="449263">
              <a:lnSpc>
                <a:spcPct val="88000"/>
              </a:lnSpc>
              <a:spcBef>
                <a:spcPts val="800"/>
              </a:spcBef>
              <a:buClr>
                <a:srgbClr val="000000"/>
              </a:buClr>
              <a:buSzPct val="100000"/>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600" b="1" dirty="0">
                <a:solidFill>
                  <a:srgbClr val="000000"/>
                </a:solidFill>
                <a:latin typeface="BasicCommercial LT Com Light"/>
                <a:cs typeface="Lucida Sans Unicode" pitchFamily="34" charset="0"/>
              </a:rPr>
              <a:t>En informationstyp kan förekomma i ett eller flera media, t ex på pappersutskrift eller i dokument, i elektronisk form i e-post eller  lagrat på en server, uttalat i konversationer etc. Alla klassade informationstyper </a:t>
            </a:r>
            <a:r>
              <a:rPr lang="sv-SE" sz="1600" b="1" dirty="0" smtClean="0">
                <a:solidFill>
                  <a:srgbClr val="000000"/>
                </a:solidFill>
                <a:latin typeface="BasicCommercial LT Com Light"/>
                <a:cs typeface="Lucida Sans Unicode" pitchFamily="34" charset="0"/>
              </a:rPr>
              <a:t>ska skyddas </a:t>
            </a:r>
            <a:r>
              <a:rPr lang="sv-SE" sz="1600" b="1" dirty="0">
                <a:solidFill>
                  <a:srgbClr val="000000"/>
                </a:solidFill>
                <a:latin typeface="BasicCommercial LT Com Light"/>
                <a:cs typeface="Lucida Sans Unicode" pitchFamily="34" charset="0"/>
              </a:rPr>
              <a:t>på korrekt nivå oavsett medium.</a:t>
            </a:r>
          </a:p>
        </p:txBody>
      </p:sp>
      <p:grpSp>
        <p:nvGrpSpPr>
          <p:cNvPr id="37892" name="Group 3"/>
          <p:cNvGrpSpPr>
            <a:grpSpLocks/>
          </p:cNvGrpSpPr>
          <p:nvPr/>
        </p:nvGrpSpPr>
        <p:grpSpPr bwMode="auto">
          <a:xfrm>
            <a:off x="1439863" y="4222328"/>
            <a:ext cx="6299200" cy="2159000"/>
            <a:chOff x="907" y="2381"/>
            <a:chExt cx="3968" cy="1360"/>
          </a:xfrm>
        </p:grpSpPr>
        <p:pic>
          <p:nvPicPr>
            <p:cNvPr id="37893" name="Picture 4"/>
            <p:cNvPicPr>
              <a:picLocks noChangeAspect="1" noChangeArrowheads="1"/>
            </p:cNvPicPr>
            <p:nvPr/>
          </p:nvPicPr>
          <p:blipFill>
            <a:blip r:embed="rId3"/>
            <a:srcRect/>
            <a:stretch>
              <a:fillRect/>
            </a:stretch>
          </p:blipFill>
          <p:spPr bwMode="auto">
            <a:xfrm>
              <a:off x="907" y="2402"/>
              <a:ext cx="282" cy="265"/>
            </a:xfrm>
            <a:prstGeom prst="rect">
              <a:avLst/>
            </a:prstGeom>
            <a:noFill/>
            <a:ln w="9525">
              <a:noFill/>
              <a:miter lim="800000"/>
              <a:headEnd/>
              <a:tailEnd/>
            </a:ln>
          </p:spPr>
        </p:pic>
        <p:pic>
          <p:nvPicPr>
            <p:cNvPr id="37894" name="Picture 5"/>
            <p:cNvPicPr>
              <a:picLocks noChangeAspect="1" noChangeArrowheads="1"/>
            </p:cNvPicPr>
            <p:nvPr/>
          </p:nvPicPr>
          <p:blipFill>
            <a:blip r:embed="rId4"/>
            <a:srcRect/>
            <a:stretch>
              <a:fillRect/>
            </a:stretch>
          </p:blipFill>
          <p:spPr bwMode="auto">
            <a:xfrm>
              <a:off x="907" y="3135"/>
              <a:ext cx="282" cy="265"/>
            </a:xfrm>
            <a:prstGeom prst="rect">
              <a:avLst/>
            </a:prstGeom>
            <a:noFill/>
            <a:ln w="9525">
              <a:noFill/>
              <a:miter lim="800000"/>
              <a:headEnd/>
              <a:tailEnd/>
            </a:ln>
          </p:spPr>
        </p:pic>
        <p:pic>
          <p:nvPicPr>
            <p:cNvPr id="37895" name="Picture 6"/>
            <p:cNvPicPr>
              <a:picLocks noChangeAspect="1" noChangeArrowheads="1"/>
            </p:cNvPicPr>
            <p:nvPr/>
          </p:nvPicPr>
          <p:blipFill>
            <a:blip r:embed="rId5"/>
            <a:srcRect/>
            <a:stretch>
              <a:fillRect/>
            </a:stretch>
          </p:blipFill>
          <p:spPr bwMode="auto">
            <a:xfrm>
              <a:off x="907" y="2764"/>
              <a:ext cx="282" cy="265"/>
            </a:xfrm>
            <a:prstGeom prst="rect">
              <a:avLst/>
            </a:prstGeom>
            <a:noFill/>
            <a:ln w="9525">
              <a:noFill/>
              <a:miter lim="800000"/>
              <a:headEnd/>
              <a:tailEnd/>
            </a:ln>
          </p:spPr>
        </p:pic>
        <p:pic>
          <p:nvPicPr>
            <p:cNvPr id="37896" name="Picture 7"/>
            <p:cNvPicPr>
              <a:picLocks noChangeAspect="1" noChangeArrowheads="1"/>
            </p:cNvPicPr>
            <p:nvPr/>
          </p:nvPicPr>
          <p:blipFill>
            <a:blip r:embed="rId6"/>
            <a:srcRect/>
            <a:stretch>
              <a:fillRect/>
            </a:stretch>
          </p:blipFill>
          <p:spPr bwMode="auto">
            <a:xfrm>
              <a:off x="907" y="3476"/>
              <a:ext cx="282" cy="265"/>
            </a:xfrm>
            <a:prstGeom prst="rect">
              <a:avLst/>
            </a:prstGeom>
            <a:noFill/>
            <a:ln w="9525">
              <a:noFill/>
              <a:miter lim="800000"/>
              <a:headEnd/>
              <a:tailEnd/>
            </a:ln>
          </p:spPr>
        </p:pic>
        <p:sp>
          <p:nvSpPr>
            <p:cNvPr id="37897" name="Text Box 8"/>
            <p:cNvSpPr txBox="1">
              <a:spLocks noChangeArrowheads="1"/>
            </p:cNvSpPr>
            <p:nvPr/>
          </p:nvSpPr>
          <p:spPr bwMode="auto">
            <a:xfrm>
              <a:off x="1302" y="2381"/>
              <a:ext cx="3572" cy="324"/>
            </a:xfrm>
            <a:prstGeom prst="rect">
              <a:avLst/>
            </a:prstGeom>
            <a:noFill/>
            <a:ln w="9525">
              <a:noFill/>
              <a:miter lim="800000"/>
              <a:headEnd/>
              <a:tailEnd/>
            </a:ln>
          </p:spPr>
          <p:txBody>
            <a:bodyPr lIns="90000" tIns="45000" rIns="90000" bIns="45000"/>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1400">
                  <a:solidFill>
                    <a:srgbClr val="000000"/>
                  </a:solidFill>
                  <a:cs typeface="Lucida Sans Unicode" pitchFamily="34" charset="0"/>
                </a:rPr>
                <a:t>Pappersformat, ex avtal, kontrakt, födelseattester, läkarjournaler, utdrag från register, expansionsplaner, foton på nya produkter, etc.</a:t>
              </a:r>
            </a:p>
          </p:txBody>
        </p:sp>
        <p:sp>
          <p:nvSpPr>
            <p:cNvPr id="37898" name="Text Box 9"/>
            <p:cNvSpPr txBox="1">
              <a:spLocks noChangeArrowheads="1"/>
            </p:cNvSpPr>
            <p:nvPr/>
          </p:nvSpPr>
          <p:spPr bwMode="auto">
            <a:xfrm>
              <a:off x="1302" y="2758"/>
              <a:ext cx="3572" cy="324"/>
            </a:xfrm>
            <a:prstGeom prst="rect">
              <a:avLst/>
            </a:prstGeom>
            <a:noFill/>
            <a:ln w="9525">
              <a:noFill/>
              <a:miter lim="800000"/>
              <a:headEnd/>
              <a:tailEnd/>
            </a:ln>
          </p:spPr>
          <p:txBody>
            <a:bodyPr lIns="90000" tIns="45000" rIns="90000" bIns="45000"/>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1400">
                  <a:solidFill>
                    <a:srgbClr val="000000"/>
                  </a:solidFill>
                  <a:cs typeface="Lucida Sans Unicode" pitchFamily="34" charset="0"/>
                </a:rPr>
                <a:t>Elektroniskt format, ex e-post, källkod till mjukvara, Excelfiler, Internetbanken, ritningar, foton etc.</a:t>
              </a:r>
            </a:p>
          </p:txBody>
        </p:sp>
        <p:sp>
          <p:nvSpPr>
            <p:cNvPr id="37899" name="Text Box 10"/>
            <p:cNvSpPr txBox="1">
              <a:spLocks noChangeArrowheads="1"/>
            </p:cNvSpPr>
            <p:nvPr/>
          </p:nvSpPr>
          <p:spPr bwMode="auto">
            <a:xfrm>
              <a:off x="1302" y="3135"/>
              <a:ext cx="3572" cy="324"/>
            </a:xfrm>
            <a:prstGeom prst="rect">
              <a:avLst/>
            </a:prstGeom>
            <a:noFill/>
            <a:ln w="9525">
              <a:noFill/>
              <a:miter lim="800000"/>
              <a:headEnd/>
              <a:tailEnd/>
            </a:ln>
          </p:spPr>
          <p:txBody>
            <a:bodyPr lIns="90000" tIns="45000" rIns="90000" bIns="45000"/>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1400">
                  <a:solidFill>
                    <a:srgbClr val="000000"/>
                  </a:solidFill>
                  <a:cs typeface="Lucida Sans Unicode" pitchFamily="34" charset="0"/>
                </a:rPr>
                <a:t>Realtidsformat, ex diskussioner, telefonsamtal, presentationer inför publik, webmöten etc.</a:t>
              </a:r>
            </a:p>
          </p:txBody>
        </p:sp>
        <p:sp>
          <p:nvSpPr>
            <p:cNvPr id="37900" name="Text Box 11"/>
            <p:cNvSpPr txBox="1">
              <a:spLocks noChangeArrowheads="1"/>
            </p:cNvSpPr>
            <p:nvPr/>
          </p:nvSpPr>
          <p:spPr bwMode="auto">
            <a:xfrm>
              <a:off x="1302" y="3512"/>
              <a:ext cx="3572" cy="190"/>
            </a:xfrm>
            <a:prstGeom prst="rect">
              <a:avLst/>
            </a:prstGeom>
            <a:noFill/>
            <a:ln w="9525">
              <a:noFill/>
              <a:miter lim="800000"/>
              <a:headEnd/>
              <a:tailEnd/>
            </a:ln>
          </p:spPr>
          <p:txBody>
            <a:bodyPr lIns="90000" tIns="45000" rIns="90000" bIns="45000"/>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1400">
                  <a:solidFill>
                    <a:srgbClr val="000000"/>
                  </a:solidFill>
                  <a:cs typeface="Lucida Sans Unicode" pitchFamily="34" charset="0"/>
                </a:rPr>
                <a:t>Fysiska objekt, ex modeller på nya produkter, prototyper etc.</a:t>
              </a:r>
            </a:p>
          </p:txBody>
        </p:sp>
      </p:grpSp>
    </p:spTree>
    <p:extLst>
      <p:ext uri="{BB962C8B-B14F-4D97-AF65-F5344CB8AC3E}">
        <p14:creationId xmlns:p14="http://schemas.microsoft.com/office/powerpoint/2010/main" val="1073325187"/>
      </p:ext>
    </p:extLst>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AutoShape 3"/>
          <p:cNvSpPr>
            <a:spLocks noChangeArrowheads="1"/>
          </p:cNvSpPr>
          <p:nvPr/>
        </p:nvSpPr>
        <p:spPr bwMode="auto">
          <a:xfrm>
            <a:off x="5345906" y="1206029"/>
            <a:ext cx="3419475" cy="4679950"/>
          </a:xfrm>
          <a:prstGeom prst="roundRect">
            <a:avLst>
              <a:gd name="adj" fmla="val 46"/>
            </a:avLst>
          </a:prstGeom>
          <a:noFill/>
          <a:ln w="9525">
            <a:noFill/>
            <a:round/>
            <a:headEnd/>
            <a:tailEnd/>
          </a:ln>
        </p:spPr>
        <p:txBody>
          <a:bodyPr wrap="none" anchor="ctr"/>
          <a:lstStyle/>
          <a:p>
            <a:pPr>
              <a:buClr>
                <a:srgbClr val="000000"/>
              </a:buClr>
              <a:buSzPct val="100000"/>
              <a:buFont typeface="Times New Roman" pitchFamily="18" charset="0"/>
              <a:buNone/>
            </a:pPr>
            <a:endParaRPr lang="en-US">
              <a:solidFill>
                <a:schemeClr val="bg1"/>
              </a:solidFill>
              <a:cs typeface="Lucida Sans Unicode" pitchFamily="34" charset="0"/>
            </a:endParaRPr>
          </a:p>
        </p:txBody>
      </p:sp>
      <p:sp>
        <p:nvSpPr>
          <p:cNvPr id="41986" name="Rectangle 1"/>
          <p:cNvSpPr>
            <a:spLocks noGrp="1" noChangeArrowheads="1"/>
          </p:cNvSpPr>
          <p:nvPr>
            <p:ph type="title" idx="4294967295"/>
          </p:nvPr>
        </p:nvSpPr>
        <p:spPr>
          <a:xfrm>
            <a:off x="855646" y="394306"/>
            <a:ext cx="7408863" cy="1055687"/>
          </a:xfrm>
          <a:prstGeom prst="rect">
            <a:avLst/>
          </a:prstGeom>
        </p:spPr>
        <p:txBody>
          <a:bodyPr tIns="12096" anchor="ct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3200" dirty="0" smtClean="0">
                <a:latin typeface="Lucida Sans"/>
              </a:rPr>
              <a:t>Informationsklassning</a:t>
            </a:r>
            <a:br>
              <a:rPr lang="sv-SE" sz="3200" dirty="0" smtClean="0">
                <a:latin typeface="Lucida Sans"/>
              </a:rPr>
            </a:br>
            <a:r>
              <a:rPr lang="sv-SE" sz="3200" dirty="0" smtClean="0">
                <a:latin typeface="Lucida Sans"/>
              </a:rPr>
              <a:t>Vem och hur går det till? </a:t>
            </a:r>
            <a:endParaRPr lang="sv-SE" sz="3200" dirty="0">
              <a:latin typeface="Lucida Sans"/>
            </a:endParaRPr>
          </a:p>
        </p:txBody>
      </p:sp>
      <p:sp>
        <p:nvSpPr>
          <p:cNvPr id="41987" name="Rectangle 2"/>
          <p:cNvSpPr>
            <a:spLocks noGrp="1" noChangeArrowheads="1"/>
          </p:cNvSpPr>
          <p:nvPr>
            <p:ph type="body" idx="4294967295"/>
          </p:nvPr>
        </p:nvSpPr>
        <p:spPr>
          <a:xfrm>
            <a:off x="904498" y="1412776"/>
            <a:ext cx="4943475" cy="4335463"/>
          </a:xfrm>
          <a:prstGeom prst="rect">
            <a:avLst/>
          </a:prstGeom>
          <a:noFill/>
        </p:spPr>
        <p:txBody>
          <a:bodyPr tIns="27215"/>
          <a:lstStyle/>
          <a:p>
            <a:pPr marL="341313" indent="-34131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800" b="1" dirty="0">
                <a:latin typeface="Lucida Sans"/>
              </a:rPr>
              <a:t>Identifiera</a:t>
            </a:r>
          </a:p>
          <a:p>
            <a:pPr marL="741363" lvl="1" indent="-28416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400" b="1" i="1" dirty="0">
                <a:latin typeface="Lucida Sans"/>
              </a:rPr>
              <a:t>Viktiga informationstyper </a:t>
            </a:r>
            <a:r>
              <a:rPr lang="sv-SE" sz="1400" dirty="0">
                <a:latin typeface="Lucida Sans"/>
              </a:rPr>
              <a:t>som används och behövs i verksamhetsprocesserna identifieras och definieras</a:t>
            </a:r>
          </a:p>
          <a:p>
            <a:pPr marL="341313" indent="-34131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800" b="1" dirty="0" smtClean="0">
                <a:latin typeface="Lucida Sans"/>
              </a:rPr>
              <a:t>Klassa      informationsägare</a:t>
            </a:r>
            <a:endParaRPr lang="sv-SE" sz="1800" b="1" dirty="0">
              <a:latin typeface="Lucida Sans"/>
            </a:endParaRPr>
          </a:p>
          <a:p>
            <a:pPr marL="741363" lvl="1" indent="-28416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400" b="1" i="1" dirty="0">
                <a:latin typeface="Lucida Sans"/>
              </a:rPr>
              <a:t>Bedöm konsekvenserna </a:t>
            </a:r>
            <a:r>
              <a:rPr lang="sv-SE" sz="1400" dirty="0">
                <a:latin typeface="Lucida Sans"/>
              </a:rPr>
              <a:t>om informationen inte finns tillgänglig, kommer i orätta händer, inte är korrekt eller inte finns spårbar. Informationsklassen sätts i samklang med konsekvenserna.</a:t>
            </a:r>
          </a:p>
          <a:p>
            <a:pPr marL="341313" indent="-34131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800" b="1" dirty="0" smtClean="0">
                <a:solidFill>
                  <a:srgbClr val="D3E0E5"/>
                </a:solidFill>
                <a:latin typeface="Lucida Sans"/>
              </a:rPr>
              <a:t>Skydda      resursägare och medarbetare</a:t>
            </a:r>
            <a:endParaRPr lang="sv-SE" sz="1800" b="1" dirty="0">
              <a:solidFill>
                <a:srgbClr val="D3E0E5"/>
              </a:solidFill>
              <a:latin typeface="Lucida Sans"/>
            </a:endParaRPr>
          </a:p>
          <a:p>
            <a:pPr marL="741363" lvl="1" indent="-284163" defTabSz="449263">
              <a:buFont typeface="BasicCommercial LT Com Light"/>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sz="1400" dirty="0">
                <a:solidFill>
                  <a:srgbClr val="D3E0E5"/>
                </a:solidFill>
                <a:latin typeface="Lucida Sans"/>
              </a:rPr>
              <a:t>Informationsägarens konsekvensbedömning ger skyddsnivå för informationen. Informationsklassningen förmedlas till informationsresursägarna</a:t>
            </a:r>
          </a:p>
        </p:txBody>
      </p:sp>
      <p:sp>
        <p:nvSpPr>
          <p:cNvPr id="29" name="Freeform 18"/>
          <p:cNvSpPr>
            <a:spLocks/>
          </p:cNvSpPr>
          <p:nvPr/>
        </p:nvSpPr>
        <p:spPr bwMode="auto">
          <a:xfrm>
            <a:off x="2267744" y="3858811"/>
            <a:ext cx="183752" cy="290269"/>
          </a:xfrm>
          <a:custGeom>
            <a:avLst/>
            <a:gdLst>
              <a:gd name="T0" fmla="*/ 2147483647 w 238"/>
              <a:gd name="T1" fmla="*/ 2147483647 h 372"/>
              <a:gd name="T2" fmla="*/ 2147483647 w 238"/>
              <a:gd name="T3" fmla="*/ 2147483647 h 372"/>
              <a:gd name="T4" fmla="*/ 2147483647 w 238"/>
              <a:gd name="T5" fmla="*/ 2147483647 h 372"/>
              <a:gd name="T6" fmla="*/ 2147483647 w 238"/>
              <a:gd name="T7" fmla="*/ 2147483647 h 372"/>
              <a:gd name="T8" fmla="*/ 2147483647 w 238"/>
              <a:gd name="T9" fmla="*/ 2147483647 h 372"/>
              <a:gd name="T10" fmla="*/ 2147483647 w 238"/>
              <a:gd name="T11" fmla="*/ 2147483647 h 372"/>
              <a:gd name="T12" fmla="*/ 2147483647 w 238"/>
              <a:gd name="T13" fmla="*/ 2147483647 h 372"/>
              <a:gd name="T14" fmla="*/ 2147483647 w 238"/>
              <a:gd name="T15" fmla="*/ 2147483647 h 372"/>
              <a:gd name="T16" fmla="*/ 2147483647 w 238"/>
              <a:gd name="T17" fmla="*/ 2147483647 h 372"/>
              <a:gd name="T18" fmla="*/ 2147483647 w 238"/>
              <a:gd name="T19" fmla="*/ 2147483647 h 372"/>
              <a:gd name="T20" fmla="*/ 2147483647 w 238"/>
              <a:gd name="T21" fmla="*/ 2147483647 h 372"/>
              <a:gd name="T22" fmla="*/ 2147483647 w 238"/>
              <a:gd name="T23" fmla="*/ 0 h 372"/>
              <a:gd name="T24" fmla="*/ 2147483647 w 238"/>
              <a:gd name="T25" fmla="*/ 2147483647 h 372"/>
              <a:gd name="T26" fmla="*/ 2147483647 w 238"/>
              <a:gd name="T27" fmla="*/ 2147483647 h 372"/>
              <a:gd name="T28" fmla="*/ 2147483647 w 238"/>
              <a:gd name="T29" fmla="*/ 2147483647 h 372"/>
              <a:gd name="T30" fmla="*/ 2147483647 w 238"/>
              <a:gd name="T31" fmla="*/ 2147483647 h 372"/>
              <a:gd name="T32" fmla="*/ 2147483647 w 238"/>
              <a:gd name="T33" fmla="*/ 2147483647 h 372"/>
              <a:gd name="T34" fmla="*/ 2147483647 w 238"/>
              <a:gd name="T35" fmla="*/ 2147483647 h 372"/>
              <a:gd name="T36" fmla="*/ 2147483647 w 238"/>
              <a:gd name="T37" fmla="*/ 2147483647 h 372"/>
              <a:gd name="T38" fmla="*/ 2147483647 w 238"/>
              <a:gd name="T39" fmla="*/ 2147483647 h 372"/>
              <a:gd name="T40" fmla="*/ 2147483647 w 238"/>
              <a:gd name="T41" fmla="*/ 2147483647 h 372"/>
              <a:gd name="T42" fmla="*/ 2147483647 w 238"/>
              <a:gd name="T43" fmla="*/ 2147483647 h 372"/>
              <a:gd name="T44" fmla="*/ 2147483647 w 238"/>
              <a:gd name="T45" fmla="*/ 2147483647 h 372"/>
              <a:gd name="T46" fmla="*/ 2147483647 w 238"/>
              <a:gd name="T47" fmla="*/ 2147483647 h 372"/>
              <a:gd name="T48" fmla="*/ 2147483647 w 238"/>
              <a:gd name="T49" fmla="*/ 2147483647 h 372"/>
              <a:gd name="T50" fmla="*/ 2147483647 w 238"/>
              <a:gd name="T51" fmla="*/ 2147483647 h 372"/>
              <a:gd name="T52" fmla="*/ 2147483647 w 238"/>
              <a:gd name="T53" fmla="*/ 2147483647 h 372"/>
              <a:gd name="T54" fmla="*/ 0 w 238"/>
              <a:gd name="T55" fmla="*/ 2147483647 h 372"/>
              <a:gd name="T56" fmla="*/ 0 w 238"/>
              <a:gd name="T57" fmla="*/ 2147483647 h 372"/>
              <a:gd name="T58" fmla="*/ 0 w 238"/>
              <a:gd name="T59" fmla="*/ 2147483647 h 372"/>
              <a:gd name="T60" fmla="*/ 2147483647 w 238"/>
              <a:gd name="T61" fmla="*/ 2147483647 h 372"/>
              <a:gd name="T62" fmla="*/ 2147483647 w 238"/>
              <a:gd name="T63" fmla="*/ 2147483647 h 372"/>
              <a:gd name="T64" fmla="*/ 2147483647 w 238"/>
              <a:gd name="T65" fmla="*/ 2147483647 h 372"/>
              <a:gd name="T66" fmla="*/ 2147483647 w 238"/>
              <a:gd name="T67" fmla="*/ 2147483647 h 372"/>
              <a:gd name="T68" fmla="*/ 2147483647 w 238"/>
              <a:gd name="T69" fmla="*/ 2147483647 h 372"/>
              <a:gd name="T70" fmla="*/ 2147483647 w 238"/>
              <a:gd name="T71" fmla="*/ 2147483647 h 372"/>
              <a:gd name="T72" fmla="*/ 2147483647 w 238"/>
              <a:gd name="T73" fmla="*/ 2147483647 h 372"/>
              <a:gd name="T74" fmla="*/ 2147483647 w 238"/>
              <a:gd name="T75" fmla="*/ 2147483647 h 372"/>
              <a:gd name="T76" fmla="*/ 2147483647 w 238"/>
              <a:gd name="T77" fmla="*/ 2147483647 h 372"/>
              <a:gd name="T78" fmla="*/ 2147483647 w 238"/>
              <a:gd name="T79" fmla="*/ 2147483647 h 372"/>
              <a:gd name="T80" fmla="*/ 2147483647 w 238"/>
              <a:gd name="T81" fmla="*/ 2147483647 h 372"/>
              <a:gd name="T82" fmla="*/ 2147483647 w 238"/>
              <a:gd name="T83" fmla="*/ 2147483647 h 372"/>
              <a:gd name="T84" fmla="*/ 2147483647 w 238"/>
              <a:gd name="T85" fmla="*/ 2147483647 h 372"/>
              <a:gd name="T86" fmla="*/ 2147483647 w 238"/>
              <a:gd name="T87" fmla="*/ 2147483647 h 372"/>
              <a:gd name="T88" fmla="*/ 2147483647 w 238"/>
              <a:gd name="T89" fmla="*/ 2147483647 h 372"/>
              <a:gd name="T90" fmla="*/ 2147483647 w 238"/>
              <a:gd name="T91" fmla="*/ 2147483647 h 372"/>
              <a:gd name="T92" fmla="*/ 2147483647 w 238"/>
              <a:gd name="T93" fmla="*/ 2147483647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8" h="372">
                <a:moveTo>
                  <a:pt x="178" y="220"/>
                </a:moveTo>
                <a:lnTo>
                  <a:pt x="178" y="220"/>
                </a:lnTo>
                <a:lnTo>
                  <a:pt x="172" y="214"/>
                </a:lnTo>
                <a:lnTo>
                  <a:pt x="166" y="206"/>
                </a:lnTo>
                <a:lnTo>
                  <a:pt x="160" y="198"/>
                </a:lnTo>
                <a:lnTo>
                  <a:pt x="156" y="186"/>
                </a:lnTo>
                <a:lnTo>
                  <a:pt x="154" y="174"/>
                </a:lnTo>
                <a:lnTo>
                  <a:pt x="156" y="160"/>
                </a:lnTo>
                <a:lnTo>
                  <a:pt x="162" y="144"/>
                </a:lnTo>
                <a:lnTo>
                  <a:pt x="172" y="126"/>
                </a:lnTo>
                <a:lnTo>
                  <a:pt x="180" y="116"/>
                </a:lnTo>
                <a:lnTo>
                  <a:pt x="188" y="102"/>
                </a:lnTo>
                <a:lnTo>
                  <a:pt x="192" y="88"/>
                </a:lnTo>
                <a:lnTo>
                  <a:pt x="194" y="74"/>
                </a:lnTo>
                <a:lnTo>
                  <a:pt x="192" y="58"/>
                </a:lnTo>
                <a:lnTo>
                  <a:pt x="188" y="44"/>
                </a:lnTo>
                <a:lnTo>
                  <a:pt x="180" y="32"/>
                </a:lnTo>
                <a:lnTo>
                  <a:pt x="172" y="22"/>
                </a:lnTo>
                <a:lnTo>
                  <a:pt x="160" y="12"/>
                </a:lnTo>
                <a:lnTo>
                  <a:pt x="148" y="6"/>
                </a:lnTo>
                <a:lnTo>
                  <a:pt x="134" y="2"/>
                </a:lnTo>
                <a:lnTo>
                  <a:pt x="120" y="0"/>
                </a:lnTo>
                <a:lnTo>
                  <a:pt x="104" y="2"/>
                </a:lnTo>
                <a:lnTo>
                  <a:pt x="90" y="6"/>
                </a:lnTo>
                <a:lnTo>
                  <a:pt x="78" y="12"/>
                </a:lnTo>
                <a:lnTo>
                  <a:pt x="66" y="22"/>
                </a:lnTo>
                <a:lnTo>
                  <a:pt x="58" y="32"/>
                </a:lnTo>
                <a:lnTo>
                  <a:pt x="52" y="44"/>
                </a:lnTo>
                <a:lnTo>
                  <a:pt x="46" y="58"/>
                </a:lnTo>
                <a:lnTo>
                  <a:pt x="46" y="74"/>
                </a:lnTo>
                <a:lnTo>
                  <a:pt x="46" y="88"/>
                </a:lnTo>
                <a:lnTo>
                  <a:pt x="50" y="102"/>
                </a:lnTo>
                <a:lnTo>
                  <a:pt x="58" y="114"/>
                </a:lnTo>
                <a:lnTo>
                  <a:pt x="66" y="124"/>
                </a:lnTo>
                <a:lnTo>
                  <a:pt x="74" y="136"/>
                </a:lnTo>
                <a:lnTo>
                  <a:pt x="78" y="148"/>
                </a:lnTo>
                <a:lnTo>
                  <a:pt x="80" y="160"/>
                </a:lnTo>
                <a:lnTo>
                  <a:pt x="80" y="176"/>
                </a:lnTo>
                <a:lnTo>
                  <a:pt x="74" y="192"/>
                </a:lnTo>
                <a:lnTo>
                  <a:pt x="70" y="200"/>
                </a:lnTo>
                <a:lnTo>
                  <a:pt x="64" y="210"/>
                </a:lnTo>
                <a:lnTo>
                  <a:pt x="56" y="220"/>
                </a:lnTo>
                <a:lnTo>
                  <a:pt x="46" y="228"/>
                </a:lnTo>
                <a:lnTo>
                  <a:pt x="48" y="228"/>
                </a:lnTo>
                <a:lnTo>
                  <a:pt x="34" y="242"/>
                </a:lnTo>
                <a:lnTo>
                  <a:pt x="20" y="260"/>
                </a:lnTo>
                <a:lnTo>
                  <a:pt x="10" y="284"/>
                </a:lnTo>
                <a:lnTo>
                  <a:pt x="2" y="308"/>
                </a:lnTo>
                <a:lnTo>
                  <a:pt x="0" y="322"/>
                </a:lnTo>
                <a:lnTo>
                  <a:pt x="0" y="334"/>
                </a:lnTo>
                <a:lnTo>
                  <a:pt x="0" y="346"/>
                </a:lnTo>
                <a:lnTo>
                  <a:pt x="0" y="348"/>
                </a:lnTo>
                <a:lnTo>
                  <a:pt x="2" y="350"/>
                </a:lnTo>
                <a:lnTo>
                  <a:pt x="8" y="354"/>
                </a:lnTo>
                <a:lnTo>
                  <a:pt x="14" y="358"/>
                </a:lnTo>
                <a:lnTo>
                  <a:pt x="26" y="362"/>
                </a:lnTo>
                <a:lnTo>
                  <a:pt x="40" y="366"/>
                </a:lnTo>
                <a:lnTo>
                  <a:pt x="60" y="370"/>
                </a:lnTo>
                <a:lnTo>
                  <a:pt x="86" y="372"/>
                </a:lnTo>
                <a:lnTo>
                  <a:pt x="116" y="372"/>
                </a:lnTo>
                <a:lnTo>
                  <a:pt x="118" y="372"/>
                </a:lnTo>
                <a:lnTo>
                  <a:pt x="142" y="372"/>
                </a:lnTo>
                <a:lnTo>
                  <a:pt x="180" y="370"/>
                </a:lnTo>
                <a:lnTo>
                  <a:pt x="200" y="368"/>
                </a:lnTo>
                <a:lnTo>
                  <a:pt x="216" y="364"/>
                </a:lnTo>
                <a:lnTo>
                  <a:pt x="230" y="360"/>
                </a:lnTo>
                <a:lnTo>
                  <a:pt x="234" y="354"/>
                </a:lnTo>
                <a:lnTo>
                  <a:pt x="238" y="348"/>
                </a:lnTo>
                <a:lnTo>
                  <a:pt x="238" y="330"/>
                </a:lnTo>
                <a:lnTo>
                  <a:pt x="238" y="314"/>
                </a:lnTo>
                <a:lnTo>
                  <a:pt x="234" y="296"/>
                </a:lnTo>
                <a:lnTo>
                  <a:pt x="228" y="280"/>
                </a:lnTo>
                <a:lnTo>
                  <a:pt x="222" y="266"/>
                </a:lnTo>
                <a:lnTo>
                  <a:pt x="212" y="252"/>
                </a:lnTo>
                <a:lnTo>
                  <a:pt x="202" y="240"/>
                </a:lnTo>
                <a:lnTo>
                  <a:pt x="190" y="230"/>
                </a:lnTo>
                <a:lnTo>
                  <a:pt x="178" y="220"/>
                </a:lnTo>
                <a:close/>
              </a:path>
            </a:pathLst>
          </a:custGeom>
          <a:solidFill>
            <a:srgbClr val="D5E2E8"/>
          </a:solidFill>
          <a:ln w="9525">
            <a:solidFill>
              <a:schemeClr val="bg1"/>
            </a:solidFill>
            <a:round/>
            <a:headEnd/>
            <a:tailEnd/>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30" name="Freeform 18"/>
          <p:cNvSpPr>
            <a:spLocks/>
          </p:cNvSpPr>
          <p:nvPr/>
        </p:nvSpPr>
        <p:spPr bwMode="auto">
          <a:xfrm>
            <a:off x="2226309" y="2400322"/>
            <a:ext cx="183752" cy="290269"/>
          </a:xfrm>
          <a:custGeom>
            <a:avLst/>
            <a:gdLst>
              <a:gd name="T0" fmla="*/ 2147483647 w 238"/>
              <a:gd name="T1" fmla="*/ 2147483647 h 372"/>
              <a:gd name="T2" fmla="*/ 2147483647 w 238"/>
              <a:gd name="T3" fmla="*/ 2147483647 h 372"/>
              <a:gd name="T4" fmla="*/ 2147483647 w 238"/>
              <a:gd name="T5" fmla="*/ 2147483647 h 372"/>
              <a:gd name="T6" fmla="*/ 2147483647 w 238"/>
              <a:gd name="T7" fmla="*/ 2147483647 h 372"/>
              <a:gd name="T8" fmla="*/ 2147483647 w 238"/>
              <a:gd name="T9" fmla="*/ 2147483647 h 372"/>
              <a:gd name="T10" fmla="*/ 2147483647 w 238"/>
              <a:gd name="T11" fmla="*/ 2147483647 h 372"/>
              <a:gd name="T12" fmla="*/ 2147483647 w 238"/>
              <a:gd name="T13" fmla="*/ 2147483647 h 372"/>
              <a:gd name="T14" fmla="*/ 2147483647 w 238"/>
              <a:gd name="T15" fmla="*/ 2147483647 h 372"/>
              <a:gd name="T16" fmla="*/ 2147483647 w 238"/>
              <a:gd name="T17" fmla="*/ 2147483647 h 372"/>
              <a:gd name="T18" fmla="*/ 2147483647 w 238"/>
              <a:gd name="T19" fmla="*/ 2147483647 h 372"/>
              <a:gd name="T20" fmla="*/ 2147483647 w 238"/>
              <a:gd name="T21" fmla="*/ 2147483647 h 372"/>
              <a:gd name="T22" fmla="*/ 2147483647 w 238"/>
              <a:gd name="T23" fmla="*/ 0 h 372"/>
              <a:gd name="T24" fmla="*/ 2147483647 w 238"/>
              <a:gd name="T25" fmla="*/ 2147483647 h 372"/>
              <a:gd name="T26" fmla="*/ 2147483647 w 238"/>
              <a:gd name="T27" fmla="*/ 2147483647 h 372"/>
              <a:gd name="T28" fmla="*/ 2147483647 w 238"/>
              <a:gd name="T29" fmla="*/ 2147483647 h 372"/>
              <a:gd name="T30" fmla="*/ 2147483647 w 238"/>
              <a:gd name="T31" fmla="*/ 2147483647 h 372"/>
              <a:gd name="T32" fmla="*/ 2147483647 w 238"/>
              <a:gd name="T33" fmla="*/ 2147483647 h 372"/>
              <a:gd name="T34" fmla="*/ 2147483647 w 238"/>
              <a:gd name="T35" fmla="*/ 2147483647 h 372"/>
              <a:gd name="T36" fmla="*/ 2147483647 w 238"/>
              <a:gd name="T37" fmla="*/ 2147483647 h 372"/>
              <a:gd name="T38" fmla="*/ 2147483647 w 238"/>
              <a:gd name="T39" fmla="*/ 2147483647 h 372"/>
              <a:gd name="T40" fmla="*/ 2147483647 w 238"/>
              <a:gd name="T41" fmla="*/ 2147483647 h 372"/>
              <a:gd name="T42" fmla="*/ 2147483647 w 238"/>
              <a:gd name="T43" fmla="*/ 2147483647 h 372"/>
              <a:gd name="T44" fmla="*/ 2147483647 w 238"/>
              <a:gd name="T45" fmla="*/ 2147483647 h 372"/>
              <a:gd name="T46" fmla="*/ 2147483647 w 238"/>
              <a:gd name="T47" fmla="*/ 2147483647 h 372"/>
              <a:gd name="T48" fmla="*/ 2147483647 w 238"/>
              <a:gd name="T49" fmla="*/ 2147483647 h 372"/>
              <a:gd name="T50" fmla="*/ 2147483647 w 238"/>
              <a:gd name="T51" fmla="*/ 2147483647 h 372"/>
              <a:gd name="T52" fmla="*/ 2147483647 w 238"/>
              <a:gd name="T53" fmla="*/ 2147483647 h 372"/>
              <a:gd name="T54" fmla="*/ 0 w 238"/>
              <a:gd name="T55" fmla="*/ 2147483647 h 372"/>
              <a:gd name="T56" fmla="*/ 0 w 238"/>
              <a:gd name="T57" fmla="*/ 2147483647 h 372"/>
              <a:gd name="T58" fmla="*/ 0 w 238"/>
              <a:gd name="T59" fmla="*/ 2147483647 h 372"/>
              <a:gd name="T60" fmla="*/ 2147483647 w 238"/>
              <a:gd name="T61" fmla="*/ 2147483647 h 372"/>
              <a:gd name="T62" fmla="*/ 2147483647 w 238"/>
              <a:gd name="T63" fmla="*/ 2147483647 h 372"/>
              <a:gd name="T64" fmla="*/ 2147483647 w 238"/>
              <a:gd name="T65" fmla="*/ 2147483647 h 372"/>
              <a:gd name="T66" fmla="*/ 2147483647 w 238"/>
              <a:gd name="T67" fmla="*/ 2147483647 h 372"/>
              <a:gd name="T68" fmla="*/ 2147483647 w 238"/>
              <a:gd name="T69" fmla="*/ 2147483647 h 372"/>
              <a:gd name="T70" fmla="*/ 2147483647 w 238"/>
              <a:gd name="T71" fmla="*/ 2147483647 h 372"/>
              <a:gd name="T72" fmla="*/ 2147483647 w 238"/>
              <a:gd name="T73" fmla="*/ 2147483647 h 372"/>
              <a:gd name="T74" fmla="*/ 2147483647 w 238"/>
              <a:gd name="T75" fmla="*/ 2147483647 h 372"/>
              <a:gd name="T76" fmla="*/ 2147483647 w 238"/>
              <a:gd name="T77" fmla="*/ 2147483647 h 372"/>
              <a:gd name="T78" fmla="*/ 2147483647 w 238"/>
              <a:gd name="T79" fmla="*/ 2147483647 h 372"/>
              <a:gd name="T80" fmla="*/ 2147483647 w 238"/>
              <a:gd name="T81" fmla="*/ 2147483647 h 372"/>
              <a:gd name="T82" fmla="*/ 2147483647 w 238"/>
              <a:gd name="T83" fmla="*/ 2147483647 h 372"/>
              <a:gd name="T84" fmla="*/ 2147483647 w 238"/>
              <a:gd name="T85" fmla="*/ 2147483647 h 372"/>
              <a:gd name="T86" fmla="*/ 2147483647 w 238"/>
              <a:gd name="T87" fmla="*/ 2147483647 h 372"/>
              <a:gd name="T88" fmla="*/ 2147483647 w 238"/>
              <a:gd name="T89" fmla="*/ 2147483647 h 372"/>
              <a:gd name="T90" fmla="*/ 2147483647 w 238"/>
              <a:gd name="T91" fmla="*/ 2147483647 h 372"/>
              <a:gd name="T92" fmla="*/ 2147483647 w 238"/>
              <a:gd name="T93" fmla="*/ 2147483647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8" h="372">
                <a:moveTo>
                  <a:pt x="178" y="220"/>
                </a:moveTo>
                <a:lnTo>
                  <a:pt x="178" y="220"/>
                </a:lnTo>
                <a:lnTo>
                  <a:pt x="172" y="214"/>
                </a:lnTo>
                <a:lnTo>
                  <a:pt x="166" y="206"/>
                </a:lnTo>
                <a:lnTo>
                  <a:pt x="160" y="198"/>
                </a:lnTo>
                <a:lnTo>
                  <a:pt x="156" y="186"/>
                </a:lnTo>
                <a:lnTo>
                  <a:pt x="154" y="174"/>
                </a:lnTo>
                <a:lnTo>
                  <a:pt x="156" y="160"/>
                </a:lnTo>
                <a:lnTo>
                  <a:pt x="162" y="144"/>
                </a:lnTo>
                <a:lnTo>
                  <a:pt x="172" y="126"/>
                </a:lnTo>
                <a:lnTo>
                  <a:pt x="180" y="116"/>
                </a:lnTo>
                <a:lnTo>
                  <a:pt x="188" y="102"/>
                </a:lnTo>
                <a:lnTo>
                  <a:pt x="192" y="88"/>
                </a:lnTo>
                <a:lnTo>
                  <a:pt x="194" y="74"/>
                </a:lnTo>
                <a:lnTo>
                  <a:pt x="192" y="58"/>
                </a:lnTo>
                <a:lnTo>
                  <a:pt x="188" y="44"/>
                </a:lnTo>
                <a:lnTo>
                  <a:pt x="180" y="32"/>
                </a:lnTo>
                <a:lnTo>
                  <a:pt x="172" y="22"/>
                </a:lnTo>
                <a:lnTo>
                  <a:pt x="160" y="12"/>
                </a:lnTo>
                <a:lnTo>
                  <a:pt x="148" y="6"/>
                </a:lnTo>
                <a:lnTo>
                  <a:pt x="134" y="2"/>
                </a:lnTo>
                <a:lnTo>
                  <a:pt x="120" y="0"/>
                </a:lnTo>
                <a:lnTo>
                  <a:pt x="104" y="2"/>
                </a:lnTo>
                <a:lnTo>
                  <a:pt x="90" y="6"/>
                </a:lnTo>
                <a:lnTo>
                  <a:pt x="78" y="12"/>
                </a:lnTo>
                <a:lnTo>
                  <a:pt x="66" y="22"/>
                </a:lnTo>
                <a:lnTo>
                  <a:pt x="58" y="32"/>
                </a:lnTo>
                <a:lnTo>
                  <a:pt x="52" y="44"/>
                </a:lnTo>
                <a:lnTo>
                  <a:pt x="46" y="58"/>
                </a:lnTo>
                <a:lnTo>
                  <a:pt x="46" y="74"/>
                </a:lnTo>
                <a:lnTo>
                  <a:pt x="46" y="88"/>
                </a:lnTo>
                <a:lnTo>
                  <a:pt x="50" y="102"/>
                </a:lnTo>
                <a:lnTo>
                  <a:pt x="58" y="114"/>
                </a:lnTo>
                <a:lnTo>
                  <a:pt x="66" y="124"/>
                </a:lnTo>
                <a:lnTo>
                  <a:pt x="74" y="136"/>
                </a:lnTo>
                <a:lnTo>
                  <a:pt x="78" y="148"/>
                </a:lnTo>
                <a:lnTo>
                  <a:pt x="80" y="160"/>
                </a:lnTo>
                <a:lnTo>
                  <a:pt x="80" y="176"/>
                </a:lnTo>
                <a:lnTo>
                  <a:pt x="74" y="192"/>
                </a:lnTo>
                <a:lnTo>
                  <a:pt x="70" y="200"/>
                </a:lnTo>
                <a:lnTo>
                  <a:pt x="64" y="210"/>
                </a:lnTo>
                <a:lnTo>
                  <a:pt x="56" y="220"/>
                </a:lnTo>
                <a:lnTo>
                  <a:pt x="46" y="228"/>
                </a:lnTo>
                <a:lnTo>
                  <a:pt x="48" y="228"/>
                </a:lnTo>
                <a:lnTo>
                  <a:pt x="34" y="242"/>
                </a:lnTo>
                <a:lnTo>
                  <a:pt x="20" y="260"/>
                </a:lnTo>
                <a:lnTo>
                  <a:pt x="10" y="284"/>
                </a:lnTo>
                <a:lnTo>
                  <a:pt x="2" y="308"/>
                </a:lnTo>
                <a:lnTo>
                  <a:pt x="0" y="322"/>
                </a:lnTo>
                <a:lnTo>
                  <a:pt x="0" y="334"/>
                </a:lnTo>
                <a:lnTo>
                  <a:pt x="0" y="346"/>
                </a:lnTo>
                <a:lnTo>
                  <a:pt x="0" y="348"/>
                </a:lnTo>
                <a:lnTo>
                  <a:pt x="2" y="350"/>
                </a:lnTo>
                <a:lnTo>
                  <a:pt x="8" y="354"/>
                </a:lnTo>
                <a:lnTo>
                  <a:pt x="14" y="358"/>
                </a:lnTo>
                <a:lnTo>
                  <a:pt x="26" y="362"/>
                </a:lnTo>
                <a:lnTo>
                  <a:pt x="40" y="366"/>
                </a:lnTo>
                <a:lnTo>
                  <a:pt x="60" y="370"/>
                </a:lnTo>
                <a:lnTo>
                  <a:pt x="86" y="372"/>
                </a:lnTo>
                <a:lnTo>
                  <a:pt x="116" y="372"/>
                </a:lnTo>
                <a:lnTo>
                  <a:pt x="118" y="372"/>
                </a:lnTo>
                <a:lnTo>
                  <a:pt x="142" y="372"/>
                </a:lnTo>
                <a:lnTo>
                  <a:pt x="180" y="370"/>
                </a:lnTo>
                <a:lnTo>
                  <a:pt x="200" y="368"/>
                </a:lnTo>
                <a:lnTo>
                  <a:pt x="216" y="364"/>
                </a:lnTo>
                <a:lnTo>
                  <a:pt x="230" y="360"/>
                </a:lnTo>
                <a:lnTo>
                  <a:pt x="234" y="354"/>
                </a:lnTo>
                <a:lnTo>
                  <a:pt x="238" y="348"/>
                </a:lnTo>
                <a:lnTo>
                  <a:pt x="238" y="330"/>
                </a:lnTo>
                <a:lnTo>
                  <a:pt x="238" y="314"/>
                </a:lnTo>
                <a:lnTo>
                  <a:pt x="234" y="296"/>
                </a:lnTo>
                <a:lnTo>
                  <a:pt x="228" y="280"/>
                </a:lnTo>
                <a:lnTo>
                  <a:pt x="222" y="266"/>
                </a:lnTo>
                <a:lnTo>
                  <a:pt x="212" y="252"/>
                </a:lnTo>
                <a:lnTo>
                  <a:pt x="202" y="240"/>
                </a:lnTo>
                <a:lnTo>
                  <a:pt x="190" y="230"/>
                </a:lnTo>
                <a:lnTo>
                  <a:pt x="178" y="220"/>
                </a:lnTo>
                <a:close/>
              </a:path>
            </a:pathLst>
          </a:custGeom>
          <a:solidFill>
            <a:srgbClr val="D5E2E8"/>
          </a:solidFill>
          <a:ln w="9525">
            <a:solidFill>
              <a:schemeClr val="bg1"/>
            </a:solidFill>
            <a:round/>
            <a:headEnd/>
            <a:tailEnd/>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nvGrpSpPr>
          <p:cNvPr id="5" name="Grupp 4"/>
          <p:cNvGrpSpPr/>
          <p:nvPr/>
        </p:nvGrpSpPr>
        <p:grpSpPr>
          <a:xfrm>
            <a:off x="6012160" y="6021328"/>
            <a:ext cx="2160000" cy="360000"/>
            <a:chOff x="6059990" y="6373468"/>
            <a:chExt cx="2160000" cy="360000"/>
          </a:xfrm>
        </p:grpSpPr>
        <p:sp>
          <p:nvSpPr>
            <p:cNvPr id="21" name="Rektangel 20"/>
            <p:cNvSpPr/>
            <p:nvPr/>
          </p:nvSpPr>
          <p:spPr>
            <a:xfrm>
              <a:off x="6059990" y="6373468"/>
              <a:ext cx="720000" cy="360000"/>
            </a:xfrm>
            <a:prstGeom prst="rect">
              <a:avLst/>
            </a:prstGeom>
            <a:solidFill>
              <a:srgbClr val="7F7F7F"/>
            </a:solidFill>
            <a:ln>
              <a:solidFill>
                <a:srgbClr val="03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sv-SE" sz="1050" dirty="0" smtClean="0">
                  <a:ln>
                    <a:solidFill>
                      <a:schemeClr val="bg1"/>
                    </a:solidFill>
                  </a:ln>
                  <a:solidFill>
                    <a:sysClr val="windowText" lastClr="000000"/>
                  </a:solidFill>
                </a:rPr>
                <a:t>IT</a:t>
              </a:r>
              <a:endParaRPr lang="sv-SE" sz="1050" dirty="0">
                <a:ln>
                  <a:solidFill>
                    <a:schemeClr val="bg1"/>
                  </a:solidFill>
                </a:ln>
                <a:solidFill>
                  <a:sysClr val="windowText" lastClr="000000"/>
                </a:solidFill>
              </a:endParaRPr>
            </a:p>
          </p:txBody>
        </p:sp>
        <p:sp>
          <p:nvSpPr>
            <p:cNvPr id="23" name="Rektangel 22"/>
            <p:cNvSpPr/>
            <p:nvPr/>
          </p:nvSpPr>
          <p:spPr>
            <a:xfrm>
              <a:off x="6779990" y="6373468"/>
              <a:ext cx="720000" cy="360000"/>
            </a:xfrm>
            <a:prstGeom prst="rect">
              <a:avLst/>
            </a:prstGeom>
            <a:solidFill>
              <a:srgbClr val="FAB492"/>
            </a:solidFill>
            <a:ln>
              <a:solidFill>
                <a:srgbClr val="03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sv-SE" sz="1050" dirty="0">
                  <a:solidFill>
                    <a:sysClr val="windowText" lastClr="000000"/>
                  </a:solidFill>
                </a:rPr>
                <a:t>Faciliteter</a:t>
              </a:r>
            </a:p>
          </p:txBody>
        </p:sp>
        <p:sp>
          <p:nvSpPr>
            <p:cNvPr id="25" name="Rektangel 24"/>
            <p:cNvSpPr/>
            <p:nvPr/>
          </p:nvSpPr>
          <p:spPr>
            <a:xfrm>
              <a:off x="7499990" y="6373468"/>
              <a:ext cx="720000" cy="360000"/>
            </a:xfrm>
            <a:prstGeom prst="rect">
              <a:avLst/>
            </a:prstGeom>
            <a:solidFill>
              <a:srgbClr val="D3E0E5"/>
            </a:solidFill>
            <a:ln>
              <a:solidFill>
                <a:srgbClr val="03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sv-SE" sz="1050" dirty="0" err="1">
                  <a:solidFill>
                    <a:sysClr val="windowText" lastClr="000000"/>
                  </a:solidFill>
                </a:rPr>
                <a:t>Medarb</a:t>
              </a:r>
              <a:endParaRPr lang="sv-SE" sz="1050" dirty="0">
                <a:solidFill>
                  <a:sysClr val="windowText" lastClr="000000"/>
                </a:solidFill>
              </a:endParaRPr>
            </a:p>
          </p:txBody>
        </p:sp>
      </p:grpSp>
      <p:sp>
        <p:nvSpPr>
          <p:cNvPr id="8" name="Höger hakparentes 7"/>
          <p:cNvSpPr/>
          <p:nvPr/>
        </p:nvSpPr>
        <p:spPr>
          <a:xfrm rot="16200000">
            <a:off x="6902536" y="4690952"/>
            <a:ext cx="306214" cy="2354537"/>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40" name="Line 5"/>
          <p:cNvSpPr>
            <a:spLocks noChangeShapeType="1"/>
          </p:cNvSpPr>
          <p:nvPr/>
        </p:nvSpPr>
        <p:spPr bwMode="auto">
          <a:xfrm>
            <a:off x="7055643" y="5262463"/>
            <a:ext cx="0" cy="371475"/>
          </a:xfrm>
          <a:prstGeom prst="line">
            <a:avLst/>
          </a:prstGeom>
          <a:noFill/>
          <a:ln w="9525">
            <a:solidFill>
              <a:srgbClr val="000000"/>
            </a:solidFill>
            <a:round/>
            <a:headEnd/>
            <a:tailEnd type="triangle" w="med" len="med"/>
          </a:ln>
        </p:spPr>
        <p:txBody>
          <a:bodyPr/>
          <a:lstStyle/>
          <a:p>
            <a:endParaRPr lang="en-US"/>
          </a:p>
        </p:txBody>
      </p:sp>
      <p:grpSp>
        <p:nvGrpSpPr>
          <p:cNvPr id="41989" name="Group 4"/>
          <p:cNvGrpSpPr>
            <a:grpSpLocks/>
          </p:cNvGrpSpPr>
          <p:nvPr/>
        </p:nvGrpSpPr>
        <p:grpSpPr bwMode="auto">
          <a:xfrm>
            <a:off x="6372225" y="1412776"/>
            <a:ext cx="1366838" cy="4035425"/>
            <a:chOff x="4014" y="726"/>
            <a:chExt cx="861" cy="2542"/>
          </a:xfrm>
        </p:grpSpPr>
        <p:sp>
          <p:nvSpPr>
            <p:cNvPr id="41990" name="Line 5"/>
            <p:cNvSpPr>
              <a:spLocks noChangeShapeType="1"/>
            </p:cNvSpPr>
            <p:nvPr/>
          </p:nvSpPr>
          <p:spPr bwMode="auto">
            <a:xfrm>
              <a:off x="4445" y="2626"/>
              <a:ext cx="0" cy="234"/>
            </a:xfrm>
            <a:prstGeom prst="line">
              <a:avLst/>
            </a:prstGeom>
            <a:noFill/>
            <a:ln w="9525">
              <a:solidFill>
                <a:srgbClr val="000000"/>
              </a:solidFill>
              <a:round/>
              <a:headEnd/>
              <a:tailEnd type="triangle" w="med" len="med"/>
            </a:ln>
          </p:spPr>
          <p:txBody>
            <a:bodyPr/>
            <a:lstStyle/>
            <a:p>
              <a:endParaRPr lang="en-US"/>
            </a:p>
          </p:txBody>
        </p:sp>
        <p:sp>
          <p:nvSpPr>
            <p:cNvPr id="41991" name="Line 6"/>
            <p:cNvSpPr>
              <a:spLocks noChangeShapeType="1"/>
            </p:cNvSpPr>
            <p:nvPr/>
          </p:nvSpPr>
          <p:spPr bwMode="auto">
            <a:xfrm>
              <a:off x="4445" y="1617"/>
              <a:ext cx="0" cy="167"/>
            </a:xfrm>
            <a:prstGeom prst="line">
              <a:avLst/>
            </a:prstGeom>
            <a:noFill/>
            <a:ln w="9525">
              <a:solidFill>
                <a:srgbClr val="000000"/>
              </a:solidFill>
              <a:round/>
              <a:headEnd/>
              <a:tailEnd type="triangle" w="med" len="med"/>
            </a:ln>
          </p:spPr>
          <p:txBody>
            <a:bodyPr/>
            <a:lstStyle/>
            <a:p>
              <a:endParaRPr lang="en-US"/>
            </a:p>
          </p:txBody>
        </p:sp>
        <p:sp>
          <p:nvSpPr>
            <p:cNvPr id="8199" name="AutoShape 7"/>
            <p:cNvSpPr>
              <a:spLocks noChangeArrowheads="1"/>
            </p:cNvSpPr>
            <p:nvPr/>
          </p:nvSpPr>
          <p:spPr bwMode="auto">
            <a:xfrm>
              <a:off x="4014" y="1785"/>
              <a:ext cx="861" cy="336"/>
            </a:xfrm>
            <a:prstGeom prst="flowChartPredefinedProcess">
              <a:avLst/>
            </a:prstGeom>
            <a:solidFill>
              <a:srgbClr val="015167"/>
            </a:solidFill>
            <a:ln w="9525">
              <a:solidFill>
                <a:srgbClr val="000000"/>
              </a:solidFill>
              <a:round/>
              <a:headEnd/>
              <a:tailEnd/>
            </a:ln>
            <a:effectLst>
              <a:outerShdw dist="152735" dir="2700000" algn="ctr" rotWithShape="0">
                <a:srgbClr val="C0C0C0">
                  <a:alpha val="50027"/>
                </a:srgbClr>
              </a:outerShdw>
            </a:effectLst>
          </p:spPr>
          <p:txBody>
            <a:bodyPr wrap="none" lIns="90000" tIns="45000" rIns="90000" bIns="45000" anchor="ctr"/>
            <a:lstStyle/>
            <a:p>
              <a:pPr algn="ctr" defTabSz="449263">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1400" dirty="0">
                  <a:solidFill>
                    <a:schemeClr val="bg1"/>
                  </a:solidFill>
                  <a:cs typeface="Lucida Sans Unicode" charset="0"/>
                </a:rPr>
                <a:t>Klassa</a:t>
              </a:r>
            </a:p>
          </p:txBody>
        </p:sp>
        <p:sp>
          <p:nvSpPr>
            <p:cNvPr id="8200" name="AutoShape 8"/>
            <p:cNvSpPr>
              <a:spLocks noChangeArrowheads="1"/>
            </p:cNvSpPr>
            <p:nvPr/>
          </p:nvSpPr>
          <p:spPr bwMode="auto">
            <a:xfrm>
              <a:off x="4014" y="2290"/>
              <a:ext cx="861" cy="419"/>
            </a:xfrm>
            <a:prstGeom prst="flowChartDocument">
              <a:avLst/>
            </a:prstGeom>
            <a:solidFill>
              <a:srgbClr val="A8C3CC"/>
            </a:solidFill>
            <a:ln w="9525">
              <a:solidFill>
                <a:srgbClr val="000000"/>
              </a:solidFill>
              <a:round/>
              <a:headEnd/>
              <a:tailEnd/>
            </a:ln>
            <a:effectLst>
              <a:outerShdw dist="152735" dir="2700000" algn="ctr" rotWithShape="0">
                <a:srgbClr val="C0C0C0">
                  <a:alpha val="50027"/>
                </a:srgbClr>
              </a:outerShdw>
            </a:effectLst>
          </p:spPr>
          <p:txBody>
            <a:bodyPr wrap="none" lIns="90000" tIns="45000" rIns="90000" bIns="45000" anchor="ctr"/>
            <a:lstStyle/>
            <a:p>
              <a:pPr algn="ctr" defTabSz="449263">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1400" dirty="0">
                  <a:cs typeface="Lucida Sans Unicode" charset="0"/>
                </a:rPr>
                <a:t>Klassningsnivåer</a:t>
              </a:r>
              <a:endParaRPr lang="sv-SE" sz="1050" dirty="0">
                <a:cs typeface="Lucida Sans Unicode" charset="0"/>
              </a:endParaRPr>
            </a:p>
          </p:txBody>
        </p:sp>
        <p:sp>
          <p:nvSpPr>
            <p:cNvPr id="41994" name="Line 9"/>
            <p:cNvSpPr>
              <a:spLocks noChangeShapeType="1"/>
            </p:cNvSpPr>
            <p:nvPr/>
          </p:nvSpPr>
          <p:spPr bwMode="auto">
            <a:xfrm>
              <a:off x="4445" y="2122"/>
              <a:ext cx="0" cy="167"/>
            </a:xfrm>
            <a:prstGeom prst="line">
              <a:avLst/>
            </a:prstGeom>
            <a:noFill/>
            <a:ln w="9525">
              <a:solidFill>
                <a:srgbClr val="000000"/>
              </a:solidFill>
              <a:round/>
              <a:headEnd/>
              <a:tailEnd type="triangle" w="med" len="med"/>
            </a:ln>
          </p:spPr>
          <p:txBody>
            <a:bodyPr/>
            <a:lstStyle/>
            <a:p>
              <a:endParaRPr lang="en-US"/>
            </a:p>
          </p:txBody>
        </p:sp>
        <p:sp>
          <p:nvSpPr>
            <p:cNvPr id="8203" name="AutoShape 11"/>
            <p:cNvSpPr>
              <a:spLocks noChangeArrowheads="1"/>
            </p:cNvSpPr>
            <p:nvPr/>
          </p:nvSpPr>
          <p:spPr bwMode="auto">
            <a:xfrm>
              <a:off x="4014" y="2876"/>
              <a:ext cx="861" cy="392"/>
            </a:xfrm>
            <a:prstGeom prst="flowChartDocument">
              <a:avLst/>
            </a:prstGeom>
            <a:solidFill>
              <a:srgbClr val="4C899A"/>
            </a:solidFill>
            <a:ln w="9525">
              <a:solidFill>
                <a:srgbClr val="000000"/>
              </a:solidFill>
              <a:round/>
              <a:headEnd/>
              <a:tailEnd/>
            </a:ln>
            <a:effectLst>
              <a:outerShdw dist="152735" dir="2700000" algn="ctr" rotWithShape="0">
                <a:srgbClr val="C0C0C0">
                  <a:alpha val="50027"/>
                </a:srgbClr>
              </a:outerShdw>
            </a:effectLst>
          </p:spPr>
          <p:txBody>
            <a:bodyPr wrap="none" lIns="90000" tIns="45000" rIns="90000" bIns="45000" anchor="ctr"/>
            <a:lstStyle/>
            <a:p>
              <a:pPr algn="ctr" defTabSz="449263">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sv-SE" sz="1200" dirty="0">
                  <a:solidFill>
                    <a:schemeClr val="bg1"/>
                  </a:solidFill>
                  <a:cs typeface="Lucida Sans Unicode" charset="0"/>
                </a:rPr>
                <a:t>Krav på skydd </a:t>
              </a:r>
            </a:p>
            <a:p>
              <a:pPr algn="ctr" defTabSz="449263">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sv-SE" sz="1200" dirty="0">
                  <a:solidFill>
                    <a:schemeClr val="bg1"/>
                  </a:solidFill>
                  <a:cs typeface="Lucida Sans Unicode" charset="0"/>
                </a:rPr>
                <a:t>av information</a:t>
              </a:r>
            </a:p>
          </p:txBody>
        </p:sp>
        <p:sp>
          <p:nvSpPr>
            <p:cNvPr id="8205" name="AutoShape 13"/>
            <p:cNvSpPr>
              <a:spLocks noChangeArrowheads="1"/>
            </p:cNvSpPr>
            <p:nvPr/>
          </p:nvSpPr>
          <p:spPr bwMode="auto">
            <a:xfrm>
              <a:off x="4014" y="726"/>
              <a:ext cx="861" cy="336"/>
            </a:xfrm>
            <a:prstGeom prst="flowChartPredefinedProcess">
              <a:avLst/>
            </a:prstGeom>
            <a:solidFill>
              <a:srgbClr val="015167"/>
            </a:solidFill>
            <a:ln w="9525">
              <a:solidFill>
                <a:srgbClr val="000000"/>
              </a:solidFill>
              <a:round/>
              <a:headEnd/>
              <a:tailEnd/>
            </a:ln>
            <a:effectLst>
              <a:outerShdw dist="152735" dir="2700000" algn="ctr" rotWithShape="0">
                <a:srgbClr val="C0C0C0">
                  <a:alpha val="50027"/>
                </a:srgbClr>
              </a:outerShdw>
            </a:effectLst>
          </p:spPr>
          <p:txBody>
            <a:bodyPr wrap="none" lIns="90000" tIns="45000" rIns="90000" bIns="45000" anchor="ctr"/>
            <a:lstStyle/>
            <a:p>
              <a:pPr algn="ctr" defTabSz="449263">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sv-SE" sz="1400" dirty="0">
                  <a:solidFill>
                    <a:schemeClr val="bg1"/>
                  </a:solidFill>
                  <a:cs typeface="Lucida Sans Unicode" charset="0"/>
                </a:rPr>
                <a:t>Identifiera</a:t>
              </a:r>
              <a:endParaRPr lang="sv-SE" sz="1000" dirty="0">
                <a:solidFill>
                  <a:schemeClr val="bg1"/>
                </a:solidFill>
                <a:cs typeface="Lucida Sans Unicode" charset="0"/>
              </a:endParaRPr>
            </a:p>
          </p:txBody>
        </p:sp>
        <p:sp>
          <p:nvSpPr>
            <p:cNvPr id="8206" name="AutoShape 14"/>
            <p:cNvSpPr>
              <a:spLocks noChangeArrowheads="1"/>
            </p:cNvSpPr>
            <p:nvPr/>
          </p:nvSpPr>
          <p:spPr bwMode="auto">
            <a:xfrm>
              <a:off x="4014" y="1230"/>
              <a:ext cx="861" cy="419"/>
            </a:xfrm>
            <a:prstGeom prst="flowChartDocument">
              <a:avLst/>
            </a:prstGeom>
            <a:solidFill>
              <a:srgbClr val="A8C3CC"/>
            </a:solidFill>
            <a:ln w="9525">
              <a:solidFill>
                <a:srgbClr val="000000"/>
              </a:solidFill>
              <a:round/>
              <a:headEnd/>
              <a:tailEnd/>
            </a:ln>
            <a:effectLst>
              <a:outerShdw dist="152735" dir="2700000" algn="ctr" rotWithShape="0">
                <a:srgbClr val="C0C0C0">
                  <a:alpha val="50027"/>
                </a:srgbClr>
              </a:outerShdw>
            </a:effectLst>
          </p:spPr>
          <p:txBody>
            <a:bodyPr wrap="none" lIns="90000" tIns="45000" rIns="90000" bIns="45000" anchor="ctr"/>
            <a:lstStyle/>
            <a:p>
              <a:pPr algn="ctr" defTabSz="449263">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sv-SE" sz="1050" dirty="0">
                  <a:cs typeface="Lucida Sans Unicode" charset="0"/>
                </a:rPr>
                <a:t>Verksamhetsprocesser </a:t>
              </a:r>
              <a:br>
                <a:rPr lang="sv-SE" sz="1050" dirty="0">
                  <a:cs typeface="Lucida Sans Unicode" charset="0"/>
                </a:rPr>
              </a:br>
              <a:r>
                <a:rPr lang="sv-SE" sz="1000" dirty="0">
                  <a:cs typeface="Lucida Sans Unicode" charset="0"/>
                </a:rPr>
                <a:t>och </a:t>
              </a:r>
            </a:p>
            <a:p>
              <a:pPr algn="ctr" defTabSz="449263">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sv-SE" sz="1200" dirty="0">
                  <a:cs typeface="Lucida Sans Unicode" charset="0"/>
                </a:rPr>
                <a:t>informationstyper</a:t>
              </a:r>
              <a:endParaRPr lang="sv-SE" sz="1000" dirty="0">
                <a:cs typeface="Lucida Sans Unicode" charset="0"/>
              </a:endParaRPr>
            </a:p>
          </p:txBody>
        </p:sp>
        <p:sp>
          <p:nvSpPr>
            <p:cNvPr id="42000" name="Line 15"/>
            <p:cNvSpPr>
              <a:spLocks noChangeShapeType="1"/>
            </p:cNvSpPr>
            <p:nvPr/>
          </p:nvSpPr>
          <p:spPr bwMode="auto">
            <a:xfrm>
              <a:off x="4445" y="1062"/>
              <a:ext cx="0" cy="167"/>
            </a:xfrm>
            <a:prstGeom prst="line">
              <a:avLst/>
            </a:prstGeom>
            <a:noFill/>
            <a:ln w="9525">
              <a:solidFill>
                <a:srgbClr val="000000"/>
              </a:solidFill>
              <a:round/>
              <a:headEnd/>
              <a:tailEnd type="triangle" w="med" len="med"/>
            </a:ln>
          </p:spPr>
          <p:txBody>
            <a:bodyPr/>
            <a:lstStyle/>
            <a:p>
              <a:endParaRPr lang="en-US"/>
            </a:p>
          </p:txBody>
        </p:sp>
      </p:grpSp>
      <p:sp>
        <p:nvSpPr>
          <p:cNvPr id="9" name="textruta 8"/>
          <p:cNvSpPr txBox="1"/>
          <p:nvPr/>
        </p:nvSpPr>
        <p:spPr>
          <a:xfrm>
            <a:off x="6391778" y="5744289"/>
            <a:ext cx="1420582" cy="276999"/>
          </a:xfrm>
          <a:prstGeom prst="rect">
            <a:avLst/>
          </a:prstGeom>
          <a:noFill/>
        </p:spPr>
        <p:txBody>
          <a:bodyPr wrap="none" rtlCol="0">
            <a:spAutoFit/>
          </a:bodyPr>
          <a:lstStyle/>
          <a:p>
            <a:r>
              <a:rPr lang="sv-SE" sz="1200" dirty="0">
                <a:latin typeface="Arial"/>
                <a:cs typeface="Arial"/>
              </a:rPr>
              <a:t>säkerhetsåtgärder</a:t>
            </a:r>
            <a:endParaRPr lang="sv-SE" dirty="0">
              <a:latin typeface="Arial"/>
              <a:cs typeface="Arial"/>
            </a:endParaRPr>
          </a:p>
        </p:txBody>
      </p:sp>
    </p:spTree>
    <p:extLst>
      <p:ext uri="{BB962C8B-B14F-4D97-AF65-F5344CB8AC3E}">
        <p14:creationId xmlns:p14="http://schemas.microsoft.com/office/powerpoint/2010/main" val="1823101684"/>
      </p:ext>
    </p:extLst>
  </p:cSld>
  <p:clrMapOvr>
    <a:masterClrMapping/>
  </p:clrMapOvr>
  <p:transition spd="slow">
    <p:wip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593812" y="1788179"/>
            <a:ext cx="7992888" cy="367240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ektangel 1"/>
          <p:cNvSpPr/>
          <p:nvPr/>
        </p:nvSpPr>
        <p:spPr>
          <a:xfrm>
            <a:off x="1285877" y="2467629"/>
            <a:ext cx="1800200" cy="2024626"/>
          </a:xfrm>
          <a:prstGeom prst="rect">
            <a:avLst/>
          </a:prstGeom>
          <a:solidFill>
            <a:srgbClr val="035267"/>
          </a:solidFill>
          <a:ln>
            <a:solidFill>
              <a:srgbClr val="4B8A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1400" dirty="0"/>
          </a:p>
        </p:txBody>
      </p:sp>
      <p:sp>
        <p:nvSpPr>
          <p:cNvPr id="3" name="Rektangel 2"/>
          <p:cNvSpPr/>
          <p:nvPr/>
        </p:nvSpPr>
        <p:spPr>
          <a:xfrm>
            <a:off x="3563888" y="2440027"/>
            <a:ext cx="1800200" cy="2052228"/>
          </a:xfrm>
          <a:prstGeom prst="rect">
            <a:avLst/>
          </a:prstGeom>
          <a:solidFill>
            <a:srgbClr val="4B8A99"/>
          </a:solidFill>
          <a:ln>
            <a:solidFill>
              <a:srgbClr val="03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sv-SE" dirty="0"/>
          </a:p>
        </p:txBody>
      </p:sp>
      <p:sp>
        <p:nvSpPr>
          <p:cNvPr id="5" name="Freeform 9"/>
          <p:cNvSpPr>
            <a:spLocks/>
          </p:cNvSpPr>
          <p:nvPr/>
        </p:nvSpPr>
        <p:spPr bwMode="auto">
          <a:xfrm>
            <a:off x="1393413" y="2618805"/>
            <a:ext cx="298267" cy="384166"/>
          </a:xfrm>
          <a:custGeom>
            <a:avLst/>
            <a:gdLst>
              <a:gd name="T0" fmla="*/ 2147483647 w 234"/>
              <a:gd name="T1" fmla="*/ 2147483647 h 366"/>
              <a:gd name="T2" fmla="*/ 2147483647 w 234"/>
              <a:gd name="T3" fmla="*/ 2147483647 h 366"/>
              <a:gd name="T4" fmla="*/ 2147483647 w 234"/>
              <a:gd name="T5" fmla="*/ 2147483647 h 366"/>
              <a:gd name="T6" fmla="*/ 2147483647 w 234"/>
              <a:gd name="T7" fmla="*/ 2147483647 h 366"/>
              <a:gd name="T8" fmla="*/ 2147483647 w 234"/>
              <a:gd name="T9" fmla="*/ 2147483647 h 366"/>
              <a:gd name="T10" fmla="*/ 2147483647 w 234"/>
              <a:gd name="T11" fmla="*/ 2147483647 h 366"/>
              <a:gd name="T12" fmla="*/ 2147483647 w 234"/>
              <a:gd name="T13" fmla="*/ 2147483647 h 366"/>
              <a:gd name="T14" fmla="*/ 2147483647 w 234"/>
              <a:gd name="T15" fmla="*/ 2147483647 h 366"/>
              <a:gd name="T16" fmla="*/ 2147483647 w 234"/>
              <a:gd name="T17" fmla="*/ 2147483647 h 366"/>
              <a:gd name="T18" fmla="*/ 2147483647 w 234"/>
              <a:gd name="T19" fmla="*/ 2147483647 h 366"/>
              <a:gd name="T20" fmla="*/ 2147483647 w 234"/>
              <a:gd name="T21" fmla="*/ 2147483647 h 366"/>
              <a:gd name="T22" fmla="*/ 2147483647 w 234"/>
              <a:gd name="T23" fmla="*/ 0 h 366"/>
              <a:gd name="T24" fmla="*/ 2147483647 w 234"/>
              <a:gd name="T25" fmla="*/ 2147483647 h 366"/>
              <a:gd name="T26" fmla="*/ 2147483647 w 234"/>
              <a:gd name="T27" fmla="*/ 2147483647 h 366"/>
              <a:gd name="T28" fmla="*/ 2147483647 w 234"/>
              <a:gd name="T29" fmla="*/ 2147483647 h 366"/>
              <a:gd name="T30" fmla="*/ 2147483647 w 234"/>
              <a:gd name="T31" fmla="*/ 2147483647 h 366"/>
              <a:gd name="T32" fmla="*/ 2147483647 w 234"/>
              <a:gd name="T33" fmla="*/ 2147483647 h 366"/>
              <a:gd name="T34" fmla="*/ 2147483647 w 234"/>
              <a:gd name="T35" fmla="*/ 2147483647 h 366"/>
              <a:gd name="T36" fmla="*/ 2147483647 w 234"/>
              <a:gd name="T37" fmla="*/ 2147483647 h 366"/>
              <a:gd name="T38" fmla="*/ 2147483647 w 234"/>
              <a:gd name="T39" fmla="*/ 2147483647 h 366"/>
              <a:gd name="T40" fmla="*/ 2147483647 w 234"/>
              <a:gd name="T41" fmla="*/ 2147483647 h 366"/>
              <a:gd name="T42" fmla="*/ 2147483647 w 234"/>
              <a:gd name="T43" fmla="*/ 2147483647 h 366"/>
              <a:gd name="T44" fmla="*/ 2147483647 w 234"/>
              <a:gd name="T45" fmla="*/ 2147483647 h 366"/>
              <a:gd name="T46" fmla="*/ 2147483647 w 234"/>
              <a:gd name="T47" fmla="*/ 2147483647 h 366"/>
              <a:gd name="T48" fmla="*/ 2147483647 w 234"/>
              <a:gd name="T49" fmla="*/ 2147483647 h 366"/>
              <a:gd name="T50" fmla="*/ 2147483647 w 234"/>
              <a:gd name="T51" fmla="*/ 2147483647 h 366"/>
              <a:gd name="T52" fmla="*/ 2147483647 w 234"/>
              <a:gd name="T53" fmla="*/ 2147483647 h 366"/>
              <a:gd name="T54" fmla="*/ 0 w 234"/>
              <a:gd name="T55" fmla="*/ 2147483647 h 366"/>
              <a:gd name="T56" fmla="*/ 0 w 234"/>
              <a:gd name="T57" fmla="*/ 2147483647 h 366"/>
              <a:gd name="T58" fmla="*/ 0 w 234"/>
              <a:gd name="T59" fmla="*/ 2147483647 h 366"/>
              <a:gd name="T60" fmla="*/ 2147483647 w 234"/>
              <a:gd name="T61" fmla="*/ 2147483647 h 366"/>
              <a:gd name="T62" fmla="*/ 2147483647 w 234"/>
              <a:gd name="T63" fmla="*/ 2147483647 h 366"/>
              <a:gd name="T64" fmla="*/ 2147483647 w 234"/>
              <a:gd name="T65" fmla="*/ 2147483647 h 366"/>
              <a:gd name="T66" fmla="*/ 2147483647 w 234"/>
              <a:gd name="T67" fmla="*/ 2147483647 h 366"/>
              <a:gd name="T68" fmla="*/ 2147483647 w 234"/>
              <a:gd name="T69" fmla="*/ 2147483647 h 366"/>
              <a:gd name="T70" fmla="*/ 2147483647 w 234"/>
              <a:gd name="T71" fmla="*/ 2147483647 h 366"/>
              <a:gd name="T72" fmla="*/ 2147483647 w 234"/>
              <a:gd name="T73" fmla="*/ 2147483647 h 366"/>
              <a:gd name="T74" fmla="*/ 2147483647 w 234"/>
              <a:gd name="T75" fmla="*/ 2147483647 h 366"/>
              <a:gd name="T76" fmla="*/ 2147483647 w 234"/>
              <a:gd name="T77" fmla="*/ 2147483647 h 366"/>
              <a:gd name="T78" fmla="*/ 2147483647 w 234"/>
              <a:gd name="T79" fmla="*/ 2147483647 h 366"/>
              <a:gd name="T80" fmla="*/ 2147483647 w 234"/>
              <a:gd name="T81" fmla="*/ 2147483647 h 366"/>
              <a:gd name="T82" fmla="*/ 2147483647 w 234"/>
              <a:gd name="T83" fmla="*/ 2147483647 h 366"/>
              <a:gd name="T84" fmla="*/ 2147483647 w 234"/>
              <a:gd name="T85" fmla="*/ 2147483647 h 366"/>
              <a:gd name="T86" fmla="*/ 2147483647 w 234"/>
              <a:gd name="T87" fmla="*/ 2147483647 h 366"/>
              <a:gd name="T88" fmla="*/ 2147483647 w 234"/>
              <a:gd name="T89" fmla="*/ 2147483647 h 366"/>
              <a:gd name="T90" fmla="*/ 2147483647 w 234"/>
              <a:gd name="T91" fmla="*/ 2147483647 h 366"/>
              <a:gd name="T92" fmla="*/ 2147483647 w 234"/>
              <a:gd name="T93" fmla="*/ 2147483647 h 3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4" h="366">
                <a:moveTo>
                  <a:pt x="174" y="216"/>
                </a:moveTo>
                <a:lnTo>
                  <a:pt x="174" y="216"/>
                </a:lnTo>
                <a:lnTo>
                  <a:pt x="168" y="210"/>
                </a:lnTo>
                <a:lnTo>
                  <a:pt x="162" y="202"/>
                </a:lnTo>
                <a:lnTo>
                  <a:pt x="156" y="194"/>
                </a:lnTo>
                <a:lnTo>
                  <a:pt x="152" y="182"/>
                </a:lnTo>
                <a:lnTo>
                  <a:pt x="152" y="170"/>
                </a:lnTo>
                <a:lnTo>
                  <a:pt x="152" y="156"/>
                </a:lnTo>
                <a:lnTo>
                  <a:pt x="158" y="142"/>
                </a:lnTo>
                <a:lnTo>
                  <a:pt x="168" y="124"/>
                </a:lnTo>
                <a:lnTo>
                  <a:pt x="176" y="114"/>
                </a:lnTo>
                <a:lnTo>
                  <a:pt x="184" y="102"/>
                </a:lnTo>
                <a:lnTo>
                  <a:pt x="188" y="88"/>
                </a:lnTo>
                <a:lnTo>
                  <a:pt x="190" y="72"/>
                </a:lnTo>
                <a:lnTo>
                  <a:pt x="188" y="58"/>
                </a:lnTo>
                <a:lnTo>
                  <a:pt x="184" y="44"/>
                </a:lnTo>
                <a:lnTo>
                  <a:pt x="178" y="32"/>
                </a:lnTo>
                <a:lnTo>
                  <a:pt x="168" y="22"/>
                </a:lnTo>
                <a:lnTo>
                  <a:pt x="158" y="12"/>
                </a:lnTo>
                <a:lnTo>
                  <a:pt x="146" y="6"/>
                </a:lnTo>
                <a:lnTo>
                  <a:pt x="132" y="2"/>
                </a:lnTo>
                <a:lnTo>
                  <a:pt x="116" y="0"/>
                </a:lnTo>
                <a:lnTo>
                  <a:pt x="102" y="2"/>
                </a:lnTo>
                <a:lnTo>
                  <a:pt x="88" y="6"/>
                </a:lnTo>
                <a:lnTo>
                  <a:pt x="76" y="12"/>
                </a:lnTo>
                <a:lnTo>
                  <a:pt x="66" y="22"/>
                </a:lnTo>
                <a:lnTo>
                  <a:pt x="56" y="32"/>
                </a:lnTo>
                <a:lnTo>
                  <a:pt x="50" y="44"/>
                </a:lnTo>
                <a:lnTo>
                  <a:pt x="46" y="58"/>
                </a:lnTo>
                <a:lnTo>
                  <a:pt x="44" y="72"/>
                </a:lnTo>
                <a:lnTo>
                  <a:pt x="46" y="88"/>
                </a:lnTo>
                <a:lnTo>
                  <a:pt x="50" y="100"/>
                </a:lnTo>
                <a:lnTo>
                  <a:pt x="56" y="112"/>
                </a:lnTo>
                <a:lnTo>
                  <a:pt x="64" y="122"/>
                </a:lnTo>
                <a:lnTo>
                  <a:pt x="72" y="134"/>
                </a:lnTo>
                <a:lnTo>
                  <a:pt x="76" y="146"/>
                </a:lnTo>
                <a:lnTo>
                  <a:pt x="78" y="158"/>
                </a:lnTo>
                <a:lnTo>
                  <a:pt x="78" y="172"/>
                </a:lnTo>
                <a:lnTo>
                  <a:pt x="72" y="188"/>
                </a:lnTo>
                <a:lnTo>
                  <a:pt x="68" y="198"/>
                </a:lnTo>
                <a:lnTo>
                  <a:pt x="62" y="206"/>
                </a:lnTo>
                <a:lnTo>
                  <a:pt x="54" y="216"/>
                </a:lnTo>
                <a:lnTo>
                  <a:pt x="46" y="224"/>
                </a:lnTo>
                <a:lnTo>
                  <a:pt x="34" y="236"/>
                </a:lnTo>
                <a:lnTo>
                  <a:pt x="20" y="256"/>
                </a:lnTo>
                <a:lnTo>
                  <a:pt x="8" y="278"/>
                </a:lnTo>
                <a:lnTo>
                  <a:pt x="2" y="302"/>
                </a:lnTo>
                <a:lnTo>
                  <a:pt x="0" y="316"/>
                </a:lnTo>
                <a:lnTo>
                  <a:pt x="0" y="328"/>
                </a:lnTo>
                <a:lnTo>
                  <a:pt x="0" y="340"/>
                </a:lnTo>
                <a:lnTo>
                  <a:pt x="0" y="342"/>
                </a:lnTo>
                <a:lnTo>
                  <a:pt x="2" y="344"/>
                </a:lnTo>
                <a:lnTo>
                  <a:pt x="8" y="348"/>
                </a:lnTo>
                <a:lnTo>
                  <a:pt x="14" y="352"/>
                </a:lnTo>
                <a:lnTo>
                  <a:pt x="24" y="356"/>
                </a:lnTo>
                <a:lnTo>
                  <a:pt x="40" y="360"/>
                </a:lnTo>
                <a:lnTo>
                  <a:pt x="58" y="362"/>
                </a:lnTo>
                <a:lnTo>
                  <a:pt x="84" y="364"/>
                </a:lnTo>
                <a:lnTo>
                  <a:pt x="114" y="366"/>
                </a:lnTo>
                <a:lnTo>
                  <a:pt x="116" y="366"/>
                </a:lnTo>
                <a:lnTo>
                  <a:pt x="140" y="366"/>
                </a:lnTo>
                <a:lnTo>
                  <a:pt x="176" y="364"/>
                </a:lnTo>
                <a:lnTo>
                  <a:pt x="196" y="362"/>
                </a:lnTo>
                <a:lnTo>
                  <a:pt x="212" y="358"/>
                </a:lnTo>
                <a:lnTo>
                  <a:pt x="224" y="352"/>
                </a:lnTo>
                <a:lnTo>
                  <a:pt x="230" y="348"/>
                </a:lnTo>
                <a:lnTo>
                  <a:pt x="232" y="342"/>
                </a:lnTo>
                <a:lnTo>
                  <a:pt x="234" y="324"/>
                </a:lnTo>
                <a:lnTo>
                  <a:pt x="232" y="308"/>
                </a:lnTo>
                <a:lnTo>
                  <a:pt x="230" y="292"/>
                </a:lnTo>
                <a:lnTo>
                  <a:pt x="224" y="276"/>
                </a:lnTo>
                <a:lnTo>
                  <a:pt x="216" y="262"/>
                </a:lnTo>
                <a:lnTo>
                  <a:pt x="208" y="248"/>
                </a:lnTo>
                <a:lnTo>
                  <a:pt x="198" y="236"/>
                </a:lnTo>
                <a:lnTo>
                  <a:pt x="186" y="226"/>
                </a:lnTo>
                <a:lnTo>
                  <a:pt x="174" y="216"/>
                </a:lnTo>
                <a:close/>
              </a:path>
            </a:pathLst>
          </a:custGeom>
          <a:solidFill>
            <a:srgbClr val="4B8A99"/>
          </a:solidFill>
          <a:ln w="9525">
            <a:solidFill>
              <a:schemeClr val="bg1"/>
            </a:solidFill>
            <a:round/>
            <a:headEnd/>
            <a:tailEnd/>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6" name="Freeform 9"/>
          <p:cNvSpPr>
            <a:spLocks/>
          </p:cNvSpPr>
          <p:nvPr/>
        </p:nvSpPr>
        <p:spPr bwMode="auto">
          <a:xfrm>
            <a:off x="1563674" y="2690813"/>
            <a:ext cx="298267" cy="384166"/>
          </a:xfrm>
          <a:custGeom>
            <a:avLst/>
            <a:gdLst>
              <a:gd name="T0" fmla="*/ 2147483647 w 234"/>
              <a:gd name="T1" fmla="*/ 2147483647 h 366"/>
              <a:gd name="T2" fmla="*/ 2147483647 w 234"/>
              <a:gd name="T3" fmla="*/ 2147483647 h 366"/>
              <a:gd name="T4" fmla="*/ 2147483647 w 234"/>
              <a:gd name="T5" fmla="*/ 2147483647 h 366"/>
              <a:gd name="T6" fmla="*/ 2147483647 w 234"/>
              <a:gd name="T7" fmla="*/ 2147483647 h 366"/>
              <a:gd name="T8" fmla="*/ 2147483647 w 234"/>
              <a:gd name="T9" fmla="*/ 2147483647 h 366"/>
              <a:gd name="T10" fmla="*/ 2147483647 w 234"/>
              <a:gd name="T11" fmla="*/ 2147483647 h 366"/>
              <a:gd name="T12" fmla="*/ 2147483647 w 234"/>
              <a:gd name="T13" fmla="*/ 2147483647 h 366"/>
              <a:gd name="T14" fmla="*/ 2147483647 w 234"/>
              <a:gd name="T15" fmla="*/ 2147483647 h 366"/>
              <a:gd name="T16" fmla="*/ 2147483647 w 234"/>
              <a:gd name="T17" fmla="*/ 2147483647 h 366"/>
              <a:gd name="T18" fmla="*/ 2147483647 w 234"/>
              <a:gd name="T19" fmla="*/ 2147483647 h 366"/>
              <a:gd name="T20" fmla="*/ 2147483647 w 234"/>
              <a:gd name="T21" fmla="*/ 2147483647 h 366"/>
              <a:gd name="T22" fmla="*/ 2147483647 w 234"/>
              <a:gd name="T23" fmla="*/ 0 h 366"/>
              <a:gd name="T24" fmla="*/ 2147483647 w 234"/>
              <a:gd name="T25" fmla="*/ 2147483647 h 366"/>
              <a:gd name="T26" fmla="*/ 2147483647 w 234"/>
              <a:gd name="T27" fmla="*/ 2147483647 h 366"/>
              <a:gd name="T28" fmla="*/ 2147483647 w 234"/>
              <a:gd name="T29" fmla="*/ 2147483647 h 366"/>
              <a:gd name="T30" fmla="*/ 2147483647 w 234"/>
              <a:gd name="T31" fmla="*/ 2147483647 h 366"/>
              <a:gd name="T32" fmla="*/ 2147483647 w 234"/>
              <a:gd name="T33" fmla="*/ 2147483647 h 366"/>
              <a:gd name="T34" fmla="*/ 2147483647 w 234"/>
              <a:gd name="T35" fmla="*/ 2147483647 h 366"/>
              <a:gd name="T36" fmla="*/ 2147483647 w 234"/>
              <a:gd name="T37" fmla="*/ 2147483647 h 366"/>
              <a:gd name="T38" fmla="*/ 2147483647 w 234"/>
              <a:gd name="T39" fmla="*/ 2147483647 h 366"/>
              <a:gd name="T40" fmla="*/ 2147483647 w 234"/>
              <a:gd name="T41" fmla="*/ 2147483647 h 366"/>
              <a:gd name="T42" fmla="*/ 2147483647 w 234"/>
              <a:gd name="T43" fmla="*/ 2147483647 h 366"/>
              <a:gd name="T44" fmla="*/ 2147483647 w 234"/>
              <a:gd name="T45" fmla="*/ 2147483647 h 366"/>
              <a:gd name="T46" fmla="*/ 2147483647 w 234"/>
              <a:gd name="T47" fmla="*/ 2147483647 h 366"/>
              <a:gd name="T48" fmla="*/ 2147483647 w 234"/>
              <a:gd name="T49" fmla="*/ 2147483647 h 366"/>
              <a:gd name="T50" fmla="*/ 2147483647 w 234"/>
              <a:gd name="T51" fmla="*/ 2147483647 h 366"/>
              <a:gd name="T52" fmla="*/ 2147483647 w 234"/>
              <a:gd name="T53" fmla="*/ 2147483647 h 366"/>
              <a:gd name="T54" fmla="*/ 0 w 234"/>
              <a:gd name="T55" fmla="*/ 2147483647 h 366"/>
              <a:gd name="T56" fmla="*/ 0 w 234"/>
              <a:gd name="T57" fmla="*/ 2147483647 h 366"/>
              <a:gd name="T58" fmla="*/ 0 w 234"/>
              <a:gd name="T59" fmla="*/ 2147483647 h 366"/>
              <a:gd name="T60" fmla="*/ 2147483647 w 234"/>
              <a:gd name="T61" fmla="*/ 2147483647 h 366"/>
              <a:gd name="T62" fmla="*/ 2147483647 w 234"/>
              <a:gd name="T63" fmla="*/ 2147483647 h 366"/>
              <a:gd name="T64" fmla="*/ 2147483647 w 234"/>
              <a:gd name="T65" fmla="*/ 2147483647 h 366"/>
              <a:gd name="T66" fmla="*/ 2147483647 w 234"/>
              <a:gd name="T67" fmla="*/ 2147483647 h 366"/>
              <a:gd name="T68" fmla="*/ 2147483647 w 234"/>
              <a:gd name="T69" fmla="*/ 2147483647 h 366"/>
              <a:gd name="T70" fmla="*/ 2147483647 w 234"/>
              <a:gd name="T71" fmla="*/ 2147483647 h 366"/>
              <a:gd name="T72" fmla="*/ 2147483647 w 234"/>
              <a:gd name="T73" fmla="*/ 2147483647 h 366"/>
              <a:gd name="T74" fmla="*/ 2147483647 w 234"/>
              <a:gd name="T75" fmla="*/ 2147483647 h 366"/>
              <a:gd name="T76" fmla="*/ 2147483647 w 234"/>
              <a:gd name="T77" fmla="*/ 2147483647 h 366"/>
              <a:gd name="T78" fmla="*/ 2147483647 w 234"/>
              <a:gd name="T79" fmla="*/ 2147483647 h 366"/>
              <a:gd name="T80" fmla="*/ 2147483647 w 234"/>
              <a:gd name="T81" fmla="*/ 2147483647 h 366"/>
              <a:gd name="T82" fmla="*/ 2147483647 w 234"/>
              <a:gd name="T83" fmla="*/ 2147483647 h 366"/>
              <a:gd name="T84" fmla="*/ 2147483647 w 234"/>
              <a:gd name="T85" fmla="*/ 2147483647 h 366"/>
              <a:gd name="T86" fmla="*/ 2147483647 w 234"/>
              <a:gd name="T87" fmla="*/ 2147483647 h 366"/>
              <a:gd name="T88" fmla="*/ 2147483647 w 234"/>
              <a:gd name="T89" fmla="*/ 2147483647 h 366"/>
              <a:gd name="T90" fmla="*/ 2147483647 w 234"/>
              <a:gd name="T91" fmla="*/ 2147483647 h 366"/>
              <a:gd name="T92" fmla="*/ 2147483647 w 234"/>
              <a:gd name="T93" fmla="*/ 2147483647 h 3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4" h="366">
                <a:moveTo>
                  <a:pt x="174" y="216"/>
                </a:moveTo>
                <a:lnTo>
                  <a:pt x="174" y="216"/>
                </a:lnTo>
                <a:lnTo>
                  <a:pt x="168" y="210"/>
                </a:lnTo>
                <a:lnTo>
                  <a:pt x="162" y="202"/>
                </a:lnTo>
                <a:lnTo>
                  <a:pt x="156" y="194"/>
                </a:lnTo>
                <a:lnTo>
                  <a:pt x="152" y="182"/>
                </a:lnTo>
                <a:lnTo>
                  <a:pt x="152" y="170"/>
                </a:lnTo>
                <a:lnTo>
                  <a:pt x="152" y="156"/>
                </a:lnTo>
                <a:lnTo>
                  <a:pt x="158" y="142"/>
                </a:lnTo>
                <a:lnTo>
                  <a:pt x="168" y="124"/>
                </a:lnTo>
                <a:lnTo>
                  <a:pt x="176" y="114"/>
                </a:lnTo>
                <a:lnTo>
                  <a:pt x="184" y="102"/>
                </a:lnTo>
                <a:lnTo>
                  <a:pt x="188" y="88"/>
                </a:lnTo>
                <a:lnTo>
                  <a:pt x="190" y="72"/>
                </a:lnTo>
                <a:lnTo>
                  <a:pt x="188" y="58"/>
                </a:lnTo>
                <a:lnTo>
                  <a:pt x="184" y="44"/>
                </a:lnTo>
                <a:lnTo>
                  <a:pt x="178" y="32"/>
                </a:lnTo>
                <a:lnTo>
                  <a:pt x="168" y="22"/>
                </a:lnTo>
                <a:lnTo>
                  <a:pt x="158" y="12"/>
                </a:lnTo>
                <a:lnTo>
                  <a:pt x="146" y="6"/>
                </a:lnTo>
                <a:lnTo>
                  <a:pt x="132" y="2"/>
                </a:lnTo>
                <a:lnTo>
                  <a:pt x="116" y="0"/>
                </a:lnTo>
                <a:lnTo>
                  <a:pt x="102" y="2"/>
                </a:lnTo>
                <a:lnTo>
                  <a:pt x="88" y="6"/>
                </a:lnTo>
                <a:lnTo>
                  <a:pt x="76" y="12"/>
                </a:lnTo>
                <a:lnTo>
                  <a:pt x="66" y="22"/>
                </a:lnTo>
                <a:lnTo>
                  <a:pt x="56" y="32"/>
                </a:lnTo>
                <a:lnTo>
                  <a:pt x="50" y="44"/>
                </a:lnTo>
                <a:lnTo>
                  <a:pt x="46" y="58"/>
                </a:lnTo>
                <a:lnTo>
                  <a:pt x="44" y="72"/>
                </a:lnTo>
                <a:lnTo>
                  <a:pt x="46" y="88"/>
                </a:lnTo>
                <a:lnTo>
                  <a:pt x="50" y="100"/>
                </a:lnTo>
                <a:lnTo>
                  <a:pt x="56" y="112"/>
                </a:lnTo>
                <a:lnTo>
                  <a:pt x="64" y="122"/>
                </a:lnTo>
                <a:lnTo>
                  <a:pt x="72" y="134"/>
                </a:lnTo>
                <a:lnTo>
                  <a:pt x="76" y="146"/>
                </a:lnTo>
                <a:lnTo>
                  <a:pt x="78" y="158"/>
                </a:lnTo>
                <a:lnTo>
                  <a:pt x="78" y="172"/>
                </a:lnTo>
                <a:lnTo>
                  <a:pt x="72" y="188"/>
                </a:lnTo>
                <a:lnTo>
                  <a:pt x="68" y="198"/>
                </a:lnTo>
                <a:lnTo>
                  <a:pt x="62" y="206"/>
                </a:lnTo>
                <a:lnTo>
                  <a:pt x="54" y="216"/>
                </a:lnTo>
                <a:lnTo>
                  <a:pt x="46" y="224"/>
                </a:lnTo>
                <a:lnTo>
                  <a:pt x="34" y="236"/>
                </a:lnTo>
                <a:lnTo>
                  <a:pt x="20" y="256"/>
                </a:lnTo>
                <a:lnTo>
                  <a:pt x="8" y="278"/>
                </a:lnTo>
                <a:lnTo>
                  <a:pt x="2" y="302"/>
                </a:lnTo>
                <a:lnTo>
                  <a:pt x="0" y="316"/>
                </a:lnTo>
                <a:lnTo>
                  <a:pt x="0" y="328"/>
                </a:lnTo>
                <a:lnTo>
                  <a:pt x="0" y="340"/>
                </a:lnTo>
                <a:lnTo>
                  <a:pt x="0" y="342"/>
                </a:lnTo>
                <a:lnTo>
                  <a:pt x="2" y="344"/>
                </a:lnTo>
                <a:lnTo>
                  <a:pt x="8" y="348"/>
                </a:lnTo>
                <a:lnTo>
                  <a:pt x="14" y="352"/>
                </a:lnTo>
                <a:lnTo>
                  <a:pt x="24" y="356"/>
                </a:lnTo>
                <a:lnTo>
                  <a:pt x="40" y="360"/>
                </a:lnTo>
                <a:lnTo>
                  <a:pt x="58" y="362"/>
                </a:lnTo>
                <a:lnTo>
                  <a:pt x="84" y="364"/>
                </a:lnTo>
                <a:lnTo>
                  <a:pt x="114" y="366"/>
                </a:lnTo>
                <a:lnTo>
                  <a:pt x="116" y="366"/>
                </a:lnTo>
                <a:lnTo>
                  <a:pt x="140" y="366"/>
                </a:lnTo>
                <a:lnTo>
                  <a:pt x="176" y="364"/>
                </a:lnTo>
                <a:lnTo>
                  <a:pt x="196" y="362"/>
                </a:lnTo>
                <a:lnTo>
                  <a:pt x="212" y="358"/>
                </a:lnTo>
                <a:lnTo>
                  <a:pt x="224" y="352"/>
                </a:lnTo>
                <a:lnTo>
                  <a:pt x="230" y="348"/>
                </a:lnTo>
                <a:lnTo>
                  <a:pt x="232" y="342"/>
                </a:lnTo>
                <a:lnTo>
                  <a:pt x="234" y="324"/>
                </a:lnTo>
                <a:lnTo>
                  <a:pt x="232" y="308"/>
                </a:lnTo>
                <a:lnTo>
                  <a:pt x="230" y="292"/>
                </a:lnTo>
                <a:lnTo>
                  <a:pt x="224" y="276"/>
                </a:lnTo>
                <a:lnTo>
                  <a:pt x="216" y="262"/>
                </a:lnTo>
                <a:lnTo>
                  <a:pt x="208" y="248"/>
                </a:lnTo>
                <a:lnTo>
                  <a:pt x="198" y="236"/>
                </a:lnTo>
                <a:lnTo>
                  <a:pt x="186" y="226"/>
                </a:lnTo>
                <a:lnTo>
                  <a:pt x="174" y="216"/>
                </a:lnTo>
                <a:close/>
              </a:path>
            </a:pathLst>
          </a:custGeom>
          <a:solidFill>
            <a:srgbClr val="4B8A99"/>
          </a:solidFill>
          <a:ln w="9525">
            <a:solidFill>
              <a:schemeClr val="bg1"/>
            </a:solidFill>
            <a:round/>
            <a:headEnd/>
            <a:tailEnd/>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solidFill>
                <a:schemeClr val="lt1"/>
              </a:solidFill>
              <a:latin typeface="+mn-lt"/>
              <a:ea typeface="+mn-ea"/>
              <a:cs typeface="+mn-cs"/>
            </a:endParaRPr>
          </a:p>
        </p:txBody>
      </p:sp>
      <p:sp>
        <p:nvSpPr>
          <p:cNvPr id="7" name="Freeform 9"/>
          <p:cNvSpPr>
            <a:spLocks/>
          </p:cNvSpPr>
          <p:nvPr/>
        </p:nvSpPr>
        <p:spPr bwMode="auto">
          <a:xfrm>
            <a:off x="3701657" y="2604124"/>
            <a:ext cx="285895" cy="367579"/>
          </a:xfrm>
          <a:custGeom>
            <a:avLst/>
            <a:gdLst>
              <a:gd name="T0" fmla="*/ 174 w 234"/>
              <a:gd name="T1" fmla="*/ 216 h 366"/>
              <a:gd name="T2" fmla="*/ 162 w 234"/>
              <a:gd name="T3" fmla="*/ 202 h 366"/>
              <a:gd name="T4" fmla="*/ 152 w 234"/>
              <a:gd name="T5" fmla="*/ 182 h 366"/>
              <a:gd name="T6" fmla="*/ 152 w 234"/>
              <a:gd name="T7" fmla="*/ 156 h 366"/>
              <a:gd name="T8" fmla="*/ 168 w 234"/>
              <a:gd name="T9" fmla="*/ 124 h 366"/>
              <a:gd name="T10" fmla="*/ 176 w 234"/>
              <a:gd name="T11" fmla="*/ 114 h 366"/>
              <a:gd name="T12" fmla="*/ 188 w 234"/>
              <a:gd name="T13" fmla="*/ 88 h 366"/>
              <a:gd name="T14" fmla="*/ 190 w 234"/>
              <a:gd name="T15" fmla="*/ 72 h 366"/>
              <a:gd name="T16" fmla="*/ 184 w 234"/>
              <a:gd name="T17" fmla="*/ 44 h 366"/>
              <a:gd name="T18" fmla="*/ 168 w 234"/>
              <a:gd name="T19" fmla="*/ 22 h 366"/>
              <a:gd name="T20" fmla="*/ 146 w 234"/>
              <a:gd name="T21" fmla="*/ 6 h 366"/>
              <a:gd name="T22" fmla="*/ 116 w 234"/>
              <a:gd name="T23" fmla="*/ 0 h 366"/>
              <a:gd name="T24" fmla="*/ 102 w 234"/>
              <a:gd name="T25" fmla="*/ 2 h 366"/>
              <a:gd name="T26" fmla="*/ 76 w 234"/>
              <a:gd name="T27" fmla="*/ 12 h 366"/>
              <a:gd name="T28" fmla="*/ 56 w 234"/>
              <a:gd name="T29" fmla="*/ 32 h 366"/>
              <a:gd name="T30" fmla="*/ 46 w 234"/>
              <a:gd name="T31" fmla="*/ 58 h 366"/>
              <a:gd name="T32" fmla="*/ 44 w 234"/>
              <a:gd name="T33" fmla="*/ 72 h 366"/>
              <a:gd name="T34" fmla="*/ 50 w 234"/>
              <a:gd name="T35" fmla="*/ 100 h 366"/>
              <a:gd name="T36" fmla="*/ 64 w 234"/>
              <a:gd name="T37" fmla="*/ 122 h 366"/>
              <a:gd name="T38" fmla="*/ 72 w 234"/>
              <a:gd name="T39" fmla="*/ 134 h 366"/>
              <a:gd name="T40" fmla="*/ 78 w 234"/>
              <a:gd name="T41" fmla="*/ 158 h 366"/>
              <a:gd name="T42" fmla="*/ 72 w 234"/>
              <a:gd name="T43" fmla="*/ 188 h 366"/>
              <a:gd name="T44" fmla="*/ 62 w 234"/>
              <a:gd name="T45" fmla="*/ 206 h 366"/>
              <a:gd name="T46" fmla="*/ 46 w 234"/>
              <a:gd name="T47" fmla="*/ 224 h 366"/>
              <a:gd name="T48" fmla="*/ 46 w 234"/>
              <a:gd name="T49" fmla="*/ 224 h 366"/>
              <a:gd name="T50" fmla="*/ 34 w 234"/>
              <a:gd name="T51" fmla="*/ 236 h 366"/>
              <a:gd name="T52" fmla="*/ 8 w 234"/>
              <a:gd name="T53" fmla="*/ 278 h 366"/>
              <a:gd name="T54" fmla="*/ 0 w 234"/>
              <a:gd name="T55" fmla="*/ 316 h 366"/>
              <a:gd name="T56" fmla="*/ 0 w 234"/>
              <a:gd name="T57" fmla="*/ 328 h 366"/>
              <a:gd name="T58" fmla="*/ 0 w 234"/>
              <a:gd name="T59" fmla="*/ 342 h 366"/>
              <a:gd name="T60" fmla="*/ 2 w 234"/>
              <a:gd name="T61" fmla="*/ 344 h 366"/>
              <a:gd name="T62" fmla="*/ 14 w 234"/>
              <a:gd name="T63" fmla="*/ 352 h 366"/>
              <a:gd name="T64" fmla="*/ 40 w 234"/>
              <a:gd name="T65" fmla="*/ 360 h 366"/>
              <a:gd name="T66" fmla="*/ 84 w 234"/>
              <a:gd name="T67" fmla="*/ 364 h 366"/>
              <a:gd name="T68" fmla="*/ 114 w 234"/>
              <a:gd name="T69" fmla="*/ 366 h 366"/>
              <a:gd name="T70" fmla="*/ 116 w 234"/>
              <a:gd name="T71" fmla="*/ 366 h 366"/>
              <a:gd name="T72" fmla="*/ 176 w 234"/>
              <a:gd name="T73" fmla="*/ 364 h 366"/>
              <a:gd name="T74" fmla="*/ 196 w 234"/>
              <a:gd name="T75" fmla="*/ 362 h 366"/>
              <a:gd name="T76" fmla="*/ 212 w 234"/>
              <a:gd name="T77" fmla="*/ 358 h 366"/>
              <a:gd name="T78" fmla="*/ 224 w 234"/>
              <a:gd name="T79" fmla="*/ 352 h 366"/>
              <a:gd name="T80" fmla="*/ 232 w 234"/>
              <a:gd name="T81" fmla="*/ 342 h 366"/>
              <a:gd name="T82" fmla="*/ 234 w 234"/>
              <a:gd name="T83" fmla="*/ 324 h 366"/>
              <a:gd name="T84" fmla="*/ 232 w 234"/>
              <a:gd name="T85" fmla="*/ 308 h 366"/>
              <a:gd name="T86" fmla="*/ 224 w 234"/>
              <a:gd name="T87" fmla="*/ 276 h 366"/>
              <a:gd name="T88" fmla="*/ 208 w 234"/>
              <a:gd name="T89" fmla="*/ 248 h 366"/>
              <a:gd name="T90" fmla="*/ 186 w 234"/>
              <a:gd name="T91" fmla="*/ 226 h 366"/>
              <a:gd name="T92" fmla="*/ 174 w 234"/>
              <a:gd name="T93" fmla="*/ 21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4" h="366">
                <a:moveTo>
                  <a:pt x="174" y="216"/>
                </a:moveTo>
                <a:lnTo>
                  <a:pt x="174" y="216"/>
                </a:lnTo>
                <a:lnTo>
                  <a:pt x="168" y="210"/>
                </a:lnTo>
                <a:lnTo>
                  <a:pt x="162" y="202"/>
                </a:lnTo>
                <a:lnTo>
                  <a:pt x="156" y="194"/>
                </a:lnTo>
                <a:lnTo>
                  <a:pt x="152" y="182"/>
                </a:lnTo>
                <a:lnTo>
                  <a:pt x="152" y="170"/>
                </a:lnTo>
                <a:lnTo>
                  <a:pt x="152" y="156"/>
                </a:lnTo>
                <a:lnTo>
                  <a:pt x="158" y="142"/>
                </a:lnTo>
                <a:lnTo>
                  <a:pt x="168" y="124"/>
                </a:lnTo>
                <a:lnTo>
                  <a:pt x="168" y="124"/>
                </a:lnTo>
                <a:lnTo>
                  <a:pt x="176" y="114"/>
                </a:lnTo>
                <a:lnTo>
                  <a:pt x="184" y="102"/>
                </a:lnTo>
                <a:lnTo>
                  <a:pt x="188" y="88"/>
                </a:lnTo>
                <a:lnTo>
                  <a:pt x="190" y="72"/>
                </a:lnTo>
                <a:lnTo>
                  <a:pt x="190" y="72"/>
                </a:lnTo>
                <a:lnTo>
                  <a:pt x="188" y="58"/>
                </a:lnTo>
                <a:lnTo>
                  <a:pt x="184" y="44"/>
                </a:lnTo>
                <a:lnTo>
                  <a:pt x="178" y="32"/>
                </a:lnTo>
                <a:lnTo>
                  <a:pt x="168" y="22"/>
                </a:lnTo>
                <a:lnTo>
                  <a:pt x="158" y="12"/>
                </a:lnTo>
                <a:lnTo>
                  <a:pt x="146" y="6"/>
                </a:lnTo>
                <a:lnTo>
                  <a:pt x="132" y="2"/>
                </a:lnTo>
                <a:lnTo>
                  <a:pt x="116" y="0"/>
                </a:lnTo>
                <a:lnTo>
                  <a:pt x="116" y="0"/>
                </a:lnTo>
                <a:lnTo>
                  <a:pt x="102" y="2"/>
                </a:lnTo>
                <a:lnTo>
                  <a:pt x="88" y="6"/>
                </a:lnTo>
                <a:lnTo>
                  <a:pt x="76" y="12"/>
                </a:lnTo>
                <a:lnTo>
                  <a:pt x="66" y="22"/>
                </a:lnTo>
                <a:lnTo>
                  <a:pt x="56" y="32"/>
                </a:lnTo>
                <a:lnTo>
                  <a:pt x="50" y="44"/>
                </a:lnTo>
                <a:lnTo>
                  <a:pt x="46" y="58"/>
                </a:lnTo>
                <a:lnTo>
                  <a:pt x="44" y="72"/>
                </a:lnTo>
                <a:lnTo>
                  <a:pt x="44" y="72"/>
                </a:lnTo>
                <a:lnTo>
                  <a:pt x="46" y="88"/>
                </a:lnTo>
                <a:lnTo>
                  <a:pt x="50" y="100"/>
                </a:lnTo>
                <a:lnTo>
                  <a:pt x="56" y="112"/>
                </a:lnTo>
                <a:lnTo>
                  <a:pt x="64" y="122"/>
                </a:lnTo>
                <a:lnTo>
                  <a:pt x="64" y="122"/>
                </a:lnTo>
                <a:lnTo>
                  <a:pt x="72" y="134"/>
                </a:lnTo>
                <a:lnTo>
                  <a:pt x="76" y="146"/>
                </a:lnTo>
                <a:lnTo>
                  <a:pt x="78" y="158"/>
                </a:lnTo>
                <a:lnTo>
                  <a:pt x="78" y="172"/>
                </a:lnTo>
                <a:lnTo>
                  <a:pt x="72" y="188"/>
                </a:lnTo>
                <a:lnTo>
                  <a:pt x="68" y="198"/>
                </a:lnTo>
                <a:lnTo>
                  <a:pt x="62" y="206"/>
                </a:lnTo>
                <a:lnTo>
                  <a:pt x="54" y="216"/>
                </a:lnTo>
                <a:lnTo>
                  <a:pt x="46" y="224"/>
                </a:lnTo>
                <a:lnTo>
                  <a:pt x="46" y="224"/>
                </a:lnTo>
                <a:lnTo>
                  <a:pt x="46" y="224"/>
                </a:lnTo>
                <a:lnTo>
                  <a:pt x="34" y="236"/>
                </a:lnTo>
                <a:lnTo>
                  <a:pt x="34" y="236"/>
                </a:lnTo>
                <a:lnTo>
                  <a:pt x="20" y="256"/>
                </a:lnTo>
                <a:lnTo>
                  <a:pt x="8" y="278"/>
                </a:lnTo>
                <a:lnTo>
                  <a:pt x="2" y="302"/>
                </a:lnTo>
                <a:lnTo>
                  <a:pt x="0" y="316"/>
                </a:lnTo>
                <a:lnTo>
                  <a:pt x="0" y="328"/>
                </a:lnTo>
                <a:lnTo>
                  <a:pt x="0" y="328"/>
                </a:lnTo>
                <a:lnTo>
                  <a:pt x="0" y="340"/>
                </a:lnTo>
                <a:lnTo>
                  <a:pt x="0" y="342"/>
                </a:lnTo>
                <a:lnTo>
                  <a:pt x="2" y="344"/>
                </a:lnTo>
                <a:lnTo>
                  <a:pt x="2" y="344"/>
                </a:lnTo>
                <a:lnTo>
                  <a:pt x="8" y="348"/>
                </a:lnTo>
                <a:lnTo>
                  <a:pt x="14" y="352"/>
                </a:lnTo>
                <a:lnTo>
                  <a:pt x="24" y="356"/>
                </a:lnTo>
                <a:lnTo>
                  <a:pt x="40" y="360"/>
                </a:lnTo>
                <a:lnTo>
                  <a:pt x="58" y="362"/>
                </a:lnTo>
                <a:lnTo>
                  <a:pt x="84" y="364"/>
                </a:lnTo>
                <a:lnTo>
                  <a:pt x="114" y="366"/>
                </a:lnTo>
                <a:lnTo>
                  <a:pt x="114" y="366"/>
                </a:lnTo>
                <a:lnTo>
                  <a:pt x="116" y="366"/>
                </a:lnTo>
                <a:lnTo>
                  <a:pt x="116" y="366"/>
                </a:lnTo>
                <a:lnTo>
                  <a:pt x="140" y="366"/>
                </a:lnTo>
                <a:lnTo>
                  <a:pt x="176" y="364"/>
                </a:lnTo>
                <a:lnTo>
                  <a:pt x="176" y="364"/>
                </a:lnTo>
                <a:lnTo>
                  <a:pt x="196" y="362"/>
                </a:lnTo>
                <a:lnTo>
                  <a:pt x="212" y="358"/>
                </a:lnTo>
                <a:lnTo>
                  <a:pt x="212" y="358"/>
                </a:lnTo>
                <a:lnTo>
                  <a:pt x="224" y="352"/>
                </a:lnTo>
                <a:lnTo>
                  <a:pt x="224" y="352"/>
                </a:lnTo>
                <a:lnTo>
                  <a:pt x="230" y="348"/>
                </a:lnTo>
                <a:lnTo>
                  <a:pt x="232" y="342"/>
                </a:lnTo>
                <a:lnTo>
                  <a:pt x="232" y="342"/>
                </a:lnTo>
                <a:lnTo>
                  <a:pt x="234" y="324"/>
                </a:lnTo>
                <a:lnTo>
                  <a:pt x="234" y="324"/>
                </a:lnTo>
                <a:lnTo>
                  <a:pt x="232" y="308"/>
                </a:lnTo>
                <a:lnTo>
                  <a:pt x="230" y="292"/>
                </a:lnTo>
                <a:lnTo>
                  <a:pt x="224" y="276"/>
                </a:lnTo>
                <a:lnTo>
                  <a:pt x="216" y="262"/>
                </a:lnTo>
                <a:lnTo>
                  <a:pt x="208" y="248"/>
                </a:lnTo>
                <a:lnTo>
                  <a:pt x="198" y="236"/>
                </a:lnTo>
                <a:lnTo>
                  <a:pt x="186" y="226"/>
                </a:lnTo>
                <a:lnTo>
                  <a:pt x="174" y="216"/>
                </a:lnTo>
                <a:lnTo>
                  <a:pt x="174" y="216"/>
                </a:lnTo>
                <a:close/>
              </a:path>
            </a:pathLst>
          </a:custGeom>
          <a:solidFill>
            <a:srgbClr val="A5C4CD"/>
          </a:solidFill>
          <a:ln w="9525">
            <a:solidFill>
              <a:schemeClr val="bg1"/>
            </a:solidFill>
            <a:round/>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a:solidFill>
                <a:schemeClr val="lt1"/>
              </a:solidFill>
              <a:latin typeface="+mn-lt"/>
              <a:ea typeface="+mn-ea"/>
              <a:cs typeface="+mn-cs"/>
            </a:endParaRPr>
          </a:p>
        </p:txBody>
      </p:sp>
      <p:sp>
        <p:nvSpPr>
          <p:cNvPr id="12" name="Ned 11"/>
          <p:cNvSpPr/>
          <p:nvPr/>
        </p:nvSpPr>
        <p:spPr>
          <a:xfrm rot="16200000">
            <a:off x="3053902" y="3140549"/>
            <a:ext cx="504056" cy="720080"/>
          </a:xfrm>
          <a:prstGeom prst="downArrow">
            <a:avLst/>
          </a:prstGeom>
          <a:solidFill>
            <a:srgbClr val="0A4152"/>
          </a:solidFill>
          <a:ln w="9525">
            <a:solidFill>
              <a:schemeClr val="bg1"/>
            </a:solidFill>
            <a:round/>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Ned 12"/>
          <p:cNvSpPr/>
          <p:nvPr/>
        </p:nvSpPr>
        <p:spPr>
          <a:xfrm rot="14535231">
            <a:off x="5240370" y="2545771"/>
            <a:ext cx="504056" cy="843187"/>
          </a:xfrm>
          <a:prstGeom prst="downArrow">
            <a:avLst/>
          </a:prstGeom>
          <a:solidFill>
            <a:srgbClr val="0A4152"/>
          </a:solidFill>
          <a:ln w="9525">
            <a:solidFill>
              <a:schemeClr val="bg1"/>
            </a:solidFill>
            <a:round/>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Freeform 9"/>
          <p:cNvSpPr>
            <a:spLocks/>
          </p:cNvSpPr>
          <p:nvPr/>
        </p:nvSpPr>
        <p:spPr bwMode="auto">
          <a:xfrm>
            <a:off x="1712807" y="2554210"/>
            <a:ext cx="298267" cy="384166"/>
          </a:xfrm>
          <a:custGeom>
            <a:avLst/>
            <a:gdLst>
              <a:gd name="T0" fmla="*/ 2147483647 w 234"/>
              <a:gd name="T1" fmla="*/ 2147483647 h 366"/>
              <a:gd name="T2" fmla="*/ 2147483647 w 234"/>
              <a:gd name="T3" fmla="*/ 2147483647 h 366"/>
              <a:gd name="T4" fmla="*/ 2147483647 w 234"/>
              <a:gd name="T5" fmla="*/ 2147483647 h 366"/>
              <a:gd name="T6" fmla="*/ 2147483647 w 234"/>
              <a:gd name="T7" fmla="*/ 2147483647 h 366"/>
              <a:gd name="T8" fmla="*/ 2147483647 w 234"/>
              <a:gd name="T9" fmla="*/ 2147483647 h 366"/>
              <a:gd name="T10" fmla="*/ 2147483647 w 234"/>
              <a:gd name="T11" fmla="*/ 2147483647 h 366"/>
              <a:gd name="T12" fmla="*/ 2147483647 w 234"/>
              <a:gd name="T13" fmla="*/ 2147483647 h 366"/>
              <a:gd name="T14" fmla="*/ 2147483647 w 234"/>
              <a:gd name="T15" fmla="*/ 2147483647 h 366"/>
              <a:gd name="T16" fmla="*/ 2147483647 w 234"/>
              <a:gd name="T17" fmla="*/ 2147483647 h 366"/>
              <a:gd name="T18" fmla="*/ 2147483647 w 234"/>
              <a:gd name="T19" fmla="*/ 2147483647 h 366"/>
              <a:gd name="T20" fmla="*/ 2147483647 w 234"/>
              <a:gd name="T21" fmla="*/ 2147483647 h 366"/>
              <a:gd name="T22" fmla="*/ 2147483647 w 234"/>
              <a:gd name="T23" fmla="*/ 0 h 366"/>
              <a:gd name="T24" fmla="*/ 2147483647 w 234"/>
              <a:gd name="T25" fmla="*/ 2147483647 h 366"/>
              <a:gd name="T26" fmla="*/ 2147483647 w 234"/>
              <a:gd name="T27" fmla="*/ 2147483647 h 366"/>
              <a:gd name="T28" fmla="*/ 2147483647 w 234"/>
              <a:gd name="T29" fmla="*/ 2147483647 h 366"/>
              <a:gd name="T30" fmla="*/ 2147483647 w 234"/>
              <a:gd name="T31" fmla="*/ 2147483647 h 366"/>
              <a:gd name="T32" fmla="*/ 2147483647 w 234"/>
              <a:gd name="T33" fmla="*/ 2147483647 h 366"/>
              <a:gd name="T34" fmla="*/ 2147483647 w 234"/>
              <a:gd name="T35" fmla="*/ 2147483647 h 366"/>
              <a:gd name="T36" fmla="*/ 2147483647 w 234"/>
              <a:gd name="T37" fmla="*/ 2147483647 h 366"/>
              <a:gd name="T38" fmla="*/ 2147483647 w 234"/>
              <a:gd name="T39" fmla="*/ 2147483647 h 366"/>
              <a:gd name="T40" fmla="*/ 2147483647 w 234"/>
              <a:gd name="T41" fmla="*/ 2147483647 h 366"/>
              <a:gd name="T42" fmla="*/ 2147483647 w 234"/>
              <a:gd name="T43" fmla="*/ 2147483647 h 366"/>
              <a:gd name="T44" fmla="*/ 2147483647 w 234"/>
              <a:gd name="T45" fmla="*/ 2147483647 h 366"/>
              <a:gd name="T46" fmla="*/ 2147483647 w 234"/>
              <a:gd name="T47" fmla="*/ 2147483647 h 366"/>
              <a:gd name="T48" fmla="*/ 2147483647 w 234"/>
              <a:gd name="T49" fmla="*/ 2147483647 h 366"/>
              <a:gd name="T50" fmla="*/ 2147483647 w 234"/>
              <a:gd name="T51" fmla="*/ 2147483647 h 366"/>
              <a:gd name="T52" fmla="*/ 2147483647 w 234"/>
              <a:gd name="T53" fmla="*/ 2147483647 h 366"/>
              <a:gd name="T54" fmla="*/ 0 w 234"/>
              <a:gd name="T55" fmla="*/ 2147483647 h 366"/>
              <a:gd name="T56" fmla="*/ 0 w 234"/>
              <a:gd name="T57" fmla="*/ 2147483647 h 366"/>
              <a:gd name="T58" fmla="*/ 0 w 234"/>
              <a:gd name="T59" fmla="*/ 2147483647 h 366"/>
              <a:gd name="T60" fmla="*/ 2147483647 w 234"/>
              <a:gd name="T61" fmla="*/ 2147483647 h 366"/>
              <a:gd name="T62" fmla="*/ 2147483647 w 234"/>
              <a:gd name="T63" fmla="*/ 2147483647 h 366"/>
              <a:gd name="T64" fmla="*/ 2147483647 w 234"/>
              <a:gd name="T65" fmla="*/ 2147483647 h 366"/>
              <a:gd name="T66" fmla="*/ 2147483647 w 234"/>
              <a:gd name="T67" fmla="*/ 2147483647 h 366"/>
              <a:gd name="T68" fmla="*/ 2147483647 w 234"/>
              <a:gd name="T69" fmla="*/ 2147483647 h 366"/>
              <a:gd name="T70" fmla="*/ 2147483647 w 234"/>
              <a:gd name="T71" fmla="*/ 2147483647 h 366"/>
              <a:gd name="T72" fmla="*/ 2147483647 w 234"/>
              <a:gd name="T73" fmla="*/ 2147483647 h 366"/>
              <a:gd name="T74" fmla="*/ 2147483647 w 234"/>
              <a:gd name="T75" fmla="*/ 2147483647 h 366"/>
              <a:gd name="T76" fmla="*/ 2147483647 w 234"/>
              <a:gd name="T77" fmla="*/ 2147483647 h 366"/>
              <a:gd name="T78" fmla="*/ 2147483647 w 234"/>
              <a:gd name="T79" fmla="*/ 2147483647 h 366"/>
              <a:gd name="T80" fmla="*/ 2147483647 w 234"/>
              <a:gd name="T81" fmla="*/ 2147483647 h 366"/>
              <a:gd name="T82" fmla="*/ 2147483647 w 234"/>
              <a:gd name="T83" fmla="*/ 2147483647 h 366"/>
              <a:gd name="T84" fmla="*/ 2147483647 w 234"/>
              <a:gd name="T85" fmla="*/ 2147483647 h 366"/>
              <a:gd name="T86" fmla="*/ 2147483647 w 234"/>
              <a:gd name="T87" fmla="*/ 2147483647 h 366"/>
              <a:gd name="T88" fmla="*/ 2147483647 w 234"/>
              <a:gd name="T89" fmla="*/ 2147483647 h 366"/>
              <a:gd name="T90" fmla="*/ 2147483647 w 234"/>
              <a:gd name="T91" fmla="*/ 2147483647 h 366"/>
              <a:gd name="T92" fmla="*/ 2147483647 w 234"/>
              <a:gd name="T93" fmla="*/ 2147483647 h 3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4" h="366">
                <a:moveTo>
                  <a:pt x="174" y="216"/>
                </a:moveTo>
                <a:lnTo>
                  <a:pt x="174" y="216"/>
                </a:lnTo>
                <a:lnTo>
                  <a:pt x="168" y="210"/>
                </a:lnTo>
                <a:lnTo>
                  <a:pt x="162" y="202"/>
                </a:lnTo>
                <a:lnTo>
                  <a:pt x="156" y="194"/>
                </a:lnTo>
                <a:lnTo>
                  <a:pt x="152" y="182"/>
                </a:lnTo>
                <a:lnTo>
                  <a:pt x="152" y="170"/>
                </a:lnTo>
                <a:lnTo>
                  <a:pt x="152" y="156"/>
                </a:lnTo>
                <a:lnTo>
                  <a:pt x="158" y="142"/>
                </a:lnTo>
                <a:lnTo>
                  <a:pt x="168" y="124"/>
                </a:lnTo>
                <a:lnTo>
                  <a:pt x="176" y="114"/>
                </a:lnTo>
                <a:lnTo>
                  <a:pt x="184" y="102"/>
                </a:lnTo>
                <a:lnTo>
                  <a:pt x="188" y="88"/>
                </a:lnTo>
                <a:lnTo>
                  <a:pt x="190" y="72"/>
                </a:lnTo>
                <a:lnTo>
                  <a:pt x="188" y="58"/>
                </a:lnTo>
                <a:lnTo>
                  <a:pt x="184" y="44"/>
                </a:lnTo>
                <a:lnTo>
                  <a:pt x="178" y="32"/>
                </a:lnTo>
                <a:lnTo>
                  <a:pt x="168" y="22"/>
                </a:lnTo>
                <a:lnTo>
                  <a:pt x="158" y="12"/>
                </a:lnTo>
                <a:lnTo>
                  <a:pt x="146" y="6"/>
                </a:lnTo>
                <a:lnTo>
                  <a:pt x="132" y="2"/>
                </a:lnTo>
                <a:lnTo>
                  <a:pt x="116" y="0"/>
                </a:lnTo>
                <a:lnTo>
                  <a:pt x="102" y="2"/>
                </a:lnTo>
                <a:lnTo>
                  <a:pt x="88" y="6"/>
                </a:lnTo>
                <a:lnTo>
                  <a:pt x="76" y="12"/>
                </a:lnTo>
                <a:lnTo>
                  <a:pt x="66" y="22"/>
                </a:lnTo>
                <a:lnTo>
                  <a:pt x="56" y="32"/>
                </a:lnTo>
                <a:lnTo>
                  <a:pt x="50" y="44"/>
                </a:lnTo>
                <a:lnTo>
                  <a:pt x="46" y="58"/>
                </a:lnTo>
                <a:lnTo>
                  <a:pt x="44" y="72"/>
                </a:lnTo>
                <a:lnTo>
                  <a:pt x="46" y="88"/>
                </a:lnTo>
                <a:lnTo>
                  <a:pt x="50" y="100"/>
                </a:lnTo>
                <a:lnTo>
                  <a:pt x="56" y="112"/>
                </a:lnTo>
                <a:lnTo>
                  <a:pt x="64" y="122"/>
                </a:lnTo>
                <a:lnTo>
                  <a:pt x="72" y="134"/>
                </a:lnTo>
                <a:lnTo>
                  <a:pt x="76" y="146"/>
                </a:lnTo>
                <a:lnTo>
                  <a:pt x="78" y="158"/>
                </a:lnTo>
                <a:lnTo>
                  <a:pt x="78" y="172"/>
                </a:lnTo>
                <a:lnTo>
                  <a:pt x="72" y="188"/>
                </a:lnTo>
                <a:lnTo>
                  <a:pt x="68" y="198"/>
                </a:lnTo>
                <a:lnTo>
                  <a:pt x="62" y="206"/>
                </a:lnTo>
                <a:lnTo>
                  <a:pt x="54" y="216"/>
                </a:lnTo>
                <a:lnTo>
                  <a:pt x="46" y="224"/>
                </a:lnTo>
                <a:lnTo>
                  <a:pt x="34" y="236"/>
                </a:lnTo>
                <a:lnTo>
                  <a:pt x="20" y="256"/>
                </a:lnTo>
                <a:lnTo>
                  <a:pt x="8" y="278"/>
                </a:lnTo>
                <a:lnTo>
                  <a:pt x="2" y="302"/>
                </a:lnTo>
                <a:lnTo>
                  <a:pt x="0" y="316"/>
                </a:lnTo>
                <a:lnTo>
                  <a:pt x="0" y="328"/>
                </a:lnTo>
                <a:lnTo>
                  <a:pt x="0" y="340"/>
                </a:lnTo>
                <a:lnTo>
                  <a:pt x="0" y="342"/>
                </a:lnTo>
                <a:lnTo>
                  <a:pt x="2" y="344"/>
                </a:lnTo>
                <a:lnTo>
                  <a:pt x="8" y="348"/>
                </a:lnTo>
                <a:lnTo>
                  <a:pt x="14" y="352"/>
                </a:lnTo>
                <a:lnTo>
                  <a:pt x="24" y="356"/>
                </a:lnTo>
                <a:lnTo>
                  <a:pt x="40" y="360"/>
                </a:lnTo>
                <a:lnTo>
                  <a:pt x="58" y="362"/>
                </a:lnTo>
                <a:lnTo>
                  <a:pt x="84" y="364"/>
                </a:lnTo>
                <a:lnTo>
                  <a:pt x="114" y="366"/>
                </a:lnTo>
                <a:lnTo>
                  <a:pt x="116" y="366"/>
                </a:lnTo>
                <a:lnTo>
                  <a:pt x="140" y="366"/>
                </a:lnTo>
                <a:lnTo>
                  <a:pt x="176" y="364"/>
                </a:lnTo>
                <a:lnTo>
                  <a:pt x="196" y="362"/>
                </a:lnTo>
                <a:lnTo>
                  <a:pt x="212" y="358"/>
                </a:lnTo>
                <a:lnTo>
                  <a:pt x="224" y="352"/>
                </a:lnTo>
                <a:lnTo>
                  <a:pt x="230" y="348"/>
                </a:lnTo>
                <a:lnTo>
                  <a:pt x="232" y="342"/>
                </a:lnTo>
                <a:lnTo>
                  <a:pt x="234" y="324"/>
                </a:lnTo>
                <a:lnTo>
                  <a:pt x="232" y="308"/>
                </a:lnTo>
                <a:lnTo>
                  <a:pt x="230" y="292"/>
                </a:lnTo>
                <a:lnTo>
                  <a:pt x="224" y="276"/>
                </a:lnTo>
                <a:lnTo>
                  <a:pt x="216" y="262"/>
                </a:lnTo>
                <a:lnTo>
                  <a:pt x="208" y="248"/>
                </a:lnTo>
                <a:lnTo>
                  <a:pt x="198" y="236"/>
                </a:lnTo>
                <a:lnTo>
                  <a:pt x="186" y="226"/>
                </a:lnTo>
                <a:lnTo>
                  <a:pt x="174" y="216"/>
                </a:lnTo>
                <a:close/>
              </a:path>
            </a:pathLst>
          </a:custGeom>
          <a:solidFill>
            <a:srgbClr val="4B8A99"/>
          </a:solidFill>
          <a:ln w="9525">
            <a:solidFill>
              <a:schemeClr val="bg1"/>
            </a:solidFill>
            <a:round/>
            <a:headEnd/>
            <a:tailEnd/>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a:p>
        </p:txBody>
      </p:sp>
      <p:sp>
        <p:nvSpPr>
          <p:cNvPr id="15" name="Rektangel 14"/>
          <p:cNvSpPr/>
          <p:nvPr/>
        </p:nvSpPr>
        <p:spPr>
          <a:xfrm>
            <a:off x="3993799" y="2477772"/>
            <a:ext cx="1370289" cy="646331"/>
          </a:xfrm>
          <a:prstGeom prst="rect">
            <a:avLst/>
          </a:prstGeom>
          <a:noFill/>
        </p:spPr>
        <p:txBody>
          <a:bodyPr wrap="square">
            <a:spAutoFit/>
          </a:bodyPr>
          <a:lstStyle/>
          <a:p>
            <a:r>
              <a:rPr lang="sv-SE" sz="1200" dirty="0" err="1">
                <a:solidFill>
                  <a:schemeClr val="bg1"/>
                </a:solidFill>
              </a:rPr>
              <a:t>Informations-säkerhets-sammordnaren</a:t>
            </a:r>
            <a:endParaRPr lang="sv-SE" sz="1200" dirty="0">
              <a:solidFill>
                <a:schemeClr val="bg1"/>
              </a:solidFill>
            </a:endParaRPr>
          </a:p>
        </p:txBody>
      </p:sp>
      <p:sp>
        <p:nvSpPr>
          <p:cNvPr id="17" name="Ned 16"/>
          <p:cNvSpPr/>
          <p:nvPr/>
        </p:nvSpPr>
        <p:spPr>
          <a:xfrm rot="16200000">
            <a:off x="5256076" y="3138774"/>
            <a:ext cx="504056" cy="720080"/>
          </a:xfrm>
          <a:prstGeom prst="downArrow">
            <a:avLst/>
          </a:prstGeom>
          <a:solidFill>
            <a:srgbClr val="0A4152"/>
          </a:solidFill>
          <a:ln w="9525">
            <a:solidFill>
              <a:schemeClr val="bg1"/>
            </a:solidFill>
            <a:round/>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9" name="Ned 18"/>
          <p:cNvSpPr/>
          <p:nvPr/>
        </p:nvSpPr>
        <p:spPr>
          <a:xfrm rot="17780469">
            <a:off x="5241668" y="3585726"/>
            <a:ext cx="504056" cy="843187"/>
          </a:xfrm>
          <a:prstGeom prst="downArrow">
            <a:avLst/>
          </a:prstGeom>
          <a:solidFill>
            <a:srgbClr val="0A4152"/>
          </a:solidFill>
          <a:ln w="9525">
            <a:solidFill>
              <a:schemeClr val="bg1"/>
            </a:solidFill>
            <a:round/>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7" name="Rektangel 26"/>
          <p:cNvSpPr/>
          <p:nvPr/>
        </p:nvSpPr>
        <p:spPr>
          <a:xfrm>
            <a:off x="3419872" y="3331996"/>
            <a:ext cx="2069976" cy="1231106"/>
          </a:xfrm>
          <a:prstGeom prst="rect">
            <a:avLst/>
          </a:prstGeom>
        </p:spPr>
        <p:txBody>
          <a:bodyPr wrap="square">
            <a:spAutoFit/>
          </a:bodyPr>
          <a:lstStyle/>
          <a:p>
            <a:pPr algn="ctr"/>
            <a:r>
              <a:rPr lang="sv-SE" dirty="0">
                <a:solidFill>
                  <a:schemeClr val="bg1"/>
                </a:solidFill>
              </a:rPr>
              <a:t>Skyddskrav</a:t>
            </a:r>
            <a:br>
              <a:rPr lang="sv-SE" dirty="0">
                <a:solidFill>
                  <a:schemeClr val="bg1"/>
                </a:solidFill>
              </a:rPr>
            </a:br>
            <a:r>
              <a:rPr lang="sv-SE" sz="1400" dirty="0">
                <a:solidFill>
                  <a:schemeClr val="bg1"/>
                </a:solidFill>
              </a:rPr>
              <a:t>(definierade </a:t>
            </a:r>
            <a:r>
              <a:rPr lang="sv-SE" sz="1400" dirty="0" smtClean="0">
                <a:solidFill>
                  <a:schemeClr val="bg1"/>
                </a:solidFill>
              </a:rPr>
              <a:t>säkerhetsåtgärder </a:t>
            </a:r>
          </a:p>
          <a:p>
            <a:pPr algn="ctr"/>
            <a:r>
              <a:rPr lang="sv-SE" sz="1400" dirty="0" smtClean="0">
                <a:solidFill>
                  <a:schemeClr val="bg1"/>
                </a:solidFill>
              </a:rPr>
              <a:t>kopplade till informationsklass)</a:t>
            </a:r>
            <a:endParaRPr lang="sv-SE" sz="1400" dirty="0">
              <a:solidFill>
                <a:schemeClr val="bg1"/>
              </a:solidFill>
            </a:endParaRPr>
          </a:p>
        </p:txBody>
      </p:sp>
      <p:sp>
        <p:nvSpPr>
          <p:cNvPr id="28" name="Rektangel 27"/>
          <p:cNvSpPr/>
          <p:nvPr/>
        </p:nvSpPr>
        <p:spPr>
          <a:xfrm>
            <a:off x="1349896" y="3331996"/>
            <a:ext cx="1709936" cy="584775"/>
          </a:xfrm>
          <a:prstGeom prst="rect">
            <a:avLst/>
          </a:prstGeom>
        </p:spPr>
        <p:txBody>
          <a:bodyPr wrap="square">
            <a:spAutoFit/>
          </a:bodyPr>
          <a:lstStyle/>
          <a:p>
            <a:pPr algn="ctr">
              <a:defRPr/>
            </a:pPr>
            <a:r>
              <a:rPr lang="sv-SE" dirty="0">
                <a:solidFill>
                  <a:schemeClr val="bg1"/>
                </a:solidFill>
              </a:rPr>
              <a:t>Verksamhet</a:t>
            </a:r>
          </a:p>
          <a:p>
            <a:pPr algn="ctr">
              <a:defRPr/>
            </a:pPr>
            <a:r>
              <a:rPr lang="sv-SE" sz="1400" dirty="0" err="1" smtClean="0">
                <a:solidFill>
                  <a:schemeClr val="bg1"/>
                </a:solidFill>
              </a:rPr>
              <a:t>informationsklassar</a:t>
            </a:r>
            <a:endParaRPr lang="sv-SE" sz="1400" dirty="0">
              <a:solidFill>
                <a:schemeClr val="bg1"/>
              </a:solidFill>
            </a:endParaRPr>
          </a:p>
        </p:txBody>
      </p:sp>
      <p:sp>
        <p:nvSpPr>
          <p:cNvPr id="4" name="Rektangel 3"/>
          <p:cNvSpPr/>
          <p:nvPr/>
        </p:nvSpPr>
        <p:spPr>
          <a:xfrm>
            <a:off x="5876037" y="2531174"/>
            <a:ext cx="2087298" cy="665986"/>
          </a:xfrm>
          <a:prstGeom prst="rect">
            <a:avLst/>
          </a:prstGeom>
          <a:solidFill>
            <a:schemeClr val="tx1">
              <a:lumMod val="50000"/>
              <a:lumOff val="50000"/>
            </a:schemeClr>
          </a:solidFill>
          <a:ln>
            <a:solidFill>
              <a:srgbClr val="03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sv-SE" sz="1400" dirty="0">
              <a:solidFill>
                <a:sysClr val="windowText" lastClr="000000"/>
              </a:solidFill>
            </a:endParaRPr>
          </a:p>
        </p:txBody>
      </p:sp>
      <p:sp>
        <p:nvSpPr>
          <p:cNvPr id="9" name="Freeform 18"/>
          <p:cNvSpPr>
            <a:spLocks/>
          </p:cNvSpPr>
          <p:nvPr/>
        </p:nvSpPr>
        <p:spPr bwMode="auto">
          <a:xfrm>
            <a:off x="5950089" y="2620047"/>
            <a:ext cx="242941" cy="313929"/>
          </a:xfrm>
          <a:custGeom>
            <a:avLst/>
            <a:gdLst>
              <a:gd name="T0" fmla="*/ 2147483647 w 238"/>
              <a:gd name="T1" fmla="*/ 2147483647 h 372"/>
              <a:gd name="T2" fmla="*/ 2147483647 w 238"/>
              <a:gd name="T3" fmla="*/ 2147483647 h 372"/>
              <a:gd name="T4" fmla="*/ 2147483647 w 238"/>
              <a:gd name="T5" fmla="*/ 2147483647 h 372"/>
              <a:gd name="T6" fmla="*/ 2147483647 w 238"/>
              <a:gd name="T7" fmla="*/ 2147483647 h 372"/>
              <a:gd name="T8" fmla="*/ 2147483647 w 238"/>
              <a:gd name="T9" fmla="*/ 2147483647 h 372"/>
              <a:gd name="T10" fmla="*/ 2147483647 w 238"/>
              <a:gd name="T11" fmla="*/ 2147483647 h 372"/>
              <a:gd name="T12" fmla="*/ 2147483647 w 238"/>
              <a:gd name="T13" fmla="*/ 2147483647 h 372"/>
              <a:gd name="T14" fmla="*/ 2147483647 w 238"/>
              <a:gd name="T15" fmla="*/ 2147483647 h 372"/>
              <a:gd name="T16" fmla="*/ 2147483647 w 238"/>
              <a:gd name="T17" fmla="*/ 2147483647 h 372"/>
              <a:gd name="T18" fmla="*/ 2147483647 w 238"/>
              <a:gd name="T19" fmla="*/ 2147483647 h 372"/>
              <a:gd name="T20" fmla="*/ 2147483647 w 238"/>
              <a:gd name="T21" fmla="*/ 2147483647 h 372"/>
              <a:gd name="T22" fmla="*/ 2147483647 w 238"/>
              <a:gd name="T23" fmla="*/ 0 h 372"/>
              <a:gd name="T24" fmla="*/ 2147483647 w 238"/>
              <a:gd name="T25" fmla="*/ 2147483647 h 372"/>
              <a:gd name="T26" fmla="*/ 2147483647 w 238"/>
              <a:gd name="T27" fmla="*/ 2147483647 h 372"/>
              <a:gd name="T28" fmla="*/ 2147483647 w 238"/>
              <a:gd name="T29" fmla="*/ 2147483647 h 372"/>
              <a:gd name="T30" fmla="*/ 2147483647 w 238"/>
              <a:gd name="T31" fmla="*/ 2147483647 h 372"/>
              <a:gd name="T32" fmla="*/ 2147483647 w 238"/>
              <a:gd name="T33" fmla="*/ 2147483647 h 372"/>
              <a:gd name="T34" fmla="*/ 2147483647 w 238"/>
              <a:gd name="T35" fmla="*/ 2147483647 h 372"/>
              <a:gd name="T36" fmla="*/ 2147483647 w 238"/>
              <a:gd name="T37" fmla="*/ 2147483647 h 372"/>
              <a:gd name="T38" fmla="*/ 2147483647 w 238"/>
              <a:gd name="T39" fmla="*/ 2147483647 h 372"/>
              <a:gd name="T40" fmla="*/ 2147483647 w 238"/>
              <a:gd name="T41" fmla="*/ 2147483647 h 372"/>
              <a:gd name="T42" fmla="*/ 2147483647 w 238"/>
              <a:gd name="T43" fmla="*/ 2147483647 h 372"/>
              <a:gd name="T44" fmla="*/ 2147483647 w 238"/>
              <a:gd name="T45" fmla="*/ 2147483647 h 372"/>
              <a:gd name="T46" fmla="*/ 2147483647 w 238"/>
              <a:gd name="T47" fmla="*/ 2147483647 h 372"/>
              <a:gd name="T48" fmla="*/ 2147483647 w 238"/>
              <a:gd name="T49" fmla="*/ 2147483647 h 372"/>
              <a:gd name="T50" fmla="*/ 2147483647 w 238"/>
              <a:gd name="T51" fmla="*/ 2147483647 h 372"/>
              <a:gd name="T52" fmla="*/ 2147483647 w 238"/>
              <a:gd name="T53" fmla="*/ 2147483647 h 372"/>
              <a:gd name="T54" fmla="*/ 0 w 238"/>
              <a:gd name="T55" fmla="*/ 2147483647 h 372"/>
              <a:gd name="T56" fmla="*/ 0 w 238"/>
              <a:gd name="T57" fmla="*/ 2147483647 h 372"/>
              <a:gd name="T58" fmla="*/ 0 w 238"/>
              <a:gd name="T59" fmla="*/ 2147483647 h 372"/>
              <a:gd name="T60" fmla="*/ 2147483647 w 238"/>
              <a:gd name="T61" fmla="*/ 2147483647 h 372"/>
              <a:gd name="T62" fmla="*/ 2147483647 w 238"/>
              <a:gd name="T63" fmla="*/ 2147483647 h 372"/>
              <a:gd name="T64" fmla="*/ 2147483647 w 238"/>
              <a:gd name="T65" fmla="*/ 2147483647 h 372"/>
              <a:gd name="T66" fmla="*/ 2147483647 w 238"/>
              <a:gd name="T67" fmla="*/ 2147483647 h 372"/>
              <a:gd name="T68" fmla="*/ 2147483647 w 238"/>
              <a:gd name="T69" fmla="*/ 2147483647 h 372"/>
              <a:gd name="T70" fmla="*/ 2147483647 w 238"/>
              <a:gd name="T71" fmla="*/ 2147483647 h 372"/>
              <a:gd name="T72" fmla="*/ 2147483647 w 238"/>
              <a:gd name="T73" fmla="*/ 2147483647 h 372"/>
              <a:gd name="T74" fmla="*/ 2147483647 w 238"/>
              <a:gd name="T75" fmla="*/ 2147483647 h 372"/>
              <a:gd name="T76" fmla="*/ 2147483647 w 238"/>
              <a:gd name="T77" fmla="*/ 2147483647 h 372"/>
              <a:gd name="T78" fmla="*/ 2147483647 w 238"/>
              <a:gd name="T79" fmla="*/ 2147483647 h 372"/>
              <a:gd name="T80" fmla="*/ 2147483647 w 238"/>
              <a:gd name="T81" fmla="*/ 2147483647 h 372"/>
              <a:gd name="T82" fmla="*/ 2147483647 w 238"/>
              <a:gd name="T83" fmla="*/ 2147483647 h 372"/>
              <a:gd name="T84" fmla="*/ 2147483647 w 238"/>
              <a:gd name="T85" fmla="*/ 2147483647 h 372"/>
              <a:gd name="T86" fmla="*/ 2147483647 w 238"/>
              <a:gd name="T87" fmla="*/ 2147483647 h 372"/>
              <a:gd name="T88" fmla="*/ 2147483647 w 238"/>
              <a:gd name="T89" fmla="*/ 2147483647 h 372"/>
              <a:gd name="T90" fmla="*/ 2147483647 w 238"/>
              <a:gd name="T91" fmla="*/ 2147483647 h 372"/>
              <a:gd name="T92" fmla="*/ 2147483647 w 238"/>
              <a:gd name="T93" fmla="*/ 2147483647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8" h="372">
                <a:moveTo>
                  <a:pt x="178" y="220"/>
                </a:moveTo>
                <a:lnTo>
                  <a:pt x="178" y="220"/>
                </a:lnTo>
                <a:lnTo>
                  <a:pt x="172" y="214"/>
                </a:lnTo>
                <a:lnTo>
                  <a:pt x="166" y="206"/>
                </a:lnTo>
                <a:lnTo>
                  <a:pt x="160" y="198"/>
                </a:lnTo>
                <a:lnTo>
                  <a:pt x="156" y="186"/>
                </a:lnTo>
                <a:lnTo>
                  <a:pt x="154" y="174"/>
                </a:lnTo>
                <a:lnTo>
                  <a:pt x="156" y="160"/>
                </a:lnTo>
                <a:lnTo>
                  <a:pt x="162" y="144"/>
                </a:lnTo>
                <a:lnTo>
                  <a:pt x="172" y="126"/>
                </a:lnTo>
                <a:lnTo>
                  <a:pt x="180" y="116"/>
                </a:lnTo>
                <a:lnTo>
                  <a:pt x="188" y="102"/>
                </a:lnTo>
                <a:lnTo>
                  <a:pt x="192" y="88"/>
                </a:lnTo>
                <a:lnTo>
                  <a:pt x="194" y="74"/>
                </a:lnTo>
                <a:lnTo>
                  <a:pt x="192" y="58"/>
                </a:lnTo>
                <a:lnTo>
                  <a:pt x="188" y="44"/>
                </a:lnTo>
                <a:lnTo>
                  <a:pt x="180" y="32"/>
                </a:lnTo>
                <a:lnTo>
                  <a:pt x="172" y="22"/>
                </a:lnTo>
                <a:lnTo>
                  <a:pt x="160" y="12"/>
                </a:lnTo>
                <a:lnTo>
                  <a:pt x="148" y="6"/>
                </a:lnTo>
                <a:lnTo>
                  <a:pt x="134" y="2"/>
                </a:lnTo>
                <a:lnTo>
                  <a:pt x="120" y="0"/>
                </a:lnTo>
                <a:lnTo>
                  <a:pt x="104" y="2"/>
                </a:lnTo>
                <a:lnTo>
                  <a:pt x="90" y="6"/>
                </a:lnTo>
                <a:lnTo>
                  <a:pt x="78" y="12"/>
                </a:lnTo>
                <a:lnTo>
                  <a:pt x="66" y="22"/>
                </a:lnTo>
                <a:lnTo>
                  <a:pt x="58" y="32"/>
                </a:lnTo>
                <a:lnTo>
                  <a:pt x="52" y="44"/>
                </a:lnTo>
                <a:lnTo>
                  <a:pt x="46" y="58"/>
                </a:lnTo>
                <a:lnTo>
                  <a:pt x="46" y="74"/>
                </a:lnTo>
                <a:lnTo>
                  <a:pt x="46" y="88"/>
                </a:lnTo>
                <a:lnTo>
                  <a:pt x="50" y="102"/>
                </a:lnTo>
                <a:lnTo>
                  <a:pt x="58" y="114"/>
                </a:lnTo>
                <a:lnTo>
                  <a:pt x="66" y="124"/>
                </a:lnTo>
                <a:lnTo>
                  <a:pt x="74" y="136"/>
                </a:lnTo>
                <a:lnTo>
                  <a:pt x="78" y="148"/>
                </a:lnTo>
                <a:lnTo>
                  <a:pt x="80" y="160"/>
                </a:lnTo>
                <a:lnTo>
                  <a:pt x="80" y="176"/>
                </a:lnTo>
                <a:lnTo>
                  <a:pt x="74" y="192"/>
                </a:lnTo>
                <a:lnTo>
                  <a:pt x="70" y="200"/>
                </a:lnTo>
                <a:lnTo>
                  <a:pt x="64" y="210"/>
                </a:lnTo>
                <a:lnTo>
                  <a:pt x="56" y="220"/>
                </a:lnTo>
                <a:lnTo>
                  <a:pt x="46" y="228"/>
                </a:lnTo>
                <a:lnTo>
                  <a:pt x="48" y="228"/>
                </a:lnTo>
                <a:lnTo>
                  <a:pt x="34" y="242"/>
                </a:lnTo>
                <a:lnTo>
                  <a:pt x="20" y="260"/>
                </a:lnTo>
                <a:lnTo>
                  <a:pt x="10" y="284"/>
                </a:lnTo>
                <a:lnTo>
                  <a:pt x="2" y="308"/>
                </a:lnTo>
                <a:lnTo>
                  <a:pt x="0" y="322"/>
                </a:lnTo>
                <a:lnTo>
                  <a:pt x="0" y="334"/>
                </a:lnTo>
                <a:lnTo>
                  <a:pt x="0" y="346"/>
                </a:lnTo>
                <a:lnTo>
                  <a:pt x="0" y="348"/>
                </a:lnTo>
                <a:lnTo>
                  <a:pt x="2" y="350"/>
                </a:lnTo>
                <a:lnTo>
                  <a:pt x="8" y="354"/>
                </a:lnTo>
                <a:lnTo>
                  <a:pt x="14" y="358"/>
                </a:lnTo>
                <a:lnTo>
                  <a:pt x="26" y="362"/>
                </a:lnTo>
                <a:lnTo>
                  <a:pt x="40" y="366"/>
                </a:lnTo>
                <a:lnTo>
                  <a:pt x="60" y="370"/>
                </a:lnTo>
                <a:lnTo>
                  <a:pt x="86" y="372"/>
                </a:lnTo>
                <a:lnTo>
                  <a:pt x="116" y="372"/>
                </a:lnTo>
                <a:lnTo>
                  <a:pt x="118" y="372"/>
                </a:lnTo>
                <a:lnTo>
                  <a:pt x="142" y="372"/>
                </a:lnTo>
                <a:lnTo>
                  <a:pt x="180" y="370"/>
                </a:lnTo>
                <a:lnTo>
                  <a:pt x="200" y="368"/>
                </a:lnTo>
                <a:lnTo>
                  <a:pt x="216" y="364"/>
                </a:lnTo>
                <a:lnTo>
                  <a:pt x="230" y="360"/>
                </a:lnTo>
                <a:lnTo>
                  <a:pt x="234" y="354"/>
                </a:lnTo>
                <a:lnTo>
                  <a:pt x="238" y="348"/>
                </a:lnTo>
                <a:lnTo>
                  <a:pt x="238" y="330"/>
                </a:lnTo>
                <a:lnTo>
                  <a:pt x="238" y="314"/>
                </a:lnTo>
                <a:lnTo>
                  <a:pt x="234" y="296"/>
                </a:lnTo>
                <a:lnTo>
                  <a:pt x="228" y="280"/>
                </a:lnTo>
                <a:lnTo>
                  <a:pt x="222" y="266"/>
                </a:lnTo>
                <a:lnTo>
                  <a:pt x="212" y="252"/>
                </a:lnTo>
                <a:lnTo>
                  <a:pt x="202" y="240"/>
                </a:lnTo>
                <a:lnTo>
                  <a:pt x="190" y="230"/>
                </a:lnTo>
                <a:lnTo>
                  <a:pt x="178" y="220"/>
                </a:lnTo>
                <a:close/>
              </a:path>
            </a:pathLst>
          </a:custGeom>
          <a:solidFill>
            <a:srgbClr val="FEF4DF"/>
          </a:solidFill>
          <a:ln w="9525">
            <a:solidFill>
              <a:schemeClr val="bg1"/>
            </a:solidFill>
            <a:round/>
            <a:headEnd/>
            <a:tailEnd/>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solidFill>
                <a:schemeClr val="lt1"/>
              </a:solidFill>
              <a:latin typeface="+mn-lt"/>
              <a:ea typeface="+mn-ea"/>
              <a:cs typeface="+mn-cs"/>
            </a:endParaRPr>
          </a:p>
        </p:txBody>
      </p:sp>
      <p:sp>
        <p:nvSpPr>
          <p:cNvPr id="10" name="Rektangel 9"/>
          <p:cNvSpPr/>
          <p:nvPr/>
        </p:nvSpPr>
        <p:spPr>
          <a:xfrm>
            <a:off x="5868105" y="3247311"/>
            <a:ext cx="2087298" cy="597397"/>
          </a:xfrm>
          <a:prstGeom prst="rect">
            <a:avLst/>
          </a:prstGeom>
          <a:solidFill>
            <a:srgbClr val="FAB492"/>
          </a:solidFill>
          <a:ln>
            <a:solidFill>
              <a:srgbClr val="03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sv-SE" sz="1600" dirty="0">
              <a:solidFill>
                <a:sysClr val="windowText" lastClr="000000"/>
              </a:solidFill>
            </a:endParaRPr>
          </a:p>
        </p:txBody>
      </p:sp>
      <p:sp>
        <p:nvSpPr>
          <p:cNvPr id="11" name="Freeform 18"/>
          <p:cNvSpPr>
            <a:spLocks/>
          </p:cNvSpPr>
          <p:nvPr/>
        </p:nvSpPr>
        <p:spPr bwMode="auto">
          <a:xfrm>
            <a:off x="5955852" y="3304123"/>
            <a:ext cx="209097" cy="290269"/>
          </a:xfrm>
          <a:custGeom>
            <a:avLst/>
            <a:gdLst>
              <a:gd name="T0" fmla="*/ 2147483647 w 238"/>
              <a:gd name="T1" fmla="*/ 2147483647 h 372"/>
              <a:gd name="T2" fmla="*/ 2147483647 w 238"/>
              <a:gd name="T3" fmla="*/ 2147483647 h 372"/>
              <a:gd name="T4" fmla="*/ 2147483647 w 238"/>
              <a:gd name="T5" fmla="*/ 2147483647 h 372"/>
              <a:gd name="T6" fmla="*/ 2147483647 w 238"/>
              <a:gd name="T7" fmla="*/ 2147483647 h 372"/>
              <a:gd name="T8" fmla="*/ 2147483647 w 238"/>
              <a:gd name="T9" fmla="*/ 2147483647 h 372"/>
              <a:gd name="T10" fmla="*/ 2147483647 w 238"/>
              <a:gd name="T11" fmla="*/ 2147483647 h 372"/>
              <a:gd name="T12" fmla="*/ 2147483647 w 238"/>
              <a:gd name="T13" fmla="*/ 2147483647 h 372"/>
              <a:gd name="T14" fmla="*/ 2147483647 w 238"/>
              <a:gd name="T15" fmla="*/ 2147483647 h 372"/>
              <a:gd name="T16" fmla="*/ 2147483647 w 238"/>
              <a:gd name="T17" fmla="*/ 2147483647 h 372"/>
              <a:gd name="T18" fmla="*/ 2147483647 w 238"/>
              <a:gd name="T19" fmla="*/ 2147483647 h 372"/>
              <a:gd name="T20" fmla="*/ 2147483647 w 238"/>
              <a:gd name="T21" fmla="*/ 2147483647 h 372"/>
              <a:gd name="T22" fmla="*/ 2147483647 w 238"/>
              <a:gd name="T23" fmla="*/ 0 h 372"/>
              <a:gd name="T24" fmla="*/ 2147483647 w 238"/>
              <a:gd name="T25" fmla="*/ 2147483647 h 372"/>
              <a:gd name="T26" fmla="*/ 2147483647 w 238"/>
              <a:gd name="T27" fmla="*/ 2147483647 h 372"/>
              <a:gd name="T28" fmla="*/ 2147483647 w 238"/>
              <a:gd name="T29" fmla="*/ 2147483647 h 372"/>
              <a:gd name="T30" fmla="*/ 2147483647 w 238"/>
              <a:gd name="T31" fmla="*/ 2147483647 h 372"/>
              <a:gd name="T32" fmla="*/ 2147483647 w 238"/>
              <a:gd name="T33" fmla="*/ 2147483647 h 372"/>
              <a:gd name="T34" fmla="*/ 2147483647 w 238"/>
              <a:gd name="T35" fmla="*/ 2147483647 h 372"/>
              <a:gd name="T36" fmla="*/ 2147483647 w 238"/>
              <a:gd name="T37" fmla="*/ 2147483647 h 372"/>
              <a:gd name="T38" fmla="*/ 2147483647 w 238"/>
              <a:gd name="T39" fmla="*/ 2147483647 h 372"/>
              <a:gd name="T40" fmla="*/ 2147483647 w 238"/>
              <a:gd name="T41" fmla="*/ 2147483647 h 372"/>
              <a:gd name="T42" fmla="*/ 2147483647 w 238"/>
              <a:gd name="T43" fmla="*/ 2147483647 h 372"/>
              <a:gd name="T44" fmla="*/ 2147483647 w 238"/>
              <a:gd name="T45" fmla="*/ 2147483647 h 372"/>
              <a:gd name="T46" fmla="*/ 2147483647 w 238"/>
              <a:gd name="T47" fmla="*/ 2147483647 h 372"/>
              <a:gd name="T48" fmla="*/ 2147483647 w 238"/>
              <a:gd name="T49" fmla="*/ 2147483647 h 372"/>
              <a:gd name="T50" fmla="*/ 2147483647 w 238"/>
              <a:gd name="T51" fmla="*/ 2147483647 h 372"/>
              <a:gd name="T52" fmla="*/ 2147483647 w 238"/>
              <a:gd name="T53" fmla="*/ 2147483647 h 372"/>
              <a:gd name="T54" fmla="*/ 0 w 238"/>
              <a:gd name="T55" fmla="*/ 2147483647 h 372"/>
              <a:gd name="T56" fmla="*/ 0 w 238"/>
              <a:gd name="T57" fmla="*/ 2147483647 h 372"/>
              <a:gd name="T58" fmla="*/ 0 w 238"/>
              <a:gd name="T59" fmla="*/ 2147483647 h 372"/>
              <a:gd name="T60" fmla="*/ 2147483647 w 238"/>
              <a:gd name="T61" fmla="*/ 2147483647 h 372"/>
              <a:gd name="T62" fmla="*/ 2147483647 w 238"/>
              <a:gd name="T63" fmla="*/ 2147483647 h 372"/>
              <a:gd name="T64" fmla="*/ 2147483647 w 238"/>
              <a:gd name="T65" fmla="*/ 2147483647 h 372"/>
              <a:gd name="T66" fmla="*/ 2147483647 w 238"/>
              <a:gd name="T67" fmla="*/ 2147483647 h 372"/>
              <a:gd name="T68" fmla="*/ 2147483647 w 238"/>
              <a:gd name="T69" fmla="*/ 2147483647 h 372"/>
              <a:gd name="T70" fmla="*/ 2147483647 w 238"/>
              <a:gd name="T71" fmla="*/ 2147483647 h 372"/>
              <a:gd name="T72" fmla="*/ 2147483647 w 238"/>
              <a:gd name="T73" fmla="*/ 2147483647 h 372"/>
              <a:gd name="T74" fmla="*/ 2147483647 w 238"/>
              <a:gd name="T75" fmla="*/ 2147483647 h 372"/>
              <a:gd name="T76" fmla="*/ 2147483647 w 238"/>
              <a:gd name="T77" fmla="*/ 2147483647 h 372"/>
              <a:gd name="T78" fmla="*/ 2147483647 w 238"/>
              <a:gd name="T79" fmla="*/ 2147483647 h 372"/>
              <a:gd name="T80" fmla="*/ 2147483647 w 238"/>
              <a:gd name="T81" fmla="*/ 2147483647 h 372"/>
              <a:gd name="T82" fmla="*/ 2147483647 w 238"/>
              <a:gd name="T83" fmla="*/ 2147483647 h 372"/>
              <a:gd name="T84" fmla="*/ 2147483647 w 238"/>
              <a:gd name="T85" fmla="*/ 2147483647 h 372"/>
              <a:gd name="T86" fmla="*/ 2147483647 w 238"/>
              <a:gd name="T87" fmla="*/ 2147483647 h 372"/>
              <a:gd name="T88" fmla="*/ 2147483647 w 238"/>
              <a:gd name="T89" fmla="*/ 2147483647 h 372"/>
              <a:gd name="T90" fmla="*/ 2147483647 w 238"/>
              <a:gd name="T91" fmla="*/ 2147483647 h 372"/>
              <a:gd name="T92" fmla="*/ 2147483647 w 238"/>
              <a:gd name="T93" fmla="*/ 2147483647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8" h="372">
                <a:moveTo>
                  <a:pt x="178" y="220"/>
                </a:moveTo>
                <a:lnTo>
                  <a:pt x="178" y="220"/>
                </a:lnTo>
                <a:lnTo>
                  <a:pt x="172" y="214"/>
                </a:lnTo>
                <a:lnTo>
                  <a:pt x="166" y="206"/>
                </a:lnTo>
                <a:lnTo>
                  <a:pt x="160" y="198"/>
                </a:lnTo>
                <a:lnTo>
                  <a:pt x="156" y="186"/>
                </a:lnTo>
                <a:lnTo>
                  <a:pt x="154" y="174"/>
                </a:lnTo>
                <a:lnTo>
                  <a:pt x="156" y="160"/>
                </a:lnTo>
                <a:lnTo>
                  <a:pt x="162" y="144"/>
                </a:lnTo>
                <a:lnTo>
                  <a:pt x="172" y="126"/>
                </a:lnTo>
                <a:lnTo>
                  <a:pt x="180" y="116"/>
                </a:lnTo>
                <a:lnTo>
                  <a:pt x="188" y="102"/>
                </a:lnTo>
                <a:lnTo>
                  <a:pt x="192" y="88"/>
                </a:lnTo>
                <a:lnTo>
                  <a:pt x="194" y="74"/>
                </a:lnTo>
                <a:lnTo>
                  <a:pt x="192" y="58"/>
                </a:lnTo>
                <a:lnTo>
                  <a:pt x="188" y="44"/>
                </a:lnTo>
                <a:lnTo>
                  <a:pt x="180" y="32"/>
                </a:lnTo>
                <a:lnTo>
                  <a:pt x="172" y="22"/>
                </a:lnTo>
                <a:lnTo>
                  <a:pt x="160" y="12"/>
                </a:lnTo>
                <a:lnTo>
                  <a:pt x="148" y="6"/>
                </a:lnTo>
                <a:lnTo>
                  <a:pt x="134" y="2"/>
                </a:lnTo>
                <a:lnTo>
                  <a:pt x="120" y="0"/>
                </a:lnTo>
                <a:lnTo>
                  <a:pt x="104" y="2"/>
                </a:lnTo>
                <a:lnTo>
                  <a:pt x="90" y="6"/>
                </a:lnTo>
                <a:lnTo>
                  <a:pt x="78" y="12"/>
                </a:lnTo>
                <a:lnTo>
                  <a:pt x="66" y="22"/>
                </a:lnTo>
                <a:lnTo>
                  <a:pt x="58" y="32"/>
                </a:lnTo>
                <a:lnTo>
                  <a:pt x="52" y="44"/>
                </a:lnTo>
                <a:lnTo>
                  <a:pt x="46" y="58"/>
                </a:lnTo>
                <a:lnTo>
                  <a:pt x="46" y="74"/>
                </a:lnTo>
                <a:lnTo>
                  <a:pt x="46" y="88"/>
                </a:lnTo>
                <a:lnTo>
                  <a:pt x="50" y="102"/>
                </a:lnTo>
                <a:lnTo>
                  <a:pt x="58" y="114"/>
                </a:lnTo>
                <a:lnTo>
                  <a:pt x="66" y="124"/>
                </a:lnTo>
                <a:lnTo>
                  <a:pt x="74" y="136"/>
                </a:lnTo>
                <a:lnTo>
                  <a:pt x="78" y="148"/>
                </a:lnTo>
                <a:lnTo>
                  <a:pt x="80" y="160"/>
                </a:lnTo>
                <a:lnTo>
                  <a:pt x="80" y="176"/>
                </a:lnTo>
                <a:lnTo>
                  <a:pt x="74" y="192"/>
                </a:lnTo>
                <a:lnTo>
                  <a:pt x="70" y="200"/>
                </a:lnTo>
                <a:lnTo>
                  <a:pt x="64" y="210"/>
                </a:lnTo>
                <a:lnTo>
                  <a:pt x="56" y="220"/>
                </a:lnTo>
                <a:lnTo>
                  <a:pt x="46" y="228"/>
                </a:lnTo>
                <a:lnTo>
                  <a:pt x="48" y="228"/>
                </a:lnTo>
                <a:lnTo>
                  <a:pt x="34" y="242"/>
                </a:lnTo>
                <a:lnTo>
                  <a:pt x="20" y="260"/>
                </a:lnTo>
                <a:lnTo>
                  <a:pt x="10" y="284"/>
                </a:lnTo>
                <a:lnTo>
                  <a:pt x="2" y="308"/>
                </a:lnTo>
                <a:lnTo>
                  <a:pt x="0" y="322"/>
                </a:lnTo>
                <a:lnTo>
                  <a:pt x="0" y="334"/>
                </a:lnTo>
                <a:lnTo>
                  <a:pt x="0" y="346"/>
                </a:lnTo>
                <a:lnTo>
                  <a:pt x="0" y="348"/>
                </a:lnTo>
                <a:lnTo>
                  <a:pt x="2" y="350"/>
                </a:lnTo>
                <a:lnTo>
                  <a:pt x="8" y="354"/>
                </a:lnTo>
                <a:lnTo>
                  <a:pt x="14" y="358"/>
                </a:lnTo>
                <a:lnTo>
                  <a:pt x="26" y="362"/>
                </a:lnTo>
                <a:lnTo>
                  <a:pt x="40" y="366"/>
                </a:lnTo>
                <a:lnTo>
                  <a:pt x="60" y="370"/>
                </a:lnTo>
                <a:lnTo>
                  <a:pt x="86" y="372"/>
                </a:lnTo>
                <a:lnTo>
                  <a:pt x="116" y="372"/>
                </a:lnTo>
                <a:lnTo>
                  <a:pt x="118" y="372"/>
                </a:lnTo>
                <a:lnTo>
                  <a:pt x="142" y="372"/>
                </a:lnTo>
                <a:lnTo>
                  <a:pt x="180" y="370"/>
                </a:lnTo>
                <a:lnTo>
                  <a:pt x="200" y="368"/>
                </a:lnTo>
                <a:lnTo>
                  <a:pt x="216" y="364"/>
                </a:lnTo>
                <a:lnTo>
                  <a:pt x="230" y="360"/>
                </a:lnTo>
                <a:lnTo>
                  <a:pt x="234" y="354"/>
                </a:lnTo>
                <a:lnTo>
                  <a:pt x="238" y="348"/>
                </a:lnTo>
                <a:lnTo>
                  <a:pt x="238" y="330"/>
                </a:lnTo>
                <a:lnTo>
                  <a:pt x="238" y="314"/>
                </a:lnTo>
                <a:lnTo>
                  <a:pt x="234" y="296"/>
                </a:lnTo>
                <a:lnTo>
                  <a:pt x="228" y="280"/>
                </a:lnTo>
                <a:lnTo>
                  <a:pt x="222" y="266"/>
                </a:lnTo>
                <a:lnTo>
                  <a:pt x="212" y="252"/>
                </a:lnTo>
                <a:lnTo>
                  <a:pt x="202" y="240"/>
                </a:lnTo>
                <a:lnTo>
                  <a:pt x="190" y="230"/>
                </a:lnTo>
                <a:lnTo>
                  <a:pt x="178" y="220"/>
                </a:lnTo>
                <a:close/>
              </a:path>
            </a:pathLst>
          </a:custGeom>
          <a:solidFill>
            <a:srgbClr val="D5E2E8"/>
          </a:solidFill>
          <a:ln w="9525">
            <a:solidFill>
              <a:schemeClr val="bg1"/>
            </a:solidFill>
            <a:round/>
            <a:headEnd/>
            <a:tailEnd/>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20" name="Rektangel 19"/>
          <p:cNvSpPr/>
          <p:nvPr/>
        </p:nvSpPr>
        <p:spPr>
          <a:xfrm>
            <a:off x="5868149" y="3894858"/>
            <a:ext cx="2087298" cy="597397"/>
          </a:xfrm>
          <a:prstGeom prst="rect">
            <a:avLst/>
          </a:prstGeom>
          <a:solidFill>
            <a:srgbClr val="D2E0E4"/>
          </a:solidFill>
          <a:ln>
            <a:solidFill>
              <a:srgbClr val="03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sv-SE" dirty="0">
              <a:solidFill>
                <a:sysClr val="windowText" lastClr="000000"/>
              </a:solidFill>
            </a:endParaRPr>
          </a:p>
        </p:txBody>
      </p:sp>
      <p:sp>
        <p:nvSpPr>
          <p:cNvPr id="22" name="Rektangel 21"/>
          <p:cNvSpPr/>
          <p:nvPr/>
        </p:nvSpPr>
        <p:spPr>
          <a:xfrm>
            <a:off x="6113968" y="2549780"/>
            <a:ext cx="1781906" cy="615553"/>
          </a:xfrm>
          <a:prstGeom prst="rect">
            <a:avLst/>
          </a:prstGeom>
        </p:spPr>
        <p:txBody>
          <a:bodyPr wrap="square">
            <a:spAutoFit/>
          </a:bodyPr>
          <a:lstStyle/>
          <a:p>
            <a:pPr algn="ctr"/>
            <a:r>
              <a:rPr lang="sv-SE" sz="2000" dirty="0" smtClean="0">
                <a:solidFill>
                  <a:schemeClr val="bg1"/>
                </a:solidFill>
              </a:rPr>
              <a:t>IT </a:t>
            </a:r>
            <a:r>
              <a:rPr lang="sv-SE" sz="2000" dirty="0">
                <a:solidFill>
                  <a:schemeClr val="bg1"/>
                </a:solidFill>
              </a:rPr>
              <a:t/>
            </a:r>
            <a:br>
              <a:rPr lang="sv-SE" sz="2000" dirty="0">
                <a:solidFill>
                  <a:schemeClr val="bg1"/>
                </a:solidFill>
              </a:rPr>
            </a:br>
            <a:r>
              <a:rPr lang="sv-SE" sz="1400" dirty="0">
                <a:solidFill>
                  <a:schemeClr val="bg1"/>
                </a:solidFill>
              </a:rPr>
              <a:t>Säkerhets</a:t>
            </a:r>
            <a:r>
              <a:rPr lang="sv-SE" sz="1200" dirty="0">
                <a:solidFill>
                  <a:schemeClr val="bg1"/>
                </a:solidFill>
              </a:rPr>
              <a:t>åtgärder</a:t>
            </a:r>
            <a:endParaRPr lang="sv-SE" sz="1400" dirty="0">
              <a:solidFill>
                <a:schemeClr val="bg1"/>
              </a:solidFill>
            </a:endParaRPr>
          </a:p>
        </p:txBody>
      </p:sp>
      <p:sp>
        <p:nvSpPr>
          <p:cNvPr id="23" name="Rektangel 22"/>
          <p:cNvSpPr/>
          <p:nvPr/>
        </p:nvSpPr>
        <p:spPr>
          <a:xfrm>
            <a:off x="6113969" y="3228180"/>
            <a:ext cx="1781905" cy="615553"/>
          </a:xfrm>
          <a:prstGeom prst="rect">
            <a:avLst/>
          </a:prstGeom>
        </p:spPr>
        <p:txBody>
          <a:bodyPr wrap="square">
            <a:spAutoFit/>
          </a:bodyPr>
          <a:lstStyle/>
          <a:p>
            <a:pPr algn="ctr"/>
            <a:r>
              <a:rPr lang="sv-SE" sz="2000" dirty="0" smtClean="0">
                <a:solidFill>
                  <a:sysClr val="windowText" lastClr="000000"/>
                </a:solidFill>
              </a:rPr>
              <a:t>Faciliteter </a:t>
            </a:r>
            <a:r>
              <a:rPr lang="sv-SE" sz="1400" dirty="0">
                <a:solidFill>
                  <a:sysClr val="windowText" lastClr="000000"/>
                </a:solidFill>
              </a:rPr>
              <a:t>Säkerhets</a:t>
            </a:r>
            <a:r>
              <a:rPr lang="sv-SE" sz="1200" dirty="0">
                <a:solidFill>
                  <a:sysClr val="windowText" lastClr="000000"/>
                </a:solidFill>
              </a:rPr>
              <a:t>åtgärder</a:t>
            </a:r>
            <a:endParaRPr lang="sv-SE" sz="1400" dirty="0">
              <a:solidFill>
                <a:sysClr val="windowText" lastClr="000000"/>
              </a:solidFill>
            </a:endParaRPr>
          </a:p>
        </p:txBody>
      </p:sp>
      <p:sp>
        <p:nvSpPr>
          <p:cNvPr id="24" name="Rektangel 23"/>
          <p:cNvSpPr/>
          <p:nvPr/>
        </p:nvSpPr>
        <p:spPr>
          <a:xfrm>
            <a:off x="6157356" y="3862789"/>
            <a:ext cx="1781905" cy="615553"/>
          </a:xfrm>
          <a:prstGeom prst="rect">
            <a:avLst/>
          </a:prstGeom>
        </p:spPr>
        <p:txBody>
          <a:bodyPr wrap="square">
            <a:spAutoFit/>
          </a:bodyPr>
          <a:lstStyle/>
          <a:p>
            <a:pPr algn="ctr"/>
            <a:r>
              <a:rPr lang="sv-SE" sz="2000" dirty="0" smtClean="0">
                <a:solidFill>
                  <a:sysClr val="windowText" lastClr="000000"/>
                </a:solidFill>
              </a:rPr>
              <a:t>Medarbetare </a:t>
            </a:r>
            <a:r>
              <a:rPr lang="sv-SE" sz="1400" dirty="0">
                <a:solidFill>
                  <a:sysClr val="windowText" lastClr="000000"/>
                </a:solidFill>
              </a:rPr>
              <a:t>Säkerhetsåtgärder</a:t>
            </a:r>
          </a:p>
        </p:txBody>
      </p:sp>
      <p:sp>
        <p:nvSpPr>
          <p:cNvPr id="29" name="Freeform 18"/>
          <p:cNvSpPr>
            <a:spLocks/>
          </p:cNvSpPr>
          <p:nvPr/>
        </p:nvSpPr>
        <p:spPr bwMode="auto">
          <a:xfrm>
            <a:off x="5950089" y="3918175"/>
            <a:ext cx="209097" cy="290269"/>
          </a:xfrm>
          <a:custGeom>
            <a:avLst/>
            <a:gdLst>
              <a:gd name="T0" fmla="*/ 2147483647 w 238"/>
              <a:gd name="T1" fmla="*/ 2147483647 h 372"/>
              <a:gd name="T2" fmla="*/ 2147483647 w 238"/>
              <a:gd name="T3" fmla="*/ 2147483647 h 372"/>
              <a:gd name="T4" fmla="*/ 2147483647 w 238"/>
              <a:gd name="T5" fmla="*/ 2147483647 h 372"/>
              <a:gd name="T6" fmla="*/ 2147483647 w 238"/>
              <a:gd name="T7" fmla="*/ 2147483647 h 372"/>
              <a:gd name="T8" fmla="*/ 2147483647 w 238"/>
              <a:gd name="T9" fmla="*/ 2147483647 h 372"/>
              <a:gd name="T10" fmla="*/ 2147483647 w 238"/>
              <a:gd name="T11" fmla="*/ 2147483647 h 372"/>
              <a:gd name="T12" fmla="*/ 2147483647 w 238"/>
              <a:gd name="T13" fmla="*/ 2147483647 h 372"/>
              <a:gd name="T14" fmla="*/ 2147483647 w 238"/>
              <a:gd name="T15" fmla="*/ 2147483647 h 372"/>
              <a:gd name="T16" fmla="*/ 2147483647 w 238"/>
              <a:gd name="T17" fmla="*/ 2147483647 h 372"/>
              <a:gd name="T18" fmla="*/ 2147483647 w 238"/>
              <a:gd name="T19" fmla="*/ 2147483647 h 372"/>
              <a:gd name="T20" fmla="*/ 2147483647 w 238"/>
              <a:gd name="T21" fmla="*/ 2147483647 h 372"/>
              <a:gd name="T22" fmla="*/ 2147483647 w 238"/>
              <a:gd name="T23" fmla="*/ 0 h 372"/>
              <a:gd name="T24" fmla="*/ 2147483647 w 238"/>
              <a:gd name="T25" fmla="*/ 2147483647 h 372"/>
              <a:gd name="T26" fmla="*/ 2147483647 w 238"/>
              <a:gd name="T27" fmla="*/ 2147483647 h 372"/>
              <a:gd name="T28" fmla="*/ 2147483647 w 238"/>
              <a:gd name="T29" fmla="*/ 2147483647 h 372"/>
              <a:gd name="T30" fmla="*/ 2147483647 w 238"/>
              <a:gd name="T31" fmla="*/ 2147483647 h 372"/>
              <a:gd name="T32" fmla="*/ 2147483647 w 238"/>
              <a:gd name="T33" fmla="*/ 2147483647 h 372"/>
              <a:gd name="T34" fmla="*/ 2147483647 w 238"/>
              <a:gd name="T35" fmla="*/ 2147483647 h 372"/>
              <a:gd name="T36" fmla="*/ 2147483647 w 238"/>
              <a:gd name="T37" fmla="*/ 2147483647 h 372"/>
              <a:gd name="T38" fmla="*/ 2147483647 w 238"/>
              <a:gd name="T39" fmla="*/ 2147483647 h 372"/>
              <a:gd name="T40" fmla="*/ 2147483647 w 238"/>
              <a:gd name="T41" fmla="*/ 2147483647 h 372"/>
              <a:gd name="T42" fmla="*/ 2147483647 w 238"/>
              <a:gd name="T43" fmla="*/ 2147483647 h 372"/>
              <a:gd name="T44" fmla="*/ 2147483647 w 238"/>
              <a:gd name="T45" fmla="*/ 2147483647 h 372"/>
              <a:gd name="T46" fmla="*/ 2147483647 w 238"/>
              <a:gd name="T47" fmla="*/ 2147483647 h 372"/>
              <a:gd name="T48" fmla="*/ 2147483647 w 238"/>
              <a:gd name="T49" fmla="*/ 2147483647 h 372"/>
              <a:gd name="T50" fmla="*/ 2147483647 w 238"/>
              <a:gd name="T51" fmla="*/ 2147483647 h 372"/>
              <a:gd name="T52" fmla="*/ 2147483647 w 238"/>
              <a:gd name="T53" fmla="*/ 2147483647 h 372"/>
              <a:gd name="T54" fmla="*/ 0 w 238"/>
              <a:gd name="T55" fmla="*/ 2147483647 h 372"/>
              <a:gd name="T56" fmla="*/ 0 w 238"/>
              <a:gd name="T57" fmla="*/ 2147483647 h 372"/>
              <a:gd name="T58" fmla="*/ 0 w 238"/>
              <a:gd name="T59" fmla="*/ 2147483647 h 372"/>
              <a:gd name="T60" fmla="*/ 2147483647 w 238"/>
              <a:gd name="T61" fmla="*/ 2147483647 h 372"/>
              <a:gd name="T62" fmla="*/ 2147483647 w 238"/>
              <a:gd name="T63" fmla="*/ 2147483647 h 372"/>
              <a:gd name="T64" fmla="*/ 2147483647 w 238"/>
              <a:gd name="T65" fmla="*/ 2147483647 h 372"/>
              <a:gd name="T66" fmla="*/ 2147483647 w 238"/>
              <a:gd name="T67" fmla="*/ 2147483647 h 372"/>
              <a:gd name="T68" fmla="*/ 2147483647 w 238"/>
              <a:gd name="T69" fmla="*/ 2147483647 h 372"/>
              <a:gd name="T70" fmla="*/ 2147483647 w 238"/>
              <a:gd name="T71" fmla="*/ 2147483647 h 372"/>
              <a:gd name="T72" fmla="*/ 2147483647 w 238"/>
              <a:gd name="T73" fmla="*/ 2147483647 h 372"/>
              <a:gd name="T74" fmla="*/ 2147483647 w 238"/>
              <a:gd name="T75" fmla="*/ 2147483647 h 372"/>
              <a:gd name="T76" fmla="*/ 2147483647 w 238"/>
              <a:gd name="T77" fmla="*/ 2147483647 h 372"/>
              <a:gd name="T78" fmla="*/ 2147483647 w 238"/>
              <a:gd name="T79" fmla="*/ 2147483647 h 372"/>
              <a:gd name="T80" fmla="*/ 2147483647 w 238"/>
              <a:gd name="T81" fmla="*/ 2147483647 h 372"/>
              <a:gd name="T82" fmla="*/ 2147483647 w 238"/>
              <a:gd name="T83" fmla="*/ 2147483647 h 372"/>
              <a:gd name="T84" fmla="*/ 2147483647 w 238"/>
              <a:gd name="T85" fmla="*/ 2147483647 h 372"/>
              <a:gd name="T86" fmla="*/ 2147483647 w 238"/>
              <a:gd name="T87" fmla="*/ 2147483647 h 372"/>
              <a:gd name="T88" fmla="*/ 2147483647 w 238"/>
              <a:gd name="T89" fmla="*/ 2147483647 h 372"/>
              <a:gd name="T90" fmla="*/ 2147483647 w 238"/>
              <a:gd name="T91" fmla="*/ 2147483647 h 372"/>
              <a:gd name="T92" fmla="*/ 2147483647 w 238"/>
              <a:gd name="T93" fmla="*/ 2147483647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8" h="372">
                <a:moveTo>
                  <a:pt x="178" y="220"/>
                </a:moveTo>
                <a:lnTo>
                  <a:pt x="178" y="220"/>
                </a:lnTo>
                <a:lnTo>
                  <a:pt x="172" y="214"/>
                </a:lnTo>
                <a:lnTo>
                  <a:pt x="166" y="206"/>
                </a:lnTo>
                <a:lnTo>
                  <a:pt x="160" y="198"/>
                </a:lnTo>
                <a:lnTo>
                  <a:pt x="156" y="186"/>
                </a:lnTo>
                <a:lnTo>
                  <a:pt x="154" y="174"/>
                </a:lnTo>
                <a:lnTo>
                  <a:pt x="156" y="160"/>
                </a:lnTo>
                <a:lnTo>
                  <a:pt x="162" y="144"/>
                </a:lnTo>
                <a:lnTo>
                  <a:pt x="172" y="126"/>
                </a:lnTo>
                <a:lnTo>
                  <a:pt x="180" y="116"/>
                </a:lnTo>
                <a:lnTo>
                  <a:pt x="188" y="102"/>
                </a:lnTo>
                <a:lnTo>
                  <a:pt x="192" y="88"/>
                </a:lnTo>
                <a:lnTo>
                  <a:pt x="194" y="74"/>
                </a:lnTo>
                <a:lnTo>
                  <a:pt x="192" y="58"/>
                </a:lnTo>
                <a:lnTo>
                  <a:pt x="188" y="44"/>
                </a:lnTo>
                <a:lnTo>
                  <a:pt x="180" y="32"/>
                </a:lnTo>
                <a:lnTo>
                  <a:pt x="172" y="22"/>
                </a:lnTo>
                <a:lnTo>
                  <a:pt x="160" y="12"/>
                </a:lnTo>
                <a:lnTo>
                  <a:pt x="148" y="6"/>
                </a:lnTo>
                <a:lnTo>
                  <a:pt x="134" y="2"/>
                </a:lnTo>
                <a:lnTo>
                  <a:pt x="120" y="0"/>
                </a:lnTo>
                <a:lnTo>
                  <a:pt x="104" y="2"/>
                </a:lnTo>
                <a:lnTo>
                  <a:pt x="90" y="6"/>
                </a:lnTo>
                <a:lnTo>
                  <a:pt x="78" y="12"/>
                </a:lnTo>
                <a:lnTo>
                  <a:pt x="66" y="22"/>
                </a:lnTo>
                <a:lnTo>
                  <a:pt x="58" y="32"/>
                </a:lnTo>
                <a:lnTo>
                  <a:pt x="52" y="44"/>
                </a:lnTo>
                <a:lnTo>
                  <a:pt x="46" y="58"/>
                </a:lnTo>
                <a:lnTo>
                  <a:pt x="46" y="74"/>
                </a:lnTo>
                <a:lnTo>
                  <a:pt x="46" y="88"/>
                </a:lnTo>
                <a:lnTo>
                  <a:pt x="50" y="102"/>
                </a:lnTo>
                <a:lnTo>
                  <a:pt x="58" y="114"/>
                </a:lnTo>
                <a:lnTo>
                  <a:pt x="66" y="124"/>
                </a:lnTo>
                <a:lnTo>
                  <a:pt x="74" y="136"/>
                </a:lnTo>
                <a:lnTo>
                  <a:pt x="78" y="148"/>
                </a:lnTo>
                <a:lnTo>
                  <a:pt x="80" y="160"/>
                </a:lnTo>
                <a:lnTo>
                  <a:pt x="80" y="176"/>
                </a:lnTo>
                <a:lnTo>
                  <a:pt x="74" y="192"/>
                </a:lnTo>
                <a:lnTo>
                  <a:pt x="70" y="200"/>
                </a:lnTo>
                <a:lnTo>
                  <a:pt x="64" y="210"/>
                </a:lnTo>
                <a:lnTo>
                  <a:pt x="56" y="220"/>
                </a:lnTo>
                <a:lnTo>
                  <a:pt x="46" y="228"/>
                </a:lnTo>
                <a:lnTo>
                  <a:pt x="48" y="228"/>
                </a:lnTo>
                <a:lnTo>
                  <a:pt x="34" y="242"/>
                </a:lnTo>
                <a:lnTo>
                  <a:pt x="20" y="260"/>
                </a:lnTo>
                <a:lnTo>
                  <a:pt x="10" y="284"/>
                </a:lnTo>
                <a:lnTo>
                  <a:pt x="2" y="308"/>
                </a:lnTo>
                <a:lnTo>
                  <a:pt x="0" y="322"/>
                </a:lnTo>
                <a:lnTo>
                  <a:pt x="0" y="334"/>
                </a:lnTo>
                <a:lnTo>
                  <a:pt x="0" y="346"/>
                </a:lnTo>
                <a:lnTo>
                  <a:pt x="0" y="348"/>
                </a:lnTo>
                <a:lnTo>
                  <a:pt x="2" y="350"/>
                </a:lnTo>
                <a:lnTo>
                  <a:pt x="8" y="354"/>
                </a:lnTo>
                <a:lnTo>
                  <a:pt x="14" y="358"/>
                </a:lnTo>
                <a:lnTo>
                  <a:pt x="26" y="362"/>
                </a:lnTo>
                <a:lnTo>
                  <a:pt x="40" y="366"/>
                </a:lnTo>
                <a:lnTo>
                  <a:pt x="60" y="370"/>
                </a:lnTo>
                <a:lnTo>
                  <a:pt x="86" y="372"/>
                </a:lnTo>
                <a:lnTo>
                  <a:pt x="116" y="372"/>
                </a:lnTo>
                <a:lnTo>
                  <a:pt x="118" y="372"/>
                </a:lnTo>
                <a:lnTo>
                  <a:pt x="142" y="372"/>
                </a:lnTo>
                <a:lnTo>
                  <a:pt x="180" y="370"/>
                </a:lnTo>
                <a:lnTo>
                  <a:pt x="200" y="368"/>
                </a:lnTo>
                <a:lnTo>
                  <a:pt x="216" y="364"/>
                </a:lnTo>
                <a:lnTo>
                  <a:pt x="230" y="360"/>
                </a:lnTo>
                <a:lnTo>
                  <a:pt x="234" y="354"/>
                </a:lnTo>
                <a:lnTo>
                  <a:pt x="238" y="348"/>
                </a:lnTo>
                <a:lnTo>
                  <a:pt x="238" y="330"/>
                </a:lnTo>
                <a:lnTo>
                  <a:pt x="238" y="314"/>
                </a:lnTo>
                <a:lnTo>
                  <a:pt x="234" y="296"/>
                </a:lnTo>
                <a:lnTo>
                  <a:pt x="228" y="280"/>
                </a:lnTo>
                <a:lnTo>
                  <a:pt x="222" y="266"/>
                </a:lnTo>
                <a:lnTo>
                  <a:pt x="212" y="252"/>
                </a:lnTo>
                <a:lnTo>
                  <a:pt x="202" y="240"/>
                </a:lnTo>
                <a:lnTo>
                  <a:pt x="190" y="230"/>
                </a:lnTo>
                <a:lnTo>
                  <a:pt x="178" y="220"/>
                </a:lnTo>
                <a:close/>
              </a:path>
            </a:pathLst>
          </a:custGeom>
          <a:solidFill>
            <a:srgbClr val="D5E2E8"/>
          </a:solidFill>
          <a:ln w="9525">
            <a:solidFill>
              <a:schemeClr val="bg1"/>
            </a:solidFill>
            <a:round/>
            <a:headEnd/>
            <a:tailEnd/>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30" name="Freeform 18"/>
          <p:cNvSpPr>
            <a:spLocks/>
          </p:cNvSpPr>
          <p:nvPr/>
        </p:nvSpPr>
        <p:spPr bwMode="auto">
          <a:xfrm>
            <a:off x="6036622" y="3932487"/>
            <a:ext cx="209097" cy="290269"/>
          </a:xfrm>
          <a:custGeom>
            <a:avLst/>
            <a:gdLst>
              <a:gd name="T0" fmla="*/ 2147483647 w 238"/>
              <a:gd name="T1" fmla="*/ 2147483647 h 372"/>
              <a:gd name="T2" fmla="*/ 2147483647 w 238"/>
              <a:gd name="T3" fmla="*/ 2147483647 h 372"/>
              <a:gd name="T4" fmla="*/ 2147483647 w 238"/>
              <a:gd name="T5" fmla="*/ 2147483647 h 372"/>
              <a:gd name="T6" fmla="*/ 2147483647 w 238"/>
              <a:gd name="T7" fmla="*/ 2147483647 h 372"/>
              <a:gd name="T8" fmla="*/ 2147483647 w 238"/>
              <a:gd name="T9" fmla="*/ 2147483647 h 372"/>
              <a:gd name="T10" fmla="*/ 2147483647 w 238"/>
              <a:gd name="T11" fmla="*/ 2147483647 h 372"/>
              <a:gd name="T12" fmla="*/ 2147483647 w 238"/>
              <a:gd name="T13" fmla="*/ 2147483647 h 372"/>
              <a:gd name="T14" fmla="*/ 2147483647 w 238"/>
              <a:gd name="T15" fmla="*/ 2147483647 h 372"/>
              <a:gd name="T16" fmla="*/ 2147483647 w 238"/>
              <a:gd name="T17" fmla="*/ 2147483647 h 372"/>
              <a:gd name="T18" fmla="*/ 2147483647 w 238"/>
              <a:gd name="T19" fmla="*/ 2147483647 h 372"/>
              <a:gd name="T20" fmla="*/ 2147483647 w 238"/>
              <a:gd name="T21" fmla="*/ 2147483647 h 372"/>
              <a:gd name="T22" fmla="*/ 2147483647 w 238"/>
              <a:gd name="T23" fmla="*/ 0 h 372"/>
              <a:gd name="T24" fmla="*/ 2147483647 w 238"/>
              <a:gd name="T25" fmla="*/ 2147483647 h 372"/>
              <a:gd name="T26" fmla="*/ 2147483647 w 238"/>
              <a:gd name="T27" fmla="*/ 2147483647 h 372"/>
              <a:gd name="T28" fmla="*/ 2147483647 w 238"/>
              <a:gd name="T29" fmla="*/ 2147483647 h 372"/>
              <a:gd name="T30" fmla="*/ 2147483647 w 238"/>
              <a:gd name="T31" fmla="*/ 2147483647 h 372"/>
              <a:gd name="T32" fmla="*/ 2147483647 w 238"/>
              <a:gd name="T33" fmla="*/ 2147483647 h 372"/>
              <a:gd name="T34" fmla="*/ 2147483647 w 238"/>
              <a:gd name="T35" fmla="*/ 2147483647 h 372"/>
              <a:gd name="T36" fmla="*/ 2147483647 w 238"/>
              <a:gd name="T37" fmla="*/ 2147483647 h 372"/>
              <a:gd name="T38" fmla="*/ 2147483647 w 238"/>
              <a:gd name="T39" fmla="*/ 2147483647 h 372"/>
              <a:gd name="T40" fmla="*/ 2147483647 w 238"/>
              <a:gd name="T41" fmla="*/ 2147483647 h 372"/>
              <a:gd name="T42" fmla="*/ 2147483647 w 238"/>
              <a:gd name="T43" fmla="*/ 2147483647 h 372"/>
              <a:gd name="T44" fmla="*/ 2147483647 w 238"/>
              <a:gd name="T45" fmla="*/ 2147483647 h 372"/>
              <a:gd name="T46" fmla="*/ 2147483647 w 238"/>
              <a:gd name="T47" fmla="*/ 2147483647 h 372"/>
              <a:gd name="T48" fmla="*/ 2147483647 w 238"/>
              <a:gd name="T49" fmla="*/ 2147483647 h 372"/>
              <a:gd name="T50" fmla="*/ 2147483647 w 238"/>
              <a:gd name="T51" fmla="*/ 2147483647 h 372"/>
              <a:gd name="T52" fmla="*/ 2147483647 w 238"/>
              <a:gd name="T53" fmla="*/ 2147483647 h 372"/>
              <a:gd name="T54" fmla="*/ 0 w 238"/>
              <a:gd name="T55" fmla="*/ 2147483647 h 372"/>
              <a:gd name="T56" fmla="*/ 0 w 238"/>
              <a:gd name="T57" fmla="*/ 2147483647 h 372"/>
              <a:gd name="T58" fmla="*/ 0 w 238"/>
              <a:gd name="T59" fmla="*/ 2147483647 h 372"/>
              <a:gd name="T60" fmla="*/ 2147483647 w 238"/>
              <a:gd name="T61" fmla="*/ 2147483647 h 372"/>
              <a:gd name="T62" fmla="*/ 2147483647 w 238"/>
              <a:gd name="T63" fmla="*/ 2147483647 h 372"/>
              <a:gd name="T64" fmla="*/ 2147483647 w 238"/>
              <a:gd name="T65" fmla="*/ 2147483647 h 372"/>
              <a:gd name="T66" fmla="*/ 2147483647 w 238"/>
              <a:gd name="T67" fmla="*/ 2147483647 h 372"/>
              <a:gd name="T68" fmla="*/ 2147483647 w 238"/>
              <a:gd name="T69" fmla="*/ 2147483647 h 372"/>
              <a:gd name="T70" fmla="*/ 2147483647 w 238"/>
              <a:gd name="T71" fmla="*/ 2147483647 h 372"/>
              <a:gd name="T72" fmla="*/ 2147483647 w 238"/>
              <a:gd name="T73" fmla="*/ 2147483647 h 372"/>
              <a:gd name="T74" fmla="*/ 2147483647 w 238"/>
              <a:gd name="T75" fmla="*/ 2147483647 h 372"/>
              <a:gd name="T76" fmla="*/ 2147483647 w 238"/>
              <a:gd name="T77" fmla="*/ 2147483647 h 372"/>
              <a:gd name="T78" fmla="*/ 2147483647 w 238"/>
              <a:gd name="T79" fmla="*/ 2147483647 h 372"/>
              <a:gd name="T80" fmla="*/ 2147483647 w 238"/>
              <a:gd name="T81" fmla="*/ 2147483647 h 372"/>
              <a:gd name="T82" fmla="*/ 2147483647 w 238"/>
              <a:gd name="T83" fmla="*/ 2147483647 h 372"/>
              <a:gd name="T84" fmla="*/ 2147483647 w 238"/>
              <a:gd name="T85" fmla="*/ 2147483647 h 372"/>
              <a:gd name="T86" fmla="*/ 2147483647 w 238"/>
              <a:gd name="T87" fmla="*/ 2147483647 h 372"/>
              <a:gd name="T88" fmla="*/ 2147483647 w 238"/>
              <a:gd name="T89" fmla="*/ 2147483647 h 372"/>
              <a:gd name="T90" fmla="*/ 2147483647 w 238"/>
              <a:gd name="T91" fmla="*/ 2147483647 h 372"/>
              <a:gd name="T92" fmla="*/ 2147483647 w 238"/>
              <a:gd name="T93" fmla="*/ 2147483647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8" h="372">
                <a:moveTo>
                  <a:pt x="178" y="220"/>
                </a:moveTo>
                <a:lnTo>
                  <a:pt x="178" y="220"/>
                </a:lnTo>
                <a:lnTo>
                  <a:pt x="172" y="214"/>
                </a:lnTo>
                <a:lnTo>
                  <a:pt x="166" y="206"/>
                </a:lnTo>
                <a:lnTo>
                  <a:pt x="160" y="198"/>
                </a:lnTo>
                <a:lnTo>
                  <a:pt x="156" y="186"/>
                </a:lnTo>
                <a:lnTo>
                  <a:pt x="154" y="174"/>
                </a:lnTo>
                <a:lnTo>
                  <a:pt x="156" y="160"/>
                </a:lnTo>
                <a:lnTo>
                  <a:pt x="162" y="144"/>
                </a:lnTo>
                <a:lnTo>
                  <a:pt x="172" y="126"/>
                </a:lnTo>
                <a:lnTo>
                  <a:pt x="180" y="116"/>
                </a:lnTo>
                <a:lnTo>
                  <a:pt x="188" y="102"/>
                </a:lnTo>
                <a:lnTo>
                  <a:pt x="192" y="88"/>
                </a:lnTo>
                <a:lnTo>
                  <a:pt x="194" y="74"/>
                </a:lnTo>
                <a:lnTo>
                  <a:pt x="192" y="58"/>
                </a:lnTo>
                <a:lnTo>
                  <a:pt x="188" y="44"/>
                </a:lnTo>
                <a:lnTo>
                  <a:pt x="180" y="32"/>
                </a:lnTo>
                <a:lnTo>
                  <a:pt x="172" y="22"/>
                </a:lnTo>
                <a:lnTo>
                  <a:pt x="160" y="12"/>
                </a:lnTo>
                <a:lnTo>
                  <a:pt x="148" y="6"/>
                </a:lnTo>
                <a:lnTo>
                  <a:pt x="134" y="2"/>
                </a:lnTo>
                <a:lnTo>
                  <a:pt x="120" y="0"/>
                </a:lnTo>
                <a:lnTo>
                  <a:pt x="104" y="2"/>
                </a:lnTo>
                <a:lnTo>
                  <a:pt x="90" y="6"/>
                </a:lnTo>
                <a:lnTo>
                  <a:pt x="78" y="12"/>
                </a:lnTo>
                <a:lnTo>
                  <a:pt x="66" y="22"/>
                </a:lnTo>
                <a:lnTo>
                  <a:pt x="58" y="32"/>
                </a:lnTo>
                <a:lnTo>
                  <a:pt x="52" y="44"/>
                </a:lnTo>
                <a:lnTo>
                  <a:pt x="46" y="58"/>
                </a:lnTo>
                <a:lnTo>
                  <a:pt x="46" y="74"/>
                </a:lnTo>
                <a:lnTo>
                  <a:pt x="46" y="88"/>
                </a:lnTo>
                <a:lnTo>
                  <a:pt x="50" y="102"/>
                </a:lnTo>
                <a:lnTo>
                  <a:pt x="58" y="114"/>
                </a:lnTo>
                <a:lnTo>
                  <a:pt x="66" y="124"/>
                </a:lnTo>
                <a:lnTo>
                  <a:pt x="74" y="136"/>
                </a:lnTo>
                <a:lnTo>
                  <a:pt x="78" y="148"/>
                </a:lnTo>
                <a:lnTo>
                  <a:pt x="80" y="160"/>
                </a:lnTo>
                <a:lnTo>
                  <a:pt x="80" y="176"/>
                </a:lnTo>
                <a:lnTo>
                  <a:pt x="74" y="192"/>
                </a:lnTo>
                <a:lnTo>
                  <a:pt x="70" y="200"/>
                </a:lnTo>
                <a:lnTo>
                  <a:pt x="64" y="210"/>
                </a:lnTo>
                <a:lnTo>
                  <a:pt x="56" y="220"/>
                </a:lnTo>
                <a:lnTo>
                  <a:pt x="46" y="228"/>
                </a:lnTo>
                <a:lnTo>
                  <a:pt x="48" y="228"/>
                </a:lnTo>
                <a:lnTo>
                  <a:pt x="34" y="242"/>
                </a:lnTo>
                <a:lnTo>
                  <a:pt x="20" y="260"/>
                </a:lnTo>
                <a:lnTo>
                  <a:pt x="10" y="284"/>
                </a:lnTo>
                <a:lnTo>
                  <a:pt x="2" y="308"/>
                </a:lnTo>
                <a:lnTo>
                  <a:pt x="0" y="322"/>
                </a:lnTo>
                <a:lnTo>
                  <a:pt x="0" y="334"/>
                </a:lnTo>
                <a:lnTo>
                  <a:pt x="0" y="346"/>
                </a:lnTo>
                <a:lnTo>
                  <a:pt x="0" y="348"/>
                </a:lnTo>
                <a:lnTo>
                  <a:pt x="2" y="350"/>
                </a:lnTo>
                <a:lnTo>
                  <a:pt x="8" y="354"/>
                </a:lnTo>
                <a:lnTo>
                  <a:pt x="14" y="358"/>
                </a:lnTo>
                <a:lnTo>
                  <a:pt x="26" y="362"/>
                </a:lnTo>
                <a:lnTo>
                  <a:pt x="40" y="366"/>
                </a:lnTo>
                <a:lnTo>
                  <a:pt x="60" y="370"/>
                </a:lnTo>
                <a:lnTo>
                  <a:pt x="86" y="372"/>
                </a:lnTo>
                <a:lnTo>
                  <a:pt x="116" y="372"/>
                </a:lnTo>
                <a:lnTo>
                  <a:pt x="118" y="372"/>
                </a:lnTo>
                <a:lnTo>
                  <a:pt x="142" y="372"/>
                </a:lnTo>
                <a:lnTo>
                  <a:pt x="180" y="370"/>
                </a:lnTo>
                <a:lnTo>
                  <a:pt x="200" y="368"/>
                </a:lnTo>
                <a:lnTo>
                  <a:pt x="216" y="364"/>
                </a:lnTo>
                <a:lnTo>
                  <a:pt x="230" y="360"/>
                </a:lnTo>
                <a:lnTo>
                  <a:pt x="234" y="354"/>
                </a:lnTo>
                <a:lnTo>
                  <a:pt x="238" y="348"/>
                </a:lnTo>
                <a:lnTo>
                  <a:pt x="238" y="330"/>
                </a:lnTo>
                <a:lnTo>
                  <a:pt x="238" y="314"/>
                </a:lnTo>
                <a:lnTo>
                  <a:pt x="234" y="296"/>
                </a:lnTo>
                <a:lnTo>
                  <a:pt x="228" y="280"/>
                </a:lnTo>
                <a:lnTo>
                  <a:pt x="222" y="266"/>
                </a:lnTo>
                <a:lnTo>
                  <a:pt x="212" y="252"/>
                </a:lnTo>
                <a:lnTo>
                  <a:pt x="202" y="240"/>
                </a:lnTo>
                <a:lnTo>
                  <a:pt x="190" y="230"/>
                </a:lnTo>
                <a:lnTo>
                  <a:pt x="178" y="220"/>
                </a:lnTo>
                <a:close/>
              </a:path>
            </a:pathLst>
          </a:custGeom>
          <a:solidFill>
            <a:srgbClr val="D5E2E8"/>
          </a:solidFill>
          <a:ln w="9525">
            <a:solidFill>
              <a:schemeClr val="bg1"/>
            </a:solidFill>
            <a:round/>
            <a:headEnd/>
            <a:tailEnd/>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31" name="Freeform 18"/>
          <p:cNvSpPr>
            <a:spLocks/>
          </p:cNvSpPr>
          <p:nvPr/>
        </p:nvSpPr>
        <p:spPr bwMode="auto">
          <a:xfrm>
            <a:off x="5932074" y="4094337"/>
            <a:ext cx="209097" cy="290269"/>
          </a:xfrm>
          <a:custGeom>
            <a:avLst/>
            <a:gdLst>
              <a:gd name="T0" fmla="*/ 2147483647 w 238"/>
              <a:gd name="T1" fmla="*/ 2147483647 h 372"/>
              <a:gd name="T2" fmla="*/ 2147483647 w 238"/>
              <a:gd name="T3" fmla="*/ 2147483647 h 372"/>
              <a:gd name="T4" fmla="*/ 2147483647 w 238"/>
              <a:gd name="T5" fmla="*/ 2147483647 h 372"/>
              <a:gd name="T6" fmla="*/ 2147483647 w 238"/>
              <a:gd name="T7" fmla="*/ 2147483647 h 372"/>
              <a:gd name="T8" fmla="*/ 2147483647 w 238"/>
              <a:gd name="T9" fmla="*/ 2147483647 h 372"/>
              <a:gd name="T10" fmla="*/ 2147483647 w 238"/>
              <a:gd name="T11" fmla="*/ 2147483647 h 372"/>
              <a:gd name="T12" fmla="*/ 2147483647 w 238"/>
              <a:gd name="T13" fmla="*/ 2147483647 h 372"/>
              <a:gd name="T14" fmla="*/ 2147483647 w 238"/>
              <a:gd name="T15" fmla="*/ 2147483647 h 372"/>
              <a:gd name="T16" fmla="*/ 2147483647 w 238"/>
              <a:gd name="T17" fmla="*/ 2147483647 h 372"/>
              <a:gd name="T18" fmla="*/ 2147483647 w 238"/>
              <a:gd name="T19" fmla="*/ 2147483647 h 372"/>
              <a:gd name="T20" fmla="*/ 2147483647 w 238"/>
              <a:gd name="T21" fmla="*/ 2147483647 h 372"/>
              <a:gd name="T22" fmla="*/ 2147483647 w 238"/>
              <a:gd name="T23" fmla="*/ 0 h 372"/>
              <a:gd name="T24" fmla="*/ 2147483647 w 238"/>
              <a:gd name="T25" fmla="*/ 2147483647 h 372"/>
              <a:gd name="T26" fmla="*/ 2147483647 w 238"/>
              <a:gd name="T27" fmla="*/ 2147483647 h 372"/>
              <a:gd name="T28" fmla="*/ 2147483647 w 238"/>
              <a:gd name="T29" fmla="*/ 2147483647 h 372"/>
              <a:gd name="T30" fmla="*/ 2147483647 w 238"/>
              <a:gd name="T31" fmla="*/ 2147483647 h 372"/>
              <a:gd name="T32" fmla="*/ 2147483647 w 238"/>
              <a:gd name="T33" fmla="*/ 2147483647 h 372"/>
              <a:gd name="T34" fmla="*/ 2147483647 w 238"/>
              <a:gd name="T35" fmla="*/ 2147483647 h 372"/>
              <a:gd name="T36" fmla="*/ 2147483647 w 238"/>
              <a:gd name="T37" fmla="*/ 2147483647 h 372"/>
              <a:gd name="T38" fmla="*/ 2147483647 w 238"/>
              <a:gd name="T39" fmla="*/ 2147483647 h 372"/>
              <a:gd name="T40" fmla="*/ 2147483647 w 238"/>
              <a:gd name="T41" fmla="*/ 2147483647 h 372"/>
              <a:gd name="T42" fmla="*/ 2147483647 w 238"/>
              <a:gd name="T43" fmla="*/ 2147483647 h 372"/>
              <a:gd name="T44" fmla="*/ 2147483647 w 238"/>
              <a:gd name="T45" fmla="*/ 2147483647 h 372"/>
              <a:gd name="T46" fmla="*/ 2147483647 w 238"/>
              <a:gd name="T47" fmla="*/ 2147483647 h 372"/>
              <a:gd name="T48" fmla="*/ 2147483647 w 238"/>
              <a:gd name="T49" fmla="*/ 2147483647 h 372"/>
              <a:gd name="T50" fmla="*/ 2147483647 w 238"/>
              <a:gd name="T51" fmla="*/ 2147483647 h 372"/>
              <a:gd name="T52" fmla="*/ 2147483647 w 238"/>
              <a:gd name="T53" fmla="*/ 2147483647 h 372"/>
              <a:gd name="T54" fmla="*/ 0 w 238"/>
              <a:gd name="T55" fmla="*/ 2147483647 h 372"/>
              <a:gd name="T56" fmla="*/ 0 w 238"/>
              <a:gd name="T57" fmla="*/ 2147483647 h 372"/>
              <a:gd name="T58" fmla="*/ 0 w 238"/>
              <a:gd name="T59" fmla="*/ 2147483647 h 372"/>
              <a:gd name="T60" fmla="*/ 2147483647 w 238"/>
              <a:gd name="T61" fmla="*/ 2147483647 h 372"/>
              <a:gd name="T62" fmla="*/ 2147483647 w 238"/>
              <a:gd name="T63" fmla="*/ 2147483647 h 372"/>
              <a:gd name="T64" fmla="*/ 2147483647 w 238"/>
              <a:gd name="T65" fmla="*/ 2147483647 h 372"/>
              <a:gd name="T66" fmla="*/ 2147483647 w 238"/>
              <a:gd name="T67" fmla="*/ 2147483647 h 372"/>
              <a:gd name="T68" fmla="*/ 2147483647 w 238"/>
              <a:gd name="T69" fmla="*/ 2147483647 h 372"/>
              <a:gd name="T70" fmla="*/ 2147483647 w 238"/>
              <a:gd name="T71" fmla="*/ 2147483647 h 372"/>
              <a:gd name="T72" fmla="*/ 2147483647 w 238"/>
              <a:gd name="T73" fmla="*/ 2147483647 h 372"/>
              <a:gd name="T74" fmla="*/ 2147483647 w 238"/>
              <a:gd name="T75" fmla="*/ 2147483647 h 372"/>
              <a:gd name="T76" fmla="*/ 2147483647 w 238"/>
              <a:gd name="T77" fmla="*/ 2147483647 h 372"/>
              <a:gd name="T78" fmla="*/ 2147483647 w 238"/>
              <a:gd name="T79" fmla="*/ 2147483647 h 372"/>
              <a:gd name="T80" fmla="*/ 2147483647 w 238"/>
              <a:gd name="T81" fmla="*/ 2147483647 h 372"/>
              <a:gd name="T82" fmla="*/ 2147483647 w 238"/>
              <a:gd name="T83" fmla="*/ 2147483647 h 372"/>
              <a:gd name="T84" fmla="*/ 2147483647 w 238"/>
              <a:gd name="T85" fmla="*/ 2147483647 h 372"/>
              <a:gd name="T86" fmla="*/ 2147483647 w 238"/>
              <a:gd name="T87" fmla="*/ 2147483647 h 372"/>
              <a:gd name="T88" fmla="*/ 2147483647 w 238"/>
              <a:gd name="T89" fmla="*/ 2147483647 h 372"/>
              <a:gd name="T90" fmla="*/ 2147483647 w 238"/>
              <a:gd name="T91" fmla="*/ 2147483647 h 372"/>
              <a:gd name="T92" fmla="*/ 2147483647 w 238"/>
              <a:gd name="T93" fmla="*/ 2147483647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8" h="372">
                <a:moveTo>
                  <a:pt x="178" y="220"/>
                </a:moveTo>
                <a:lnTo>
                  <a:pt x="178" y="220"/>
                </a:lnTo>
                <a:lnTo>
                  <a:pt x="172" y="214"/>
                </a:lnTo>
                <a:lnTo>
                  <a:pt x="166" y="206"/>
                </a:lnTo>
                <a:lnTo>
                  <a:pt x="160" y="198"/>
                </a:lnTo>
                <a:lnTo>
                  <a:pt x="156" y="186"/>
                </a:lnTo>
                <a:lnTo>
                  <a:pt x="154" y="174"/>
                </a:lnTo>
                <a:lnTo>
                  <a:pt x="156" y="160"/>
                </a:lnTo>
                <a:lnTo>
                  <a:pt x="162" y="144"/>
                </a:lnTo>
                <a:lnTo>
                  <a:pt x="172" y="126"/>
                </a:lnTo>
                <a:lnTo>
                  <a:pt x="180" y="116"/>
                </a:lnTo>
                <a:lnTo>
                  <a:pt x="188" y="102"/>
                </a:lnTo>
                <a:lnTo>
                  <a:pt x="192" y="88"/>
                </a:lnTo>
                <a:lnTo>
                  <a:pt x="194" y="74"/>
                </a:lnTo>
                <a:lnTo>
                  <a:pt x="192" y="58"/>
                </a:lnTo>
                <a:lnTo>
                  <a:pt x="188" y="44"/>
                </a:lnTo>
                <a:lnTo>
                  <a:pt x="180" y="32"/>
                </a:lnTo>
                <a:lnTo>
                  <a:pt x="172" y="22"/>
                </a:lnTo>
                <a:lnTo>
                  <a:pt x="160" y="12"/>
                </a:lnTo>
                <a:lnTo>
                  <a:pt x="148" y="6"/>
                </a:lnTo>
                <a:lnTo>
                  <a:pt x="134" y="2"/>
                </a:lnTo>
                <a:lnTo>
                  <a:pt x="120" y="0"/>
                </a:lnTo>
                <a:lnTo>
                  <a:pt x="104" y="2"/>
                </a:lnTo>
                <a:lnTo>
                  <a:pt x="90" y="6"/>
                </a:lnTo>
                <a:lnTo>
                  <a:pt x="78" y="12"/>
                </a:lnTo>
                <a:lnTo>
                  <a:pt x="66" y="22"/>
                </a:lnTo>
                <a:lnTo>
                  <a:pt x="58" y="32"/>
                </a:lnTo>
                <a:lnTo>
                  <a:pt x="52" y="44"/>
                </a:lnTo>
                <a:lnTo>
                  <a:pt x="46" y="58"/>
                </a:lnTo>
                <a:lnTo>
                  <a:pt x="46" y="74"/>
                </a:lnTo>
                <a:lnTo>
                  <a:pt x="46" y="88"/>
                </a:lnTo>
                <a:lnTo>
                  <a:pt x="50" y="102"/>
                </a:lnTo>
                <a:lnTo>
                  <a:pt x="58" y="114"/>
                </a:lnTo>
                <a:lnTo>
                  <a:pt x="66" y="124"/>
                </a:lnTo>
                <a:lnTo>
                  <a:pt x="74" y="136"/>
                </a:lnTo>
                <a:lnTo>
                  <a:pt x="78" y="148"/>
                </a:lnTo>
                <a:lnTo>
                  <a:pt x="80" y="160"/>
                </a:lnTo>
                <a:lnTo>
                  <a:pt x="80" y="176"/>
                </a:lnTo>
                <a:lnTo>
                  <a:pt x="74" y="192"/>
                </a:lnTo>
                <a:lnTo>
                  <a:pt x="70" y="200"/>
                </a:lnTo>
                <a:lnTo>
                  <a:pt x="64" y="210"/>
                </a:lnTo>
                <a:lnTo>
                  <a:pt x="56" y="220"/>
                </a:lnTo>
                <a:lnTo>
                  <a:pt x="46" y="228"/>
                </a:lnTo>
                <a:lnTo>
                  <a:pt x="48" y="228"/>
                </a:lnTo>
                <a:lnTo>
                  <a:pt x="34" y="242"/>
                </a:lnTo>
                <a:lnTo>
                  <a:pt x="20" y="260"/>
                </a:lnTo>
                <a:lnTo>
                  <a:pt x="10" y="284"/>
                </a:lnTo>
                <a:lnTo>
                  <a:pt x="2" y="308"/>
                </a:lnTo>
                <a:lnTo>
                  <a:pt x="0" y="322"/>
                </a:lnTo>
                <a:lnTo>
                  <a:pt x="0" y="334"/>
                </a:lnTo>
                <a:lnTo>
                  <a:pt x="0" y="346"/>
                </a:lnTo>
                <a:lnTo>
                  <a:pt x="0" y="348"/>
                </a:lnTo>
                <a:lnTo>
                  <a:pt x="2" y="350"/>
                </a:lnTo>
                <a:lnTo>
                  <a:pt x="8" y="354"/>
                </a:lnTo>
                <a:lnTo>
                  <a:pt x="14" y="358"/>
                </a:lnTo>
                <a:lnTo>
                  <a:pt x="26" y="362"/>
                </a:lnTo>
                <a:lnTo>
                  <a:pt x="40" y="366"/>
                </a:lnTo>
                <a:lnTo>
                  <a:pt x="60" y="370"/>
                </a:lnTo>
                <a:lnTo>
                  <a:pt x="86" y="372"/>
                </a:lnTo>
                <a:lnTo>
                  <a:pt x="116" y="372"/>
                </a:lnTo>
                <a:lnTo>
                  <a:pt x="118" y="372"/>
                </a:lnTo>
                <a:lnTo>
                  <a:pt x="142" y="372"/>
                </a:lnTo>
                <a:lnTo>
                  <a:pt x="180" y="370"/>
                </a:lnTo>
                <a:lnTo>
                  <a:pt x="200" y="368"/>
                </a:lnTo>
                <a:lnTo>
                  <a:pt x="216" y="364"/>
                </a:lnTo>
                <a:lnTo>
                  <a:pt x="230" y="360"/>
                </a:lnTo>
                <a:lnTo>
                  <a:pt x="234" y="354"/>
                </a:lnTo>
                <a:lnTo>
                  <a:pt x="238" y="348"/>
                </a:lnTo>
                <a:lnTo>
                  <a:pt x="238" y="330"/>
                </a:lnTo>
                <a:lnTo>
                  <a:pt x="238" y="314"/>
                </a:lnTo>
                <a:lnTo>
                  <a:pt x="234" y="296"/>
                </a:lnTo>
                <a:lnTo>
                  <a:pt x="228" y="280"/>
                </a:lnTo>
                <a:lnTo>
                  <a:pt x="222" y="266"/>
                </a:lnTo>
                <a:lnTo>
                  <a:pt x="212" y="252"/>
                </a:lnTo>
                <a:lnTo>
                  <a:pt x="202" y="240"/>
                </a:lnTo>
                <a:lnTo>
                  <a:pt x="190" y="230"/>
                </a:lnTo>
                <a:lnTo>
                  <a:pt x="178" y="220"/>
                </a:lnTo>
                <a:close/>
              </a:path>
            </a:pathLst>
          </a:custGeom>
          <a:solidFill>
            <a:srgbClr val="D5E2E8"/>
          </a:solidFill>
          <a:ln w="9525">
            <a:solidFill>
              <a:schemeClr val="bg1"/>
            </a:solidFill>
            <a:round/>
            <a:headEnd/>
            <a:tailEnd/>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32" name="Freeform 18"/>
          <p:cNvSpPr>
            <a:spLocks/>
          </p:cNvSpPr>
          <p:nvPr/>
        </p:nvSpPr>
        <p:spPr bwMode="auto">
          <a:xfrm>
            <a:off x="6054638" y="4136694"/>
            <a:ext cx="209097" cy="290269"/>
          </a:xfrm>
          <a:custGeom>
            <a:avLst/>
            <a:gdLst>
              <a:gd name="T0" fmla="*/ 2147483647 w 238"/>
              <a:gd name="T1" fmla="*/ 2147483647 h 372"/>
              <a:gd name="T2" fmla="*/ 2147483647 w 238"/>
              <a:gd name="T3" fmla="*/ 2147483647 h 372"/>
              <a:gd name="T4" fmla="*/ 2147483647 w 238"/>
              <a:gd name="T5" fmla="*/ 2147483647 h 372"/>
              <a:gd name="T6" fmla="*/ 2147483647 w 238"/>
              <a:gd name="T7" fmla="*/ 2147483647 h 372"/>
              <a:gd name="T8" fmla="*/ 2147483647 w 238"/>
              <a:gd name="T9" fmla="*/ 2147483647 h 372"/>
              <a:gd name="T10" fmla="*/ 2147483647 w 238"/>
              <a:gd name="T11" fmla="*/ 2147483647 h 372"/>
              <a:gd name="T12" fmla="*/ 2147483647 w 238"/>
              <a:gd name="T13" fmla="*/ 2147483647 h 372"/>
              <a:gd name="T14" fmla="*/ 2147483647 w 238"/>
              <a:gd name="T15" fmla="*/ 2147483647 h 372"/>
              <a:gd name="T16" fmla="*/ 2147483647 w 238"/>
              <a:gd name="T17" fmla="*/ 2147483647 h 372"/>
              <a:gd name="T18" fmla="*/ 2147483647 w 238"/>
              <a:gd name="T19" fmla="*/ 2147483647 h 372"/>
              <a:gd name="T20" fmla="*/ 2147483647 w 238"/>
              <a:gd name="T21" fmla="*/ 2147483647 h 372"/>
              <a:gd name="T22" fmla="*/ 2147483647 w 238"/>
              <a:gd name="T23" fmla="*/ 0 h 372"/>
              <a:gd name="T24" fmla="*/ 2147483647 w 238"/>
              <a:gd name="T25" fmla="*/ 2147483647 h 372"/>
              <a:gd name="T26" fmla="*/ 2147483647 w 238"/>
              <a:gd name="T27" fmla="*/ 2147483647 h 372"/>
              <a:gd name="T28" fmla="*/ 2147483647 w 238"/>
              <a:gd name="T29" fmla="*/ 2147483647 h 372"/>
              <a:gd name="T30" fmla="*/ 2147483647 w 238"/>
              <a:gd name="T31" fmla="*/ 2147483647 h 372"/>
              <a:gd name="T32" fmla="*/ 2147483647 w 238"/>
              <a:gd name="T33" fmla="*/ 2147483647 h 372"/>
              <a:gd name="T34" fmla="*/ 2147483647 w 238"/>
              <a:gd name="T35" fmla="*/ 2147483647 h 372"/>
              <a:gd name="T36" fmla="*/ 2147483647 w 238"/>
              <a:gd name="T37" fmla="*/ 2147483647 h 372"/>
              <a:gd name="T38" fmla="*/ 2147483647 w 238"/>
              <a:gd name="T39" fmla="*/ 2147483647 h 372"/>
              <a:gd name="T40" fmla="*/ 2147483647 w 238"/>
              <a:gd name="T41" fmla="*/ 2147483647 h 372"/>
              <a:gd name="T42" fmla="*/ 2147483647 w 238"/>
              <a:gd name="T43" fmla="*/ 2147483647 h 372"/>
              <a:gd name="T44" fmla="*/ 2147483647 w 238"/>
              <a:gd name="T45" fmla="*/ 2147483647 h 372"/>
              <a:gd name="T46" fmla="*/ 2147483647 w 238"/>
              <a:gd name="T47" fmla="*/ 2147483647 h 372"/>
              <a:gd name="T48" fmla="*/ 2147483647 w 238"/>
              <a:gd name="T49" fmla="*/ 2147483647 h 372"/>
              <a:gd name="T50" fmla="*/ 2147483647 w 238"/>
              <a:gd name="T51" fmla="*/ 2147483647 h 372"/>
              <a:gd name="T52" fmla="*/ 2147483647 w 238"/>
              <a:gd name="T53" fmla="*/ 2147483647 h 372"/>
              <a:gd name="T54" fmla="*/ 0 w 238"/>
              <a:gd name="T55" fmla="*/ 2147483647 h 372"/>
              <a:gd name="T56" fmla="*/ 0 w 238"/>
              <a:gd name="T57" fmla="*/ 2147483647 h 372"/>
              <a:gd name="T58" fmla="*/ 0 w 238"/>
              <a:gd name="T59" fmla="*/ 2147483647 h 372"/>
              <a:gd name="T60" fmla="*/ 2147483647 w 238"/>
              <a:gd name="T61" fmla="*/ 2147483647 h 372"/>
              <a:gd name="T62" fmla="*/ 2147483647 w 238"/>
              <a:gd name="T63" fmla="*/ 2147483647 h 372"/>
              <a:gd name="T64" fmla="*/ 2147483647 w 238"/>
              <a:gd name="T65" fmla="*/ 2147483647 h 372"/>
              <a:gd name="T66" fmla="*/ 2147483647 w 238"/>
              <a:gd name="T67" fmla="*/ 2147483647 h 372"/>
              <a:gd name="T68" fmla="*/ 2147483647 w 238"/>
              <a:gd name="T69" fmla="*/ 2147483647 h 372"/>
              <a:gd name="T70" fmla="*/ 2147483647 w 238"/>
              <a:gd name="T71" fmla="*/ 2147483647 h 372"/>
              <a:gd name="T72" fmla="*/ 2147483647 w 238"/>
              <a:gd name="T73" fmla="*/ 2147483647 h 372"/>
              <a:gd name="T74" fmla="*/ 2147483647 w 238"/>
              <a:gd name="T75" fmla="*/ 2147483647 h 372"/>
              <a:gd name="T76" fmla="*/ 2147483647 w 238"/>
              <a:gd name="T77" fmla="*/ 2147483647 h 372"/>
              <a:gd name="T78" fmla="*/ 2147483647 w 238"/>
              <a:gd name="T79" fmla="*/ 2147483647 h 372"/>
              <a:gd name="T80" fmla="*/ 2147483647 w 238"/>
              <a:gd name="T81" fmla="*/ 2147483647 h 372"/>
              <a:gd name="T82" fmla="*/ 2147483647 w 238"/>
              <a:gd name="T83" fmla="*/ 2147483647 h 372"/>
              <a:gd name="T84" fmla="*/ 2147483647 w 238"/>
              <a:gd name="T85" fmla="*/ 2147483647 h 372"/>
              <a:gd name="T86" fmla="*/ 2147483647 w 238"/>
              <a:gd name="T87" fmla="*/ 2147483647 h 372"/>
              <a:gd name="T88" fmla="*/ 2147483647 w 238"/>
              <a:gd name="T89" fmla="*/ 2147483647 h 372"/>
              <a:gd name="T90" fmla="*/ 2147483647 w 238"/>
              <a:gd name="T91" fmla="*/ 2147483647 h 372"/>
              <a:gd name="T92" fmla="*/ 2147483647 w 238"/>
              <a:gd name="T93" fmla="*/ 2147483647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8" h="372">
                <a:moveTo>
                  <a:pt x="178" y="220"/>
                </a:moveTo>
                <a:lnTo>
                  <a:pt x="178" y="220"/>
                </a:lnTo>
                <a:lnTo>
                  <a:pt x="172" y="214"/>
                </a:lnTo>
                <a:lnTo>
                  <a:pt x="166" y="206"/>
                </a:lnTo>
                <a:lnTo>
                  <a:pt x="160" y="198"/>
                </a:lnTo>
                <a:lnTo>
                  <a:pt x="156" y="186"/>
                </a:lnTo>
                <a:lnTo>
                  <a:pt x="154" y="174"/>
                </a:lnTo>
                <a:lnTo>
                  <a:pt x="156" y="160"/>
                </a:lnTo>
                <a:lnTo>
                  <a:pt x="162" y="144"/>
                </a:lnTo>
                <a:lnTo>
                  <a:pt x="172" y="126"/>
                </a:lnTo>
                <a:lnTo>
                  <a:pt x="180" y="116"/>
                </a:lnTo>
                <a:lnTo>
                  <a:pt x="188" y="102"/>
                </a:lnTo>
                <a:lnTo>
                  <a:pt x="192" y="88"/>
                </a:lnTo>
                <a:lnTo>
                  <a:pt x="194" y="74"/>
                </a:lnTo>
                <a:lnTo>
                  <a:pt x="192" y="58"/>
                </a:lnTo>
                <a:lnTo>
                  <a:pt x="188" y="44"/>
                </a:lnTo>
                <a:lnTo>
                  <a:pt x="180" y="32"/>
                </a:lnTo>
                <a:lnTo>
                  <a:pt x="172" y="22"/>
                </a:lnTo>
                <a:lnTo>
                  <a:pt x="160" y="12"/>
                </a:lnTo>
                <a:lnTo>
                  <a:pt x="148" y="6"/>
                </a:lnTo>
                <a:lnTo>
                  <a:pt x="134" y="2"/>
                </a:lnTo>
                <a:lnTo>
                  <a:pt x="120" y="0"/>
                </a:lnTo>
                <a:lnTo>
                  <a:pt x="104" y="2"/>
                </a:lnTo>
                <a:lnTo>
                  <a:pt x="90" y="6"/>
                </a:lnTo>
                <a:lnTo>
                  <a:pt x="78" y="12"/>
                </a:lnTo>
                <a:lnTo>
                  <a:pt x="66" y="22"/>
                </a:lnTo>
                <a:lnTo>
                  <a:pt x="58" y="32"/>
                </a:lnTo>
                <a:lnTo>
                  <a:pt x="52" y="44"/>
                </a:lnTo>
                <a:lnTo>
                  <a:pt x="46" y="58"/>
                </a:lnTo>
                <a:lnTo>
                  <a:pt x="46" y="74"/>
                </a:lnTo>
                <a:lnTo>
                  <a:pt x="46" y="88"/>
                </a:lnTo>
                <a:lnTo>
                  <a:pt x="50" y="102"/>
                </a:lnTo>
                <a:lnTo>
                  <a:pt x="58" y="114"/>
                </a:lnTo>
                <a:lnTo>
                  <a:pt x="66" y="124"/>
                </a:lnTo>
                <a:lnTo>
                  <a:pt x="74" y="136"/>
                </a:lnTo>
                <a:lnTo>
                  <a:pt x="78" y="148"/>
                </a:lnTo>
                <a:lnTo>
                  <a:pt x="80" y="160"/>
                </a:lnTo>
                <a:lnTo>
                  <a:pt x="80" y="176"/>
                </a:lnTo>
                <a:lnTo>
                  <a:pt x="74" y="192"/>
                </a:lnTo>
                <a:lnTo>
                  <a:pt x="70" y="200"/>
                </a:lnTo>
                <a:lnTo>
                  <a:pt x="64" y="210"/>
                </a:lnTo>
                <a:lnTo>
                  <a:pt x="56" y="220"/>
                </a:lnTo>
                <a:lnTo>
                  <a:pt x="46" y="228"/>
                </a:lnTo>
                <a:lnTo>
                  <a:pt x="48" y="228"/>
                </a:lnTo>
                <a:lnTo>
                  <a:pt x="34" y="242"/>
                </a:lnTo>
                <a:lnTo>
                  <a:pt x="20" y="260"/>
                </a:lnTo>
                <a:lnTo>
                  <a:pt x="10" y="284"/>
                </a:lnTo>
                <a:lnTo>
                  <a:pt x="2" y="308"/>
                </a:lnTo>
                <a:lnTo>
                  <a:pt x="0" y="322"/>
                </a:lnTo>
                <a:lnTo>
                  <a:pt x="0" y="334"/>
                </a:lnTo>
                <a:lnTo>
                  <a:pt x="0" y="346"/>
                </a:lnTo>
                <a:lnTo>
                  <a:pt x="0" y="348"/>
                </a:lnTo>
                <a:lnTo>
                  <a:pt x="2" y="350"/>
                </a:lnTo>
                <a:lnTo>
                  <a:pt x="8" y="354"/>
                </a:lnTo>
                <a:lnTo>
                  <a:pt x="14" y="358"/>
                </a:lnTo>
                <a:lnTo>
                  <a:pt x="26" y="362"/>
                </a:lnTo>
                <a:lnTo>
                  <a:pt x="40" y="366"/>
                </a:lnTo>
                <a:lnTo>
                  <a:pt x="60" y="370"/>
                </a:lnTo>
                <a:lnTo>
                  <a:pt x="86" y="372"/>
                </a:lnTo>
                <a:lnTo>
                  <a:pt x="116" y="372"/>
                </a:lnTo>
                <a:lnTo>
                  <a:pt x="118" y="372"/>
                </a:lnTo>
                <a:lnTo>
                  <a:pt x="142" y="372"/>
                </a:lnTo>
                <a:lnTo>
                  <a:pt x="180" y="370"/>
                </a:lnTo>
                <a:lnTo>
                  <a:pt x="200" y="368"/>
                </a:lnTo>
                <a:lnTo>
                  <a:pt x="216" y="364"/>
                </a:lnTo>
                <a:lnTo>
                  <a:pt x="230" y="360"/>
                </a:lnTo>
                <a:lnTo>
                  <a:pt x="234" y="354"/>
                </a:lnTo>
                <a:lnTo>
                  <a:pt x="238" y="348"/>
                </a:lnTo>
                <a:lnTo>
                  <a:pt x="238" y="330"/>
                </a:lnTo>
                <a:lnTo>
                  <a:pt x="238" y="314"/>
                </a:lnTo>
                <a:lnTo>
                  <a:pt x="234" y="296"/>
                </a:lnTo>
                <a:lnTo>
                  <a:pt x="228" y="280"/>
                </a:lnTo>
                <a:lnTo>
                  <a:pt x="222" y="266"/>
                </a:lnTo>
                <a:lnTo>
                  <a:pt x="212" y="252"/>
                </a:lnTo>
                <a:lnTo>
                  <a:pt x="202" y="240"/>
                </a:lnTo>
                <a:lnTo>
                  <a:pt x="190" y="230"/>
                </a:lnTo>
                <a:lnTo>
                  <a:pt x="178" y="220"/>
                </a:lnTo>
                <a:close/>
              </a:path>
            </a:pathLst>
          </a:custGeom>
          <a:solidFill>
            <a:srgbClr val="D5E2E8"/>
          </a:solidFill>
          <a:ln w="9525">
            <a:solidFill>
              <a:schemeClr val="bg1"/>
            </a:solidFill>
            <a:round/>
            <a:headEnd/>
            <a:tailEnd/>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33" name="Rectangle 1"/>
          <p:cNvSpPr txBox="1">
            <a:spLocks noChangeArrowheads="1"/>
          </p:cNvSpPr>
          <p:nvPr/>
        </p:nvSpPr>
        <p:spPr>
          <a:xfrm>
            <a:off x="885825" y="764704"/>
            <a:ext cx="7408863" cy="1055687"/>
          </a:xfrm>
          <a:prstGeom prst="rect">
            <a:avLst/>
          </a:prstGeom>
        </p:spPr>
        <p:txBody>
          <a:bodyPr tIns="12096" anchor="ctr"/>
          <a:lstStyle>
            <a:lvl1pPr algn="ctr" defTabSz="457200" rtl="0" eaLnBrk="1" fontAlgn="base" hangingPunct="1">
              <a:spcBef>
                <a:spcPct val="0"/>
              </a:spcBef>
              <a:spcAft>
                <a:spcPct val="0"/>
              </a:spcAft>
              <a:defRPr sz="4400" kern="1200">
                <a:solidFill>
                  <a:schemeClr val="tx1"/>
                </a:solidFill>
                <a:latin typeface="Georgia"/>
                <a:ea typeface="ＭＳ Ｐゴシック" charset="0"/>
                <a:cs typeface="Georgia"/>
              </a:defRPr>
            </a:lvl1pPr>
            <a:lvl2pPr algn="ctr" defTabSz="457200" rtl="0" eaLnBrk="1" fontAlgn="base" hangingPunct="1">
              <a:spcBef>
                <a:spcPct val="0"/>
              </a:spcBef>
              <a:spcAft>
                <a:spcPct val="0"/>
              </a:spcAft>
              <a:defRPr sz="4400">
                <a:solidFill>
                  <a:schemeClr val="tx1"/>
                </a:solidFill>
                <a:latin typeface="Georgia" charset="0"/>
                <a:ea typeface="ＭＳ Ｐゴシック" charset="0"/>
              </a:defRPr>
            </a:lvl2pPr>
            <a:lvl3pPr algn="ctr" defTabSz="457200" rtl="0" eaLnBrk="1" fontAlgn="base" hangingPunct="1">
              <a:spcBef>
                <a:spcPct val="0"/>
              </a:spcBef>
              <a:spcAft>
                <a:spcPct val="0"/>
              </a:spcAft>
              <a:defRPr sz="4400">
                <a:solidFill>
                  <a:schemeClr val="tx1"/>
                </a:solidFill>
                <a:latin typeface="Georgia" charset="0"/>
                <a:ea typeface="ＭＳ Ｐゴシック" charset="0"/>
              </a:defRPr>
            </a:lvl3pPr>
            <a:lvl4pPr algn="ctr" defTabSz="457200" rtl="0" eaLnBrk="1" fontAlgn="base" hangingPunct="1">
              <a:spcBef>
                <a:spcPct val="0"/>
              </a:spcBef>
              <a:spcAft>
                <a:spcPct val="0"/>
              </a:spcAft>
              <a:defRPr sz="4400">
                <a:solidFill>
                  <a:schemeClr val="tx1"/>
                </a:solidFill>
                <a:latin typeface="Georgia" charset="0"/>
                <a:ea typeface="ＭＳ Ｐゴシック" charset="0"/>
              </a:defRPr>
            </a:lvl4pPr>
            <a:lvl5pPr algn="ctr" defTabSz="457200" rtl="0" eaLnBrk="1" fontAlgn="base" hangingPunct="1">
              <a:spcBef>
                <a:spcPct val="0"/>
              </a:spcBef>
              <a:spcAft>
                <a:spcPct val="0"/>
              </a:spcAft>
              <a:defRPr sz="4400">
                <a:solidFill>
                  <a:schemeClr val="tx1"/>
                </a:solidFill>
                <a:latin typeface="Georgia" charset="0"/>
                <a:ea typeface="ＭＳ Ｐゴシック" charset="0"/>
              </a:defRPr>
            </a:lvl5pPr>
            <a:lvl6pPr marL="457200" algn="ctr" defTabSz="457200" rtl="0" eaLnBrk="1" fontAlgn="base" hangingPunct="1">
              <a:spcBef>
                <a:spcPct val="0"/>
              </a:spcBef>
              <a:spcAft>
                <a:spcPct val="0"/>
              </a:spcAft>
              <a:defRPr sz="4400">
                <a:solidFill>
                  <a:schemeClr val="tx1"/>
                </a:solidFill>
                <a:latin typeface="Georgia"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Georgia"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Georgia"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Georgia" charset="0"/>
                <a:ea typeface="ＭＳ Ｐゴシック" charset="0"/>
              </a:defRPr>
            </a:lvl9p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3200" dirty="0" smtClean="0">
                <a:latin typeface="Lucida Sans"/>
              </a:rPr>
              <a:t>Varför klassa information?</a:t>
            </a:r>
            <a:endParaRPr lang="sv-SE" sz="3200" dirty="0">
              <a:latin typeface="Lucida Sans"/>
            </a:endParaRPr>
          </a:p>
        </p:txBody>
      </p:sp>
      <p:sp>
        <p:nvSpPr>
          <p:cNvPr id="34" name="Rektangel 33"/>
          <p:cNvSpPr/>
          <p:nvPr/>
        </p:nvSpPr>
        <p:spPr>
          <a:xfrm>
            <a:off x="2070470" y="2557080"/>
            <a:ext cx="1370289" cy="461665"/>
          </a:xfrm>
          <a:prstGeom prst="rect">
            <a:avLst/>
          </a:prstGeom>
          <a:noFill/>
        </p:spPr>
        <p:txBody>
          <a:bodyPr wrap="square">
            <a:spAutoFit/>
          </a:bodyPr>
          <a:lstStyle/>
          <a:p>
            <a:r>
              <a:rPr lang="sv-SE" sz="1200" dirty="0" smtClean="0">
                <a:solidFill>
                  <a:schemeClr val="bg1"/>
                </a:solidFill>
              </a:rPr>
              <a:t>Informations-</a:t>
            </a:r>
          </a:p>
          <a:p>
            <a:r>
              <a:rPr lang="sv-SE" sz="1200" dirty="0" smtClean="0">
                <a:solidFill>
                  <a:schemeClr val="bg1"/>
                </a:solidFill>
              </a:rPr>
              <a:t>ägare</a:t>
            </a:r>
            <a:endParaRPr lang="sv-SE" sz="1200" dirty="0">
              <a:solidFill>
                <a:schemeClr val="bg1"/>
              </a:solidFill>
            </a:endParaRPr>
          </a:p>
        </p:txBody>
      </p:sp>
    </p:spTree>
    <p:extLst>
      <p:ext uri="{BB962C8B-B14F-4D97-AF65-F5344CB8AC3E}">
        <p14:creationId xmlns:p14="http://schemas.microsoft.com/office/powerpoint/2010/main" val="1776068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593812" y="1847229"/>
            <a:ext cx="7992888" cy="4881182"/>
          </a:xfrm>
          <a:prstGeom prst="rect">
            <a:avLst/>
          </a:prstGeom>
          <a:solidFill>
            <a:schemeClr val="bg1"/>
          </a:solidFill>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ektangel 1"/>
          <p:cNvSpPr/>
          <p:nvPr/>
        </p:nvSpPr>
        <p:spPr>
          <a:xfrm>
            <a:off x="1285877" y="2467629"/>
            <a:ext cx="1800200" cy="2024626"/>
          </a:xfrm>
          <a:prstGeom prst="rect">
            <a:avLst/>
          </a:prstGeom>
          <a:solidFill>
            <a:srgbClr val="035267">
              <a:alpha val="30000"/>
            </a:srgbClr>
          </a:solidFill>
          <a:ln>
            <a:solidFill>
              <a:srgbClr val="4B8A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1400" dirty="0"/>
          </a:p>
        </p:txBody>
      </p:sp>
      <p:sp>
        <p:nvSpPr>
          <p:cNvPr id="3" name="Rektangel 2"/>
          <p:cNvSpPr/>
          <p:nvPr/>
        </p:nvSpPr>
        <p:spPr>
          <a:xfrm>
            <a:off x="3563888" y="2440027"/>
            <a:ext cx="1800200" cy="2052228"/>
          </a:xfrm>
          <a:prstGeom prst="rect">
            <a:avLst/>
          </a:prstGeom>
          <a:solidFill>
            <a:srgbClr val="4B8A99"/>
          </a:solidFill>
          <a:ln>
            <a:solidFill>
              <a:srgbClr val="03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sv-SE" sz="1600" dirty="0"/>
          </a:p>
        </p:txBody>
      </p:sp>
      <p:sp>
        <p:nvSpPr>
          <p:cNvPr id="5" name="Freeform 9"/>
          <p:cNvSpPr>
            <a:spLocks/>
          </p:cNvSpPr>
          <p:nvPr/>
        </p:nvSpPr>
        <p:spPr bwMode="auto">
          <a:xfrm>
            <a:off x="1393413" y="2618805"/>
            <a:ext cx="298267" cy="384166"/>
          </a:xfrm>
          <a:custGeom>
            <a:avLst/>
            <a:gdLst>
              <a:gd name="T0" fmla="*/ 2147483647 w 234"/>
              <a:gd name="T1" fmla="*/ 2147483647 h 366"/>
              <a:gd name="T2" fmla="*/ 2147483647 w 234"/>
              <a:gd name="T3" fmla="*/ 2147483647 h 366"/>
              <a:gd name="T4" fmla="*/ 2147483647 w 234"/>
              <a:gd name="T5" fmla="*/ 2147483647 h 366"/>
              <a:gd name="T6" fmla="*/ 2147483647 w 234"/>
              <a:gd name="T7" fmla="*/ 2147483647 h 366"/>
              <a:gd name="T8" fmla="*/ 2147483647 w 234"/>
              <a:gd name="T9" fmla="*/ 2147483647 h 366"/>
              <a:gd name="T10" fmla="*/ 2147483647 w 234"/>
              <a:gd name="T11" fmla="*/ 2147483647 h 366"/>
              <a:gd name="T12" fmla="*/ 2147483647 w 234"/>
              <a:gd name="T13" fmla="*/ 2147483647 h 366"/>
              <a:gd name="T14" fmla="*/ 2147483647 w 234"/>
              <a:gd name="T15" fmla="*/ 2147483647 h 366"/>
              <a:gd name="T16" fmla="*/ 2147483647 w 234"/>
              <a:gd name="T17" fmla="*/ 2147483647 h 366"/>
              <a:gd name="T18" fmla="*/ 2147483647 w 234"/>
              <a:gd name="T19" fmla="*/ 2147483647 h 366"/>
              <a:gd name="T20" fmla="*/ 2147483647 w 234"/>
              <a:gd name="T21" fmla="*/ 2147483647 h 366"/>
              <a:gd name="T22" fmla="*/ 2147483647 w 234"/>
              <a:gd name="T23" fmla="*/ 0 h 366"/>
              <a:gd name="T24" fmla="*/ 2147483647 w 234"/>
              <a:gd name="T25" fmla="*/ 2147483647 h 366"/>
              <a:gd name="T26" fmla="*/ 2147483647 w 234"/>
              <a:gd name="T27" fmla="*/ 2147483647 h 366"/>
              <a:gd name="T28" fmla="*/ 2147483647 w 234"/>
              <a:gd name="T29" fmla="*/ 2147483647 h 366"/>
              <a:gd name="T30" fmla="*/ 2147483647 w 234"/>
              <a:gd name="T31" fmla="*/ 2147483647 h 366"/>
              <a:gd name="T32" fmla="*/ 2147483647 w 234"/>
              <a:gd name="T33" fmla="*/ 2147483647 h 366"/>
              <a:gd name="T34" fmla="*/ 2147483647 w 234"/>
              <a:gd name="T35" fmla="*/ 2147483647 h 366"/>
              <a:gd name="T36" fmla="*/ 2147483647 w 234"/>
              <a:gd name="T37" fmla="*/ 2147483647 h 366"/>
              <a:gd name="T38" fmla="*/ 2147483647 w 234"/>
              <a:gd name="T39" fmla="*/ 2147483647 h 366"/>
              <a:gd name="T40" fmla="*/ 2147483647 w 234"/>
              <a:gd name="T41" fmla="*/ 2147483647 h 366"/>
              <a:gd name="T42" fmla="*/ 2147483647 w 234"/>
              <a:gd name="T43" fmla="*/ 2147483647 h 366"/>
              <a:gd name="T44" fmla="*/ 2147483647 w 234"/>
              <a:gd name="T45" fmla="*/ 2147483647 h 366"/>
              <a:gd name="T46" fmla="*/ 2147483647 w 234"/>
              <a:gd name="T47" fmla="*/ 2147483647 h 366"/>
              <a:gd name="T48" fmla="*/ 2147483647 w 234"/>
              <a:gd name="T49" fmla="*/ 2147483647 h 366"/>
              <a:gd name="T50" fmla="*/ 2147483647 w 234"/>
              <a:gd name="T51" fmla="*/ 2147483647 h 366"/>
              <a:gd name="T52" fmla="*/ 2147483647 w 234"/>
              <a:gd name="T53" fmla="*/ 2147483647 h 366"/>
              <a:gd name="T54" fmla="*/ 0 w 234"/>
              <a:gd name="T55" fmla="*/ 2147483647 h 366"/>
              <a:gd name="T56" fmla="*/ 0 w 234"/>
              <a:gd name="T57" fmla="*/ 2147483647 h 366"/>
              <a:gd name="T58" fmla="*/ 0 w 234"/>
              <a:gd name="T59" fmla="*/ 2147483647 h 366"/>
              <a:gd name="T60" fmla="*/ 2147483647 w 234"/>
              <a:gd name="T61" fmla="*/ 2147483647 h 366"/>
              <a:gd name="T62" fmla="*/ 2147483647 w 234"/>
              <a:gd name="T63" fmla="*/ 2147483647 h 366"/>
              <a:gd name="T64" fmla="*/ 2147483647 w 234"/>
              <a:gd name="T65" fmla="*/ 2147483647 h 366"/>
              <a:gd name="T66" fmla="*/ 2147483647 w 234"/>
              <a:gd name="T67" fmla="*/ 2147483647 h 366"/>
              <a:gd name="T68" fmla="*/ 2147483647 w 234"/>
              <a:gd name="T69" fmla="*/ 2147483647 h 366"/>
              <a:gd name="T70" fmla="*/ 2147483647 w 234"/>
              <a:gd name="T71" fmla="*/ 2147483647 h 366"/>
              <a:gd name="T72" fmla="*/ 2147483647 w 234"/>
              <a:gd name="T73" fmla="*/ 2147483647 h 366"/>
              <a:gd name="T74" fmla="*/ 2147483647 w 234"/>
              <a:gd name="T75" fmla="*/ 2147483647 h 366"/>
              <a:gd name="T76" fmla="*/ 2147483647 w 234"/>
              <a:gd name="T77" fmla="*/ 2147483647 h 366"/>
              <a:gd name="T78" fmla="*/ 2147483647 w 234"/>
              <a:gd name="T79" fmla="*/ 2147483647 h 366"/>
              <a:gd name="T80" fmla="*/ 2147483647 w 234"/>
              <a:gd name="T81" fmla="*/ 2147483647 h 366"/>
              <a:gd name="T82" fmla="*/ 2147483647 w 234"/>
              <a:gd name="T83" fmla="*/ 2147483647 h 366"/>
              <a:gd name="T84" fmla="*/ 2147483647 w 234"/>
              <a:gd name="T85" fmla="*/ 2147483647 h 366"/>
              <a:gd name="T86" fmla="*/ 2147483647 w 234"/>
              <a:gd name="T87" fmla="*/ 2147483647 h 366"/>
              <a:gd name="T88" fmla="*/ 2147483647 w 234"/>
              <a:gd name="T89" fmla="*/ 2147483647 h 366"/>
              <a:gd name="T90" fmla="*/ 2147483647 w 234"/>
              <a:gd name="T91" fmla="*/ 2147483647 h 366"/>
              <a:gd name="T92" fmla="*/ 2147483647 w 234"/>
              <a:gd name="T93" fmla="*/ 2147483647 h 3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4" h="366">
                <a:moveTo>
                  <a:pt x="174" y="216"/>
                </a:moveTo>
                <a:lnTo>
                  <a:pt x="174" y="216"/>
                </a:lnTo>
                <a:lnTo>
                  <a:pt x="168" y="210"/>
                </a:lnTo>
                <a:lnTo>
                  <a:pt x="162" y="202"/>
                </a:lnTo>
                <a:lnTo>
                  <a:pt x="156" y="194"/>
                </a:lnTo>
                <a:lnTo>
                  <a:pt x="152" y="182"/>
                </a:lnTo>
                <a:lnTo>
                  <a:pt x="152" y="170"/>
                </a:lnTo>
                <a:lnTo>
                  <a:pt x="152" y="156"/>
                </a:lnTo>
                <a:lnTo>
                  <a:pt x="158" y="142"/>
                </a:lnTo>
                <a:lnTo>
                  <a:pt x="168" y="124"/>
                </a:lnTo>
                <a:lnTo>
                  <a:pt x="176" y="114"/>
                </a:lnTo>
                <a:lnTo>
                  <a:pt x="184" y="102"/>
                </a:lnTo>
                <a:lnTo>
                  <a:pt x="188" y="88"/>
                </a:lnTo>
                <a:lnTo>
                  <a:pt x="190" y="72"/>
                </a:lnTo>
                <a:lnTo>
                  <a:pt x="188" y="58"/>
                </a:lnTo>
                <a:lnTo>
                  <a:pt x="184" y="44"/>
                </a:lnTo>
                <a:lnTo>
                  <a:pt x="178" y="32"/>
                </a:lnTo>
                <a:lnTo>
                  <a:pt x="168" y="22"/>
                </a:lnTo>
                <a:lnTo>
                  <a:pt x="158" y="12"/>
                </a:lnTo>
                <a:lnTo>
                  <a:pt x="146" y="6"/>
                </a:lnTo>
                <a:lnTo>
                  <a:pt x="132" y="2"/>
                </a:lnTo>
                <a:lnTo>
                  <a:pt x="116" y="0"/>
                </a:lnTo>
                <a:lnTo>
                  <a:pt x="102" y="2"/>
                </a:lnTo>
                <a:lnTo>
                  <a:pt x="88" y="6"/>
                </a:lnTo>
                <a:lnTo>
                  <a:pt x="76" y="12"/>
                </a:lnTo>
                <a:lnTo>
                  <a:pt x="66" y="22"/>
                </a:lnTo>
                <a:lnTo>
                  <a:pt x="56" y="32"/>
                </a:lnTo>
                <a:lnTo>
                  <a:pt x="50" y="44"/>
                </a:lnTo>
                <a:lnTo>
                  <a:pt x="46" y="58"/>
                </a:lnTo>
                <a:lnTo>
                  <a:pt x="44" y="72"/>
                </a:lnTo>
                <a:lnTo>
                  <a:pt x="46" y="88"/>
                </a:lnTo>
                <a:lnTo>
                  <a:pt x="50" y="100"/>
                </a:lnTo>
                <a:lnTo>
                  <a:pt x="56" y="112"/>
                </a:lnTo>
                <a:lnTo>
                  <a:pt x="64" y="122"/>
                </a:lnTo>
                <a:lnTo>
                  <a:pt x="72" y="134"/>
                </a:lnTo>
                <a:lnTo>
                  <a:pt x="76" y="146"/>
                </a:lnTo>
                <a:lnTo>
                  <a:pt x="78" y="158"/>
                </a:lnTo>
                <a:lnTo>
                  <a:pt x="78" y="172"/>
                </a:lnTo>
                <a:lnTo>
                  <a:pt x="72" y="188"/>
                </a:lnTo>
                <a:lnTo>
                  <a:pt x="68" y="198"/>
                </a:lnTo>
                <a:lnTo>
                  <a:pt x="62" y="206"/>
                </a:lnTo>
                <a:lnTo>
                  <a:pt x="54" y="216"/>
                </a:lnTo>
                <a:lnTo>
                  <a:pt x="46" y="224"/>
                </a:lnTo>
                <a:lnTo>
                  <a:pt x="34" y="236"/>
                </a:lnTo>
                <a:lnTo>
                  <a:pt x="20" y="256"/>
                </a:lnTo>
                <a:lnTo>
                  <a:pt x="8" y="278"/>
                </a:lnTo>
                <a:lnTo>
                  <a:pt x="2" y="302"/>
                </a:lnTo>
                <a:lnTo>
                  <a:pt x="0" y="316"/>
                </a:lnTo>
                <a:lnTo>
                  <a:pt x="0" y="328"/>
                </a:lnTo>
                <a:lnTo>
                  <a:pt x="0" y="340"/>
                </a:lnTo>
                <a:lnTo>
                  <a:pt x="0" y="342"/>
                </a:lnTo>
                <a:lnTo>
                  <a:pt x="2" y="344"/>
                </a:lnTo>
                <a:lnTo>
                  <a:pt x="8" y="348"/>
                </a:lnTo>
                <a:lnTo>
                  <a:pt x="14" y="352"/>
                </a:lnTo>
                <a:lnTo>
                  <a:pt x="24" y="356"/>
                </a:lnTo>
                <a:lnTo>
                  <a:pt x="40" y="360"/>
                </a:lnTo>
                <a:lnTo>
                  <a:pt x="58" y="362"/>
                </a:lnTo>
                <a:lnTo>
                  <a:pt x="84" y="364"/>
                </a:lnTo>
                <a:lnTo>
                  <a:pt x="114" y="366"/>
                </a:lnTo>
                <a:lnTo>
                  <a:pt x="116" y="366"/>
                </a:lnTo>
                <a:lnTo>
                  <a:pt x="140" y="366"/>
                </a:lnTo>
                <a:lnTo>
                  <a:pt x="176" y="364"/>
                </a:lnTo>
                <a:lnTo>
                  <a:pt x="196" y="362"/>
                </a:lnTo>
                <a:lnTo>
                  <a:pt x="212" y="358"/>
                </a:lnTo>
                <a:lnTo>
                  <a:pt x="224" y="352"/>
                </a:lnTo>
                <a:lnTo>
                  <a:pt x="230" y="348"/>
                </a:lnTo>
                <a:lnTo>
                  <a:pt x="232" y="342"/>
                </a:lnTo>
                <a:lnTo>
                  <a:pt x="234" y="324"/>
                </a:lnTo>
                <a:lnTo>
                  <a:pt x="232" y="308"/>
                </a:lnTo>
                <a:lnTo>
                  <a:pt x="230" y="292"/>
                </a:lnTo>
                <a:lnTo>
                  <a:pt x="224" y="276"/>
                </a:lnTo>
                <a:lnTo>
                  <a:pt x="216" y="262"/>
                </a:lnTo>
                <a:lnTo>
                  <a:pt x="208" y="248"/>
                </a:lnTo>
                <a:lnTo>
                  <a:pt x="198" y="236"/>
                </a:lnTo>
                <a:lnTo>
                  <a:pt x="186" y="226"/>
                </a:lnTo>
                <a:lnTo>
                  <a:pt x="174" y="216"/>
                </a:lnTo>
                <a:close/>
              </a:path>
            </a:pathLst>
          </a:custGeom>
          <a:solidFill>
            <a:srgbClr val="4B8A99">
              <a:alpha val="30000"/>
            </a:srgbClr>
          </a:solidFill>
          <a:ln w="9525">
            <a:solidFill>
              <a:schemeClr val="bg1"/>
            </a:solidFill>
            <a:round/>
            <a:headEnd/>
            <a:tailEnd/>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6" name="Freeform 9"/>
          <p:cNvSpPr>
            <a:spLocks/>
          </p:cNvSpPr>
          <p:nvPr/>
        </p:nvSpPr>
        <p:spPr bwMode="auto">
          <a:xfrm>
            <a:off x="1563674" y="2690813"/>
            <a:ext cx="298267" cy="384166"/>
          </a:xfrm>
          <a:custGeom>
            <a:avLst/>
            <a:gdLst>
              <a:gd name="T0" fmla="*/ 2147483647 w 234"/>
              <a:gd name="T1" fmla="*/ 2147483647 h 366"/>
              <a:gd name="T2" fmla="*/ 2147483647 w 234"/>
              <a:gd name="T3" fmla="*/ 2147483647 h 366"/>
              <a:gd name="T4" fmla="*/ 2147483647 w 234"/>
              <a:gd name="T5" fmla="*/ 2147483647 h 366"/>
              <a:gd name="T6" fmla="*/ 2147483647 w 234"/>
              <a:gd name="T7" fmla="*/ 2147483647 h 366"/>
              <a:gd name="T8" fmla="*/ 2147483647 w 234"/>
              <a:gd name="T9" fmla="*/ 2147483647 h 366"/>
              <a:gd name="T10" fmla="*/ 2147483647 w 234"/>
              <a:gd name="T11" fmla="*/ 2147483647 h 366"/>
              <a:gd name="T12" fmla="*/ 2147483647 w 234"/>
              <a:gd name="T13" fmla="*/ 2147483647 h 366"/>
              <a:gd name="T14" fmla="*/ 2147483647 w 234"/>
              <a:gd name="T15" fmla="*/ 2147483647 h 366"/>
              <a:gd name="T16" fmla="*/ 2147483647 w 234"/>
              <a:gd name="T17" fmla="*/ 2147483647 h 366"/>
              <a:gd name="T18" fmla="*/ 2147483647 w 234"/>
              <a:gd name="T19" fmla="*/ 2147483647 h 366"/>
              <a:gd name="T20" fmla="*/ 2147483647 w 234"/>
              <a:gd name="T21" fmla="*/ 2147483647 h 366"/>
              <a:gd name="T22" fmla="*/ 2147483647 w 234"/>
              <a:gd name="T23" fmla="*/ 0 h 366"/>
              <a:gd name="T24" fmla="*/ 2147483647 w 234"/>
              <a:gd name="T25" fmla="*/ 2147483647 h 366"/>
              <a:gd name="T26" fmla="*/ 2147483647 w 234"/>
              <a:gd name="T27" fmla="*/ 2147483647 h 366"/>
              <a:gd name="T28" fmla="*/ 2147483647 w 234"/>
              <a:gd name="T29" fmla="*/ 2147483647 h 366"/>
              <a:gd name="T30" fmla="*/ 2147483647 w 234"/>
              <a:gd name="T31" fmla="*/ 2147483647 h 366"/>
              <a:gd name="T32" fmla="*/ 2147483647 w 234"/>
              <a:gd name="T33" fmla="*/ 2147483647 h 366"/>
              <a:gd name="T34" fmla="*/ 2147483647 w 234"/>
              <a:gd name="T35" fmla="*/ 2147483647 h 366"/>
              <a:gd name="T36" fmla="*/ 2147483647 w 234"/>
              <a:gd name="T37" fmla="*/ 2147483647 h 366"/>
              <a:gd name="T38" fmla="*/ 2147483647 w 234"/>
              <a:gd name="T39" fmla="*/ 2147483647 h 366"/>
              <a:gd name="T40" fmla="*/ 2147483647 w 234"/>
              <a:gd name="T41" fmla="*/ 2147483647 h 366"/>
              <a:gd name="T42" fmla="*/ 2147483647 w 234"/>
              <a:gd name="T43" fmla="*/ 2147483647 h 366"/>
              <a:gd name="T44" fmla="*/ 2147483647 w 234"/>
              <a:gd name="T45" fmla="*/ 2147483647 h 366"/>
              <a:gd name="T46" fmla="*/ 2147483647 w 234"/>
              <a:gd name="T47" fmla="*/ 2147483647 h 366"/>
              <a:gd name="T48" fmla="*/ 2147483647 w 234"/>
              <a:gd name="T49" fmla="*/ 2147483647 h 366"/>
              <a:gd name="T50" fmla="*/ 2147483647 w 234"/>
              <a:gd name="T51" fmla="*/ 2147483647 h 366"/>
              <a:gd name="T52" fmla="*/ 2147483647 w 234"/>
              <a:gd name="T53" fmla="*/ 2147483647 h 366"/>
              <a:gd name="T54" fmla="*/ 0 w 234"/>
              <a:gd name="T55" fmla="*/ 2147483647 h 366"/>
              <a:gd name="T56" fmla="*/ 0 w 234"/>
              <a:gd name="T57" fmla="*/ 2147483647 h 366"/>
              <a:gd name="T58" fmla="*/ 0 w 234"/>
              <a:gd name="T59" fmla="*/ 2147483647 h 366"/>
              <a:gd name="T60" fmla="*/ 2147483647 w 234"/>
              <a:gd name="T61" fmla="*/ 2147483647 h 366"/>
              <a:gd name="T62" fmla="*/ 2147483647 w 234"/>
              <a:gd name="T63" fmla="*/ 2147483647 h 366"/>
              <a:gd name="T64" fmla="*/ 2147483647 w 234"/>
              <a:gd name="T65" fmla="*/ 2147483647 h 366"/>
              <a:gd name="T66" fmla="*/ 2147483647 w 234"/>
              <a:gd name="T67" fmla="*/ 2147483647 h 366"/>
              <a:gd name="T68" fmla="*/ 2147483647 w 234"/>
              <a:gd name="T69" fmla="*/ 2147483647 h 366"/>
              <a:gd name="T70" fmla="*/ 2147483647 w 234"/>
              <a:gd name="T71" fmla="*/ 2147483647 h 366"/>
              <a:gd name="T72" fmla="*/ 2147483647 w 234"/>
              <a:gd name="T73" fmla="*/ 2147483647 h 366"/>
              <a:gd name="T74" fmla="*/ 2147483647 w 234"/>
              <a:gd name="T75" fmla="*/ 2147483647 h 366"/>
              <a:gd name="T76" fmla="*/ 2147483647 w 234"/>
              <a:gd name="T77" fmla="*/ 2147483647 h 366"/>
              <a:gd name="T78" fmla="*/ 2147483647 w 234"/>
              <a:gd name="T79" fmla="*/ 2147483647 h 366"/>
              <a:gd name="T80" fmla="*/ 2147483647 w 234"/>
              <a:gd name="T81" fmla="*/ 2147483647 h 366"/>
              <a:gd name="T82" fmla="*/ 2147483647 w 234"/>
              <a:gd name="T83" fmla="*/ 2147483647 h 366"/>
              <a:gd name="T84" fmla="*/ 2147483647 w 234"/>
              <a:gd name="T85" fmla="*/ 2147483647 h 366"/>
              <a:gd name="T86" fmla="*/ 2147483647 w 234"/>
              <a:gd name="T87" fmla="*/ 2147483647 h 366"/>
              <a:gd name="T88" fmla="*/ 2147483647 w 234"/>
              <a:gd name="T89" fmla="*/ 2147483647 h 366"/>
              <a:gd name="T90" fmla="*/ 2147483647 w 234"/>
              <a:gd name="T91" fmla="*/ 2147483647 h 366"/>
              <a:gd name="T92" fmla="*/ 2147483647 w 234"/>
              <a:gd name="T93" fmla="*/ 2147483647 h 3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4" h="366">
                <a:moveTo>
                  <a:pt x="174" y="216"/>
                </a:moveTo>
                <a:lnTo>
                  <a:pt x="174" y="216"/>
                </a:lnTo>
                <a:lnTo>
                  <a:pt x="168" y="210"/>
                </a:lnTo>
                <a:lnTo>
                  <a:pt x="162" y="202"/>
                </a:lnTo>
                <a:lnTo>
                  <a:pt x="156" y="194"/>
                </a:lnTo>
                <a:lnTo>
                  <a:pt x="152" y="182"/>
                </a:lnTo>
                <a:lnTo>
                  <a:pt x="152" y="170"/>
                </a:lnTo>
                <a:lnTo>
                  <a:pt x="152" y="156"/>
                </a:lnTo>
                <a:lnTo>
                  <a:pt x="158" y="142"/>
                </a:lnTo>
                <a:lnTo>
                  <a:pt x="168" y="124"/>
                </a:lnTo>
                <a:lnTo>
                  <a:pt x="176" y="114"/>
                </a:lnTo>
                <a:lnTo>
                  <a:pt x="184" y="102"/>
                </a:lnTo>
                <a:lnTo>
                  <a:pt x="188" y="88"/>
                </a:lnTo>
                <a:lnTo>
                  <a:pt x="190" y="72"/>
                </a:lnTo>
                <a:lnTo>
                  <a:pt x="188" y="58"/>
                </a:lnTo>
                <a:lnTo>
                  <a:pt x="184" y="44"/>
                </a:lnTo>
                <a:lnTo>
                  <a:pt x="178" y="32"/>
                </a:lnTo>
                <a:lnTo>
                  <a:pt x="168" y="22"/>
                </a:lnTo>
                <a:lnTo>
                  <a:pt x="158" y="12"/>
                </a:lnTo>
                <a:lnTo>
                  <a:pt x="146" y="6"/>
                </a:lnTo>
                <a:lnTo>
                  <a:pt x="132" y="2"/>
                </a:lnTo>
                <a:lnTo>
                  <a:pt x="116" y="0"/>
                </a:lnTo>
                <a:lnTo>
                  <a:pt x="102" y="2"/>
                </a:lnTo>
                <a:lnTo>
                  <a:pt x="88" y="6"/>
                </a:lnTo>
                <a:lnTo>
                  <a:pt x="76" y="12"/>
                </a:lnTo>
                <a:lnTo>
                  <a:pt x="66" y="22"/>
                </a:lnTo>
                <a:lnTo>
                  <a:pt x="56" y="32"/>
                </a:lnTo>
                <a:lnTo>
                  <a:pt x="50" y="44"/>
                </a:lnTo>
                <a:lnTo>
                  <a:pt x="46" y="58"/>
                </a:lnTo>
                <a:lnTo>
                  <a:pt x="44" y="72"/>
                </a:lnTo>
                <a:lnTo>
                  <a:pt x="46" y="88"/>
                </a:lnTo>
                <a:lnTo>
                  <a:pt x="50" y="100"/>
                </a:lnTo>
                <a:lnTo>
                  <a:pt x="56" y="112"/>
                </a:lnTo>
                <a:lnTo>
                  <a:pt x="64" y="122"/>
                </a:lnTo>
                <a:lnTo>
                  <a:pt x="72" y="134"/>
                </a:lnTo>
                <a:lnTo>
                  <a:pt x="76" y="146"/>
                </a:lnTo>
                <a:lnTo>
                  <a:pt x="78" y="158"/>
                </a:lnTo>
                <a:lnTo>
                  <a:pt x="78" y="172"/>
                </a:lnTo>
                <a:lnTo>
                  <a:pt x="72" y="188"/>
                </a:lnTo>
                <a:lnTo>
                  <a:pt x="68" y="198"/>
                </a:lnTo>
                <a:lnTo>
                  <a:pt x="62" y="206"/>
                </a:lnTo>
                <a:lnTo>
                  <a:pt x="54" y="216"/>
                </a:lnTo>
                <a:lnTo>
                  <a:pt x="46" y="224"/>
                </a:lnTo>
                <a:lnTo>
                  <a:pt x="34" y="236"/>
                </a:lnTo>
                <a:lnTo>
                  <a:pt x="20" y="256"/>
                </a:lnTo>
                <a:lnTo>
                  <a:pt x="8" y="278"/>
                </a:lnTo>
                <a:lnTo>
                  <a:pt x="2" y="302"/>
                </a:lnTo>
                <a:lnTo>
                  <a:pt x="0" y="316"/>
                </a:lnTo>
                <a:lnTo>
                  <a:pt x="0" y="328"/>
                </a:lnTo>
                <a:lnTo>
                  <a:pt x="0" y="340"/>
                </a:lnTo>
                <a:lnTo>
                  <a:pt x="0" y="342"/>
                </a:lnTo>
                <a:lnTo>
                  <a:pt x="2" y="344"/>
                </a:lnTo>
                <a:lnTo>
                  <a:pt x="8" y="348"/>
                </a:lnTo>
                <a:lnTo>
                  <a:pt x="14" y="352"/>
                </a:lnTo>
                <a:lnTo>
                  <a:pt x="24" y="356"/>
                </a:lnTo>
                <a:lnTo>
                  <a:pt x="40" y="360"/>
                </a:lnTo>
                <a:lnTo>
                  <a:pt x="58" y="362"/>
                </a:lnTo>
                <a:lnTo>
                  <a:pt x="84" y="364"/>
                </a:lnTo>
                <a:lnTo>
                  <a:pt x="114" y="366"/>
                </a:lnTo>
                <a:lnTo>
                  <a:pt x="116" y="366"/>
                </a:lnTo>
                <a:lnTo>
                  <a:pt x="140" y="366"/>
                </a:lnTo>
                <a:lnTo>
                  <a:pt x="176" y="364"/>
                </a:lnTo>
                <a:lnTo>
                  <a:pt x="196" y="362"/>
                </a:lnTo>
                <a:lnTo>
                  <a:pt x="212" y="358"/>
                </a:lnTo>
                <a:lnTo>
                  <a:pt x="224" y="352"/>
                </a:lnTo>
                <a:lnTo>
                  <a:pt x="230" y="348"/>
                </a:lnTo>
                <a:lnTo>
                  <a:pt x="232" y="342"/>
                </a:lnTo>
                <a:lnTo>
                  <a:pt x="234" y="324"/>
                </a:lnTo>
                <a:lnTo>
                  <a:pt x="232" y="308"/>
                </a:lnTo>
                <a:lnTo>
                  <a:pt x="230" y="292"/>
                </a:lnTo>
                <a:lnTo>
                  <a:pt x="224" y="276"/>
                </a:lnTo>
                <a:lnTo>
                  <a:pt x="216" y="262"/>
                </a:lnTo>
                <a:lnTo>
                  <a:pt x="208" y="248"/>
                </a:lnTo>
                <a:lnTo>
                  <a:pt x="198" y="236"/>
                </a:lnTo>
                <a:lnTo>
                  <a:pt x="186" y="226"/>
                </a:lnTo>
                <a:lnTo>
                  <a:pt x="174" y="216"/>
                </a:lnTo>
                <a:close/>
              </a:path>
            </a:pathLst>
          </a:custGeom>
          <a:solidFill>
            <a:srgbClr val="4B8A99">
              <a:alpha val="30000"/>
            </a:srgbClr>
          </a:solidFill>
          <a:ln w="9525">
            <a:solidFill>
              <a:schemeClr val="bg1"/>
            </a:solidFill>
            <a:round/>
            <a:headEnd/>
            <a:tailEnd/>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solidFill>
                <a:schemeClr val="lt1"/>
              </a:solidFill>
              <a:latin typeface="+mn-lt"/>
              <a:ea typeface="+mn-ea"/>
              <a:cs typeface="+mn-cs"/>
            </a:endParaRPr>
          </a:p>
        </p:txBody>
      </p:sp>
      <p:sp>
        <p:nvSpPr>
          <p:cNvPr id="7" name="Freeform 9"/>
          <p:cNvSpPr>
            <a:spLocks/>
          </p:cNvSpPr>
          <p:nvPr/>
        </p:nvSpPr>
        <p:spPr bwMode="auto">
          <a:xfrm>
            <a:off x="3701657" y="2604124"/>
            <a:ext cx="285895" cy="367579"/>
          </a:xfrm>
          <a:custGeom>
            <a:avLst/>
            <a:gdLst>
              <a:gd name="T0" fmla="*/ 174 w 234"/>
              <a:gd name="T1" fmla="*/ 216 h 366"/>
              <a:gd name="T2" fmla="*/ 162 w 234"/>
              <a:gd name="T3" fmla="*/ 202 h 366"/>
              <a:gd name="T4" fmla="*/ 152 w 234"/>
              <a:gd name="T5" fmla="*/ 182 h 366"/>
              <a:gd name="T6" fmla="*/ 152 w 234"/>
              <a:gd name="T7" fmla="*/ 156 h 366"/>
              <a:gd name="T8" fmla="*/ 168 w 234"/>
              <a:gd name="T9" fmla="*/ 124 h 366"/>
              <a:gd name="T10" fmla="*/ 176 w 234"/>
              <a:gd name="T11" fmla="*/ 114 h 366"/>
              <a:gd name="T12" fmla="*/ 188 w 234"/>
              <a:gd name="T13" fmla="*/ 88 h 366"/>
              <a:gd name="T14" fmla="*/ 190 w 234"/>
              <a:gd name="T15" fmla="*/ 72 h 366"/>
              <a:gd name="T16" fmla="*/ 184 w 234"/>
              <a:gd name="T17" fmla="*/ 44 h 366"/>
              <a:gd name="T18" fmla="*/ 168 w 234"/>
              <a:gd name="T19" fmla="*/ 22 h 366"/>
              <a:gd name="T20" fmla="*/ 146 w 234"/>
              <a:gd name="T21" fmla="*/ 6 h 366"/>
              <a:gd name="T22" fmla="*/ 116 w 234"/>
              <a:gd name="T23" fmla="*/ 0 h 366"/>
              <a:gd name="T24" fmla="*/ 102 w 234"/>
              <a:gd name="T25" fmla="*/ 2 h 366"/>
              <a:gd name="T26" fmla="*/ 76 w 234"/>
              <a:gd name="T27" fmla="*/ 12 h 366"/>
              <a:gd name="T28" fmla="*/ 56 w 234"/>
              <a:gd name="T29" fmla="*/ 32 h 366"/>
              <a:gd name="T30" fmla="*/ 46 w 234"/>
              <a:gd name="T31" fmla="*/ 58 h 366"/>
              <a:gd name="T32" fmla="*/ 44 w 234"/>
              <a:gd name="T33" fmla="*/ 72 h 366"/>
              <a:gd name="T34" fmla="*/ 50 w 234"/>
              <a:gd name="T35" fmla="*/ 100 h 366"/>
              <a:gd name="T36" fmla="*/ 64 w 234"/>
              <a:gd name="T37" fmla="*/ 122 h 366"/>
              <a:gd name="T38" fmla="*/ 72 w 234"/>
              <a:gd name="T39" fmla="*/ 134 h 366"/>
              <a:gd name="T40" fmla="*/ 78 w 234"/>
              <a:gd name="T41" fmla="*/ 158 h 366"/>
              <a:gd name="T42" fmla="*/ 72 w 234"/>
              <a:gd name="T43" fmla="*/ 188 h 366"/>
              <a:gd name="T44" fmla="*/ 62 w 234"/>
              <a:gd name="T45" fmla="*/ 206 h 366"/>
              <a:gd name="T46" fmla="*/ 46 w 234"/>
              <a:gd name="T47" fmla="*/ 224 h 366"/>
              <a:gd name="T48" fmla="*/ 46 w 234"/>
              <a:gd name="T49" fmla="*/ 224 h 366"/>
              <a:gd name="T50" fmla="*/ 34 w 234"/>
              <a:gd name="T51" fmla="*/ 236 h 366"/>
              <a:gd name="T52" fmla="*/ 8 w 234"/>
              <a:gd name="T53" fmla="*/ 278 h 366"/>
              <a:gd name="T54" fmla="*/ 0 w 234"/>
              <a:gd name="T55" fmla="*/ 316 h 366"/>
              <a:gd name="T56" fmla="*/ 0 w 234"/>
              <a:gd name="T57" fmla="*/ 328 h 366"/>
              <a:gd name="T58" fmla="*/ 0 w 234"/>
              <a:gd name="T59" fmla="*/ 342 h 366"/>
              <a:gd name="T60" fmla="*/ 2 w 234"/>
              <a:gd name="T61" fmla="*/ 344 h 366"/>
              <a:gd name="T62" fmla="*/ 14 w 234"/>
              <a:gd name="T63" fmla="*/ 352 h 366"/>
              <a:gd name="T64" fmla="*/ 40 w 234"/>
              <a:gd name="T65" fmla="*/ 360 h 366"/>
              <a:gd name="T66" fmla="*/ 84 w 234"/>
              <a:gd name="T67" fmla="*/ 364 h 366"/>
              <a:gd name="T68" fmla="*/ 114 w 234"/>
              <a:gd name="T69" fmla="*/ 366 h 366"/>
              <a:gd name="T70" fmla="*/ 116 w 234"/>
              <a:gd name="T71" fmla="*/ 366 h 366"/>
              <a:gd name="T72" fmla="*/ 176 w 234"/>
              <a:gd name="T73" fmla="*/ 364 h 366"/>
              <a:gd name="T74" fmla="*/ 196 w 234"/>
              <a:gd name="T75" fmla="*/ 362 h 366"/>
              <a:gd name="T76" fmla="*/ 212 w 234"/>
              <a:gd name="T77" fmla="*/ 358 h 366"/>
              <a:gd name="T78" fmla="*/ 224 w 234"/>
              <a:gd name="T79" fmla="*/ 352 h 366"/>
              <a:gd name="T80" fmla="*/ 232 w 234"/>
              <a:gd name="T81" fmla="*/ 342 h 366"/>
              <a:gd name="T82" fmla="*/ 234 w 234"/>
              <a:gd name="T83" fmla="*/ 324 h 366"/>
              <a:gd name="T84" fmla="*/ 232 w 234"/>
              <a:gd name="T85" fmla="*/ 308 h 366"/>
              <a:gd name="T86" fmla="*/ 224 w 234"/>
              <a:gd name="T87" fmla="*/ 276 h 366"/>
              <a:gd name="T88" fmla="*/ 208 w 234"/>
              <a:gd name="T89" fmla="*/ 248 h 366"/>
              <a:gd name="T90" fmla="*/ 186 w 234"/>
              <a:gd name="T91" fmla="*/ 226 h 366"/>
              <a:gd name="T92" fmla="*/ 174 w 234"/>
              <a:gd name="T93" fmla="*/ 21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4" h="366">
                <a:moveTo>
                  <a:pt x="174" y="216"/>
                </a:moveTo>
                <a:lnTo>
                  <a:pt x="174" y="216"/>
                </a:lnTo>
                <a:lnTo>
                  <a:pt x="168" y="210"/>
                </a:lnTo>
                <a:lnTo>
                  <a:pt x="162" y="202"/>
                </a:lnTo>
                <a:lnTo>
                  <a:pt x="156" y="194"/>
                </a:lnTo>
                <a:lnTo>
                  <a:pt x="152" y="182"/>
                </a:lnTo>
                <a:lnTo>
                  <a:pt x="152" y="170"/>
                </a:lnTo>
                <a:lnTo>
                  <a:pt x="152" y="156"/>
                </a:lnTo>
                <a:lnTo>
                  <a:pt x="158" y="142"/>
                </a:lnTo>
                <a:lnTo>
                  <a:pt x="168" y="124"/>
                </a:lnTo>
                <a:lnTo>
                  <a:pt x="168" y="124"/>
                </a:lnTo>
                <a:lnTo>
                  <a:pt x="176" y="114"/>
                </a:lnTo>
                <a:lnTo>
                  <a:pt x="184" y="102"/>
                </a:lnTo>
                <a:lnTo>
                  <a:pt x="188" y="88"/>
                </a:lnTo>
                <a:lnTo>
                  <a:pt x="190" y="72"/>
                </a:lnTo>
                <a:lnTo>
                  <a:pt x="190" y="72"/>
                </a:lnTo>
                <a:lnTo>
                  <a:pt x="188" y="58"/>
                </a:lnTo>
                <a:lnTo>
                  <a:pt x="184" y="44"/>
                </a:lnTo>
                <a:lnTo>
                  <a:pt x="178" y="32"/>
                </a:lnTo>
                <a:lnTo>
                  <a:pt x="168" y="22"/>
                </a:lnTo>
                <a:lnTo>
                  <a:pt x="158" y="12"/>
                </a:lnTo>
                <a:lnTo>
                  <a:pt x="146" y="6"/>
                </a:lnTo>
                <a:lnTo>
                  <a:pt x="132" y="2"/>
                </a:lnTo>
                <a:lnTo>
                  <a:pt x="116" y="0"/>
                </a:lnTo>
                <a:lnTo>
                  <a:pt x="116" y="0"/>
                </a:lnTo>
                <a:lnTo>
                  <a:pt x="102" y="2"/>
                </a:lnTo>
                <a:lnTo>
                  <a:pt x="88" y="6"/>
                </a:lnTo>
                <a:lnTo>
                  <a:pt x="76" y="12"/>
                </a:lnTo>
                <a:lnTo>
                  <a:pt x="66" y="22"/>
                </a:lnTo>
                <a:lnTo>
                  <a:pt x="56" y="32"/>
                </a:lnTo>
                <a:lnTo>
                  <a:pt x="50" y="44"/>
                </a:lnTo>
                <a:lnTo>
                  <a:pt x="46" y="58"/>
                </a:lnTo>
                <a:lnTo>
                  <a:pt x="44" y="72"/>
                </a:lnTo>
                <a:lnTo>
                  <a:pt x="44" y="72"/>
                </a:lnTo>
                <a:lnTo>
                  <a:pt x="46" y="88"/>
                </a:lnTo>
                <a:lnTo>
                  <a:pt x="50" y="100"/>
                </a:lnTo>
                <a:lnTo>
                  <a:pt x="56" y="112"/>
                </a:lnTo>
                <a:lnTo>
                  <a:pt x="64" y="122"/>
                </a:lnTo>
                <a:lnTo>
                  <a:pt x="64" y="122"/>
                </a:lnTo>
                <a:lnTo>
                  <a:pt x="72" y="134"/>
                </a:lnTo>
                <a:lnTo>
                  <a:pt x="76" y="146"/>
                </a:lnTo>
                <a:lnTo>
                  <a:pt x="78" y="158"/>
                </a:lnTo>
                <a:lnTo>
                  <a:pt x="78" y="172"/>
                </a:lnTo>
                <a:lnTo>
                  <a:pt x="72" y="188"/>
                </a:lnTo>
                <a:lnTo>
                  <a:pt x="68" y="198"/>
                </a:lnTo>
                <a:lnTo>
                  <a:pt x="62" y="206"/>
                </a:lnTo>
                <a:lnTo>
                  <a:pt x="54" y="216"/>
                </a:lnTo>
                <a:lnTo>
                  <a:pt x="46" y="224"/>
                </a:lnTo>
                <a:lnTo>
                  <a:pt x="46" y="224"/>
                </a:lnTo>
                <a:lnTo>
                  <a:pt x="46" y="224"/>
                </a:lnTo>
                <a:lnTo>
                  <a:pt x="34" y="236"/>
                </a:lnTo>
                <a:lnTo>
                  <a:pt x="34" y="236"/>
                </a:lnTo>
                <a:lnTo>
                  <a:pt x="20" y="256"/>
                </a:lnTo>
                <a:lnTo>
                  <a:pt x="8" y="278"/>
                </a:lnTo>
                <a:lnTo>
                  <a:pt x="2" y="302"/>
                </a:lnTo>
                <a:lnTo>
                  <a:pt x="0" y="316"/>
                </a:lnTo>
                <a:lnTo>
                  <a:pt x="0" y="328"/>
                </a:lnTo>
                <a:lnTo>
                  <a:pt x="0" y="328"/>
                </a:lnTo>
                <a:lnTo>
                  <a:pt x="0" y="340"/>
                </a:lnTo>
                <a:lnTo>
                  <a:pt x="0" y="342"/>
                </a:lnTo>
                <a:lnTo>
                  <a:pt x="2" y="344"/>
                </a:lnTo>
                <a:lnTo>
                  <a:pt x="2" y="344"/>
                </a:lnTo>
                <a:lnTo>
                  <a:pt x="8" y="348"/>
                </a:lnTo>
                <a:lnTo>
                  <a:pt x="14" y="352"/>
                </a:lnTo>
                <a:lnTo>
                  <a:pt x="24" y="356"/>
                </a:lnTo>
                <a:lnTo>
                  <a:pt x="40" y="360"/>
                </a:lnTo>
                <a:lnTo>
                  <a:pt x="58" y="362"/>
                </a:lnTo>
                <a:lnTo>
                  <a:pt x="84" y="364"/>
                </a:lnTo>
                <a:lnTo>
                  <a:pt x="114" y="366"/>
                </a:lnTo>
                <a:lnTo>
                  <a:pt x="114" y="366"/>
                </a:lnTo>
                <a:lnTo>
                  <a:pt x="116" y="366"/>
                </a:lnTo>
                <a:lnTo>
                  <a:pt x="116" y="366"/>
                </a:lnTo>
                <a:lnTo>
                  <a:pt x="140" y="366"/>
                </a:lnTo>
                <a:lnTo>
                  <a:pt x="176" y="364"/>
                </a:lnTo>
                <a:lnTo>
                  <a:pt x="176" y="364"/>
                </a:lnTo>
                <a:lnTo>
                  <a:pt x="196" y="362"/>
                </a:lnTo>
                <a:lnTo>
                  <a:pt x="212" y="358"/>
                </a:lnTo>
                <a:lnTo>
                  <a:pt x="212" y="358"/>
                </a:lnTo>
                <a:lnTo>
                  <a:pt x="224" y="352"/>
                </a:lnTo>
                <a:lnTo>
                  <a:pt x="224" y="352"/>
                </a:lnTo>
                <a:lnTo>
                  <a:pt x="230" y="348"/>
                </a:lnTo>
                <a:lnTo>
                  <a:pt x="232" y="342"/>
                </a:lnTo>
                <a:lnTo>
                  <a:pt x="232" y="342"/>
                </a:lnTo>
                <a:lnTo>
                  <a:pt x="234" y="324"/>
                </a:lnTo>
                <a:lnTo>
                  <a:pt x="234" y="324"/>
                </a:lnTo>
                <a:lnTo>
                  <a:pt x="232" y="308"/>
                </a:lnTo>
                <a:lnTo>
                  <a:pt x="230" y="292"/>
                </a:lnTo>
                <a:lnTo>
                  <a:pt x="224" y="276"/>
                </a:lnTo>
                <a:lnTo>
                  <a:pt x="216" y="262"/>
                </a:lnTo>
                <a:lnTo>
                  <a:pt x="208" y="248"/>
                </a:lnTo>
                <a:lnTo>
                  <a:pt x="198" y="236"/>
                </a:lnTo>
                <a:lnTo>
                  <a:pt x="186" y="226"/>
                </a:lnTo>
                <a:lnTo>
                  <a:pt x="174" y="216"/>
                </a:lnTo>
                <a:lnTo>
                  <a:pt x="174" y="216"/>
                </a:lnTo>
                <a:close/>
              </a:path>
            </a:pathLst>
          </a:custGeom>
          <a:solidFill>
            <a:srgbClr val="A5C4CD"/>
          </a:solidFill>
          <a:ln w="9525">
            <a:solidFill>
              <a:schemeClr val="bg1"/>
            </a:solidFill>
            <a:round/>
            <a:headEnd/>
            <a:tailEn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a:solidFill>
                <a:schemeClr val="lt1"/>
              </a:solidFill>
              <a:latin typeface="+mn-lt"/>
              <a:ea typeface="+mn-ea"/>
              <a:cs typeface="+mn-cs"/>
            </a:endParaRPr>
          </a:p>
        </p:txBody>
      </p:sp>
      <p:sp>
        <p:nvSpPr>
          <p:cNvPr id="12" name="Ned 11"/>
          <p:cNvSpPr/>
          <p:nvPr/>
        </p:nvSpPr>
        <p:spPr>
          <a:xfrm rot="16200000">
            <a:off x="3053902" y="3140549"/>
            <a:ext cx="504056" cy="720080"/>
          </a:xfrm>
          <a:prstGeom prst="downArrow">
            <a:avLst/>
          </a:prstGeom>
          <a:solidFill>
            <a:srgbClr val="0A4152">
              <a:alpha val="30000"/>
            </a:srgbClr>
          </a:solidFill>
          <a:ln w="9525">
            <a:solidFill>
              <a:schemeClr val="bg1"/>
            </a:solidFill>
            <a:round/>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Ned 12"/>
          <p:cNvSpPr/>
          <p:nvPr/>
        </p:nvSpPr>
        <p:spPr>
          <a:xfrm rot="14535231">
            <a:off x="5240370" y="2545771"/>
            <a:ext cx="504056" cy="843187"/>
          </a:xfrm>
          <a:prstGeom prst="downArrow">
            <a:avLst/>
          </a:prstGeom>
          <a:solidFill>
            <a:srgbClr val="0A4152">
              <a:alpha val="30000"/>
            </a:srgbClr>
          </a:solidFill>
          <a:ln w="9525">
            <a:solidFill>
              <a:schemeClr val="bg1"/>
            </a:solidFill>
            <a:round/>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Freeform 9"/>
          <p:cNvSpPr>
            <a:spLocks/>
          </p:cNvSpPr>
          <p:nvPr/>
        </p:nvSpPr>
        <p:spPr bwMode="auto">
          <a:xfrm>
            <a:off x="1712807" y="2554210"/>
            <a:ext cx="298267" cy="384166"/>
          </a:xfrm>
          <a:custGeom>
            <a:avLst/>
            <a:gdLst>
              <a:gd name="T0" fmla="*/ 2147483647 w 234"/>
              <a:gd name="T1" fmla="*/ 2147483647 h 366"/>
              <a:gd name="T2" fmla="*/ 2147483647 w 234"/>
              <a:gd name="T3" fmla="*/ 2147483647 h 366"/>
              <a:gd name="T4" fmla="*/ 2147483647 w 234"/>
              <a:gd name="T5" fmla="*/ 2147483647 h 366"/>
              <a:gd name="T6" fmla="*/ 2147483647 w 234"/>
              <a:gd name="T7" fmla="*/ 2147483647 h 366"/>
              <a:gd name="T8" fmla="*/ 2147483647 w 234"/>
              <a:gd name="T9" fmla="*/ 2147483647 h 366"/>
              <a:gd name="T10" fmla="*/ 2147483647 w 234"/>
              <a:gd name="T11" fmla="*/ 2147483647 h 366"/>
              <a:gd name="T12" fmla="*/ 2147483647 w 234"/>
              <a:gd name="T13" fmla="*/ 2147483647 h 366"/>
              <a:gd name="T14" fmla="*/ 2147483647 w 234"/>
              <a:gd name="T15" fmla="*/ 2147483647 h 366"/>
              <a:gd name="T16" fmla="*/ 2147483647 w 234"/>
              <a:gd name="T17" fmla="*/ 2147483647 h 366"/>
              <a:gd name="T18" fmla="*/ 2147483647 w 234"/>
              <a:gd name="T19" fmla="*/ 2147483647 h 366"/>
              <a:gd name="T20" fmla="*/ 2147483647 w 234"/>
              <a:gd name="T21" fmla="*/ 2147483647 h 366"/>
              <a:gd name="T22" fmla="*/ 2147483647 w 234"/>
              <a:gd name="T23" fmla="*/ 0 h 366"/>
              <a:gd name="T24" fmla="*/ 2147483647 w 234"/>
              <a:gd name="T25" fmla="*/ 2147483647 h 366"/>
              <a:gd name="T26" fmla="*/ 2147483647 w 234"/>
              <a:gd name="T27" fmla="*/ 2147483647 h 366"/>
              <a:gd name="T28" fmla="*/ 2147483647 w 234"/>
              <a:gd name="T29" fmla="*/ 2147483647 h 366"/>
              <a:gd name="T30" fmla="*/ 2147483647 w 234"/>
              <a:gd name="T31" fmla="*/ 2147483647 h 366"/>
              <a:gd name="T32" fmla="*/ 2147483647 w 234"/>
              <a:gd name="T33" fmla="*/ 2147483647 h 366"/>
              <a:gd name="T34" fmla="*/ 2147483647 w 234"/>
              <a:gd name="T35" fmla="*/ 2147483647 h 366"/>
              <a:gd name="T36" fmla="*/ 2147483647 w 234"/>
              <a:gd name="T37" fmla="*/ 2147483647 h 366"/>
              <a:gd name="T38" fmla="*/ 2147483647 w 234"/>
              <a:gd name="T39" fmla="*/ 2147483647 h 366"/>
              <a:gd name="T40" fmla="*/ 2147483647 w 234"/>
              <a:gd name="T41" fmla="*/ 2147483647 h 366"/>
              <a:gd name="T42" fmla="*/ 2147483647 w 234"/>
              <a:gd name="T43" fmla="*/ 2147483647 h 366"/>
              <a:gd name="T44" fmla="*/ 2147483647 w 234"/>
              <a:gd name="T45" fmla="*/ 2147483647 h 366"/>
              <a:gd name="T46" fmla="*/ 2147483647 w 234"/>
              <a:gd name="T47" fmla="*/ 2147483647 h 366"/>
              <a:gd name="T48" fmla="*/ 2147483647 w 234"/>
              <a:gd name="T49" fmla="*/ 2147483647 h 366"/>
              <a:gd name="T50" fmla="*/ 2147483647 w 234"/>
              <a:gd name="T51" fmla="*/ 2147483647 h 366"/>
              <a:gd name="T52" fmla="*/ 2147483647 w 234"/>
              <a:gd name="T53" fmla="*/ 2147483647 h 366"/>
              <a:gd name="T54" fmla="*/ 0 w 234"/>
              <a:gd name="T55" fmla="*/ 2147483647 h 366"/>
              <a:gd name="T56" fmla="*/ 0 w 234"/>
              <a:gd name="T57" fmla="*/ 2147483647 h 366"/>
              <a:gd name="T58" fmla="*/ 0 w 234"/>
              <a:gd name="T59" fmla="*/ 2147483647 h 366"/>
              <a:gd name="T60" fmla="*/ 2147483647 w 234"/>
              <a:gd name="T61" fmla="*/ 2147483647 h 366"/>
              <a:gd name="T62" fmla="*/ 2147483647 w 234"/>
              <a:gd name="T63" fmla="*/ 2147483647 h 366"/>
              <a:gd name="T64" fmla="*/ 2147483647 w 234"/>
              <a:gd name="T65" fmla="*/ 2147483647 h 366"/>
              <a:gd name="T66" fmla="*/ 2147483647 w 234"/>
              <a:gd name="T67" fmla="*/ 2147483647 h 366"/>
              <a:gd name="T68" fmla="*/ 2147483647 w 234"/>
              <a:gd name="T69" fmla="*/ 2147483647 h 366"/>
              <a:gd name="T70" fmla="*/ 2147483647 w 234"/>
              <a:gd name="T71" fmla="*/ 2147483647 h 366"/>
              <a:gd name="T72" fmla="*/ 2147483647 w 234"/>
              <a:gd name="T73" fmla="*/ 2147483647 h 366"/>
              <a:gd name="T74" fmla="*/ 2147483647 w 234"/>
              <a:gd name="T75" fmla="*/ 2147483647 h 366"/>
              <a:gd name="T76" fmla="*/ 2147483647 w 234"/>
              <a:gd name="T77" fmla="*/ 2147483647 h 366"/>
              <a:gd name="T78" fmla="*/ 2147483647 w 234"/>
              <a:gd name="T79" fmla="*/ 2147483647 h 366"/>
              <a:gd name="T80" fmla="*/ 2147483647 w 234"/>
              <a:gd name="T81" fmla="*/ 2147483647 h 366"/>
              <a:gd name="T82" fmla="*/ 2147483647 w 234"/>
              <a:gd name="T83" fmla="*/ 2147483647 h 366"/>
              <a:gd name="T84" fmla="*/ 2147483647 w 234"/>
              <a:gd name="T85" fmla="*/ 2147483647 h 366"/>
              <a:gd name="T86" fmla="*/ 2147483647 w 234"/>
              <a:gd name="T87" fmla="*/ 2147483647 h 366"/>
              <a:gd name="T88" fmla="*/ 2147483647 w 234"/>
              <a:gd name="T89" fmla="*/ 2147483647 h 366"/>
              <a:gd name="T90" fmla="*/ 2147483647 w 234"/>
              <a:gd name="T91" fmla="*/ 2147483647 h 366"/>
              <a:gd name="T92" fmla="*/ 2147483647 w 234"/>
              <a:gd name="T93" fmla="*/ 2147483647 h 3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4" h="366">
                <a:moveTo>
                  <a:pt x="174" y="216"/>
                </a:moveTo>
                <a:lnTo>
                  <a:pt x="174" y="216"/>
                </a:lnTo>
                <a:lnTo>
                  <a:pt x="168" y="210"/>
                </a:lnTo>
                <a:lnTo>
                  <a:pt x="162" y="202"/>
                </a:lnTo>
                <a:lnTo>
                  <a:pt x="156" y="194"/>
                </a:lnTo>
                <a:lnTo>
                  <a:pt x="152" y="182"/>
                </a:lnTo>
                <a:lnTo>
                  <a:pt x="152" y="170"/>
                </a:lnTo>
                <a:lnTo>
                  <a:pt x="152" y="156"/>
                </a:lnTo>
                <a:lnTo>
                  <a:pt x="158" y="142"/>
                </a:lnTo>
                <a:lnTo>
                  <a:pt x="168" y="124"/>
                </a:lnTo>
                <a:lnTo>
                  <a:pt x="176" y="114"/>
                </a:lnTo>
                <a:lnTo>
                  <a:pt x="184" y="102"/>
                </a:lnTo>
                <a:lnTo>
                  <a:pt x="188" y="88"/>
                </a:lnTo>
                <a:lnTo>
                  <a:pt x="190" y="72"/>
                </a:lnTo>
                <a:lnTo>
                  <a:pt x="188" y="58"/>
                </a:lnTo>
                <a:lnTo>
                  <a:pt x="184" y="44"/>
                </a:lnTo>
                <a:lnTo>
                  <a:pt x="178" y="32"/>
                </a:lnTo>
                <a:lnTo>
                  <a:pt x="168" y="22"/>
                </a:lnTo>
                <a:lnTo>
                  <a:pt x="158" y="12"/>
                </a:lnTo>
                <a:lnTo>
                  <a:pt x="146" y="6"/>
                </a:lnTo>
                <a:lnTo>
                  <a:pt x="132" y="2"/>
                </a:lnTo>
                <a:lnTo>
                  <a:pt x="116" y="0"/>
                </a:lnTo>
                <a:lnTo>
                  <a:pt x="102" y="2"/>
                </a:lnTo>
                <a:lnTo>
                  <a:pt x="88" y="6"/>
                </a:lnTo>
                <a:lnTo>
                  <a:pt x="76" y="12"/>
                </a:lnTo>
                <a:lnTo>
                  <a:pt x="66" y="22"/>
                </a:lnTo>
                <a:lnTo>
                  <a:pt x="56" y="32"/>
                </a:lnTo>
                <a:lnTo>
                  <a:pt x="50" y="44"/>
                </a:lnTo>
                <a:lnTo>
                  <a:pt x="46" y="58"/>
                </a:lnTo>
                <a:lnTo>
                  <a:pt x="44" y="72"/>
                </a:lnTo>
                <a:lnTo>
                  <a:pt x="46" y="88"/>
                </a:lnTo>
                <a:lnTo>
                  <a:pt x="50" y="100"/>
                </a:lnTo>
                <a:lnTo>
                  <a:pt x="56" y="112"/>
                </a:lnTo>
                <a:lnTo>
                  <a:pt x="64" y="122"/>
                </a:lnTo>
                <a:lnTo>
                  <a:pt x="72" y="134"/>
                </a:lnTo>
                <a:lnTo>
                  <a:pt x="76" y="146"/>
                </a:lnTo>
                <a:lnTo>
                  <a:pt x="78" y="158"/>
                </a:lnTo>
                <a:lnTo>
                  <a:pt x="78" y="172"/>
                </a:lnTo>
                <a:lnTo>
                  <a:pt x="72" y="188"/>
                </a:lnTo>
                <a:lnTo>
                  <a:pt x="68" y="198"/>
                </a:lnTo>
                <a:lnTo>
                  <a:pt x="62" y="206"/>
                </a:lnTo>
                <a:lnTo>
                  <a:pt x="54" y="216"/>
                </a:lnTo>
                <a:lnTo>
                  <a:pt x="46" y="224"/>
                </a:lnTo>
                <a:lnTo>
                  <a:pt x="34" y="236"/>
                </a:lnTo>
                <a:lnTo>
                  <a:pt x="20" y="256"/>
                </a:lnTo>
                <a:lnTo>
                  <a:pt x="8" y="278"/>
                </a:lnTo>
                <a:lnTo>
                  <a:pt x="2" y="302"/>
                </a:lnTo>
                <a:lnTo>
                  <a:pt x="0" y="316"/>
                </a:lnTo>
                <a:lnTo>
                  <a:pt x="0" y="328"/>
                </a:lnTo>
                <a:lnTo>
                  <a:pt x="0" y="340"/>
                </a:lnTo>
                <a:lnTo>
                  <a:pt x="0" y="342"/>
                </a:lnTo>
                <a:lnTo>
                  <a:pt x="2" y="344"/>
                </a:lnTo>
                <a:lnTo>
                  <a:pt x="8" y="348"/>
                </a:lnTo>
                <a:lnTo>
                  <a:pt x="14" y="352"/>
                </a:lnTo>
                <a:lnTo>
                  <a:pt x="24" y="356"/>
                </a:lnTo>
                <a:lnTo>
                  <a:pt x="40" y="360"/>
                </a:lnTo>
                <a:lnTo>
                  <a:pt x="58" y="362"/>
                </a:lnTo>
                <a:lnTo>
                  <a:pt x="84" y="364"/>
                </a:lnTo>
                <a:lnTo>
                  <a:pt x="114" y="366"/>
                </a:lnTo>
                <a:lnTo>
                  <a:pt x="116" y="366"/>
                </a:lnTo>
                <a:lnTo>
                  <a:pt x="140" y="366"/>
                </a:lnTo>
                <a:lnTo>
                  <a:pt x="176" y="364"/>
                </a:lnTo>
                <a:lnTo>
                  <a:pt x="196" y="362"/>
                </a:lnTo>
                <a:lnTo>
                  <a:pt x="212" y="358"/>
                </a:lnTo>
                <a:lnTo>
                  <a:pt x="224" y="352"/>
                </a:lnTo>
                <a:lnTo>
                  <a:pt x="230" y="348"/>
                </a:lnTo>
                <a:lnTo>
                  <a:pt x="232" y="342"/>
                </a:lnTo>
                <a:lnTo>
                  <a:pt x="234" y="324"/>
                </a:lnTo>
                <a:lnTo>
                  <a:pt x="232" y="308"/>
                </a:lnTo>
                <a:lnTo>
                  <a:pt x="230" y="292"/>
                </a:lnTo>
                <a:lnTo>
                  <a:pt x="224" y="276"/>
                </a:lnTo>
                <a:lnTo>
                  <a:pt x="216" y="262"/>
                </a:lnTo>
                <a:lnTo>
                  <a:pt x="208" y="248"/>
                </a:lnTo>
                <a:lnTo>
                  <a:pt x="198" y="236"/>
                </a:lnTo>
                <a:lnTo>
                  <a:pt x="186" y="226"/>
                </a:lnTo>
                <a:lnTo>
                  <a:pt x="174" y="216"/>
                </a:lnTo>
                <a:close/>
              </a:path>
            </a:pathLst>
          </a:custGeom>
          <a:solidFill>
            <a:srgbClr val="4B8A99">
              <a:alpha val="30000"/>
            </a:srgbClr>
          </a:solidFill>
          <a:ln w="9525">
            <a:solidFill>
              <a:schemeClr val="bg1"/>
            </a:solidFill>
            <a:round/>
            <a:headEnd/>
            <a:tailEnd/>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dirty="0"/>
          </a:p>
        </p:txBody>
      </p:sp>
      <p:sp>
        <p:nvSpPr>
          <p:cNvPr id="15" name="Rektangel 14"/>
          <p:cNvSpPr/>
          <p:nvPr/>
        </p:nvSpPr>
        <p:spPr>
          <a:xfrm>
            <a:off x="3993799" y="2477772"/>
            <a:ext cx="1370289" cy="646331"/>
          </a:xfrm>
          <a:prstGeom prst="rect">
            <a:avLst/>
          </a:prstGeom>
          <a:noFill/>
        </p:spPr>
        <p:txBody>
          <a:bodyPr wrap="square">
            <a:spAutoFit/>
          </a:bodyPr>
          <a:lstStyle/>
          <a:p>
            <a:r>
              <a:rPr lang="sv-SE" sz="1200" dirty="0" err="1">
                <a:solidFill>
                  <a:schemeClr val="bg1"/>
                </a:solidFill>
              </a:rPr>
              <a:t>Informations-säkerhets-sammordnaren</a:t>
            </a:r>
            <a:endParaRPr lang="sv-SE" sz="1200" dirty="0">
              <a:solidFill>
                <a:schemeClr val="bg1"/>
              </a:solidFill>
            </a:endParaRPr>
          </a:p>
        </p:txBody>
      </p:sp>
      <p:sp>
        <p:nvSpPr>
          <p:cNvPr id="17" name="Ned 16"/>
          <p:cNvSpPr/>
          <p:nvPr/>
        </p:nvSpPr>
        <p:spPr>
          <a:xfrm rot="16200000">
            <a:off x="5256076" y="3138774"/>
            <a:ext cx="504056" cy="720080"/>
          </a:xfrm>
          <a:prstGeom prst="downArrow">
            <a:avLst/>
          </a:prstGeom>
          <a:solidFill>
            <a:srgbClr val="0A4152">
              <a:alpha val="30000"/>
            </a:srgbClr>
          </a:solidFill>
          <a:ln w="9525">
            <a:solidFill>
              <a:schemeClr val="bg1"/>
            </a:solidFill>
            <a:round/>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9" name="Ned 18"/>
          <p:cNvSpPr/>
          <p:nvPr/>
        </p:nvSpPr>
        <p:spPr>
          <a:xfrm rot="17780469">
            <a:off x="5241668" y="3585726"/>
            <a:ext cx="504056" cy="843187"/>
          </a:xfrm>
          <a:prstGeom prst="downArrow">
            <a:avLst/>
          </a:prstGeom>
          <a:solidFill>
            <a:srgbClr val="0A4152">
              <a:alpha val="30000"/>
            </a:srgbClr>
          </a:solidFill>
          <a:ln w="9525">
            <a:solidFill>
              <a:schemeClr val="bg1"/>
            </a:solidFill>
            <a:round/>
            <a:headEnd/>
            <a:tailE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7" name="Rektangel 26"/>
          <p:cNvSpPr/>
          <p:nvPr/>
        </p:nvSpPr>
        <p:spPr>
          <a:xfrm>
            <a:off x="3419872" y="3331996"/>
            <a:ext cx="2069976" cy="1231106"/>
          </a:xfrm>
          <a:prstGeom prst="rect">
            <a:avLst/>
          </a:prstGeom>
        </p:spPr>
        <p:txBody>
          <a:bodyPr wrap="square">
            <a:spAutoFit/>
          </a:bodyPr>
          <a:lstStyle/>
          <a:p>
            <a:pPr algn="ctr"/>
            <a:r>
              <a:rPr lang="sv-SE" dirty="0">
                <a:solidFill>
                  <a:schemeClr val="bg1"/>
                </a:solidFill>
              </a:rPr>
              <a:t>Skyddskrav</a:t>
            </a:r>
            <a:br>
              <a:rPr lang="sv-SE" dirty="0">
                <a:solidFill>
                  <a:schemeClr val="bg1"/>
                </a:solidFill>
              </a:rPr>
            </a:br>
            <a:r>
              <a:rPr lang="sv-SE" sz="1400" dirty="0">
                <a:solidFill>
                  <a:schemeClr val="bg1"/>
                </a:solidFill>
              </a:rPr>
              <a:t>(definierade </a:t>
            </a:r>
            <a:r>
              <a:rPr lang="sv-SE" sz="1400" dirty="0" smtClean="0">
                <a:solidFill>
                  <a:schemeClr val="bg1"/>
                </a:solidFill>
              </a:rPr>
              <a:t>säkerhetsåtgärder </a:t>
            </a:r>
          </a:p>
          <a:p>
            <a:pPr algn="ctr"/>
            <a:r>
              <a:rPr lang="sv-SE" sz="1400" dirty="0" smtClean="0">
                <a:solidFill>
                  <a:schemeClr val="bg1"/>
                </a:solidFill>
              </a:rPr>
              <a:t>kopplade till informationsklass)</a:t>
            </a:r>
            <a:endParaRPr lang="sv-SE" sz="1400" dirty="0">
              <a:solidFill>
                <a:schemeClr val="bg1"/>
              </a:solidFill>
            </a:endParaRPr>
          </a:p>
        </p:txBody>
      </p:sp>
      <p:sp>
        <p:nvSpPr>
          <p:cNvPr id="28" name="Rektangel 27"/>
          <p:cNvSpPr/>
          <p:nvPr/>
        </p:nvSpPr>
        <p:spPr>
          <a:xfrm>
            <a:off x="1349896" y="3331996"/>
            <a:ext cx="1709936" cy="584775"/>
          </a:xfrm>
          <a:prstGeom prst="rect">
            <a:avLst/>
          </a:prstGeom>
        </p:spPr>
        <p:txBody>
          <a:bodyPr wrap="square">
            <a:spAutoFit/>
          </a:bodyPr>
          <a:lstStyle/>
          <a:p>
            <a:pPr algn="ctr">
              <a:defRPr/>
            </a:pPr>
            <a:r>
              <a:rPr lang="sv-SE" dirty="0">
                <a:solidFill>
                  <a:schemeClr val="bg1"/>
                </a:solidFill>
              </a:rPr>
              <a:t>Verksamhet</a:t>
            </a:r>
          </a:p>
          <a:p>
            <a:pPr algn="ctr">
              <a:defRPr/>
            </a:pPr>
            <a:r>
              <a:rPr lang="sv-SE" sz="1400" dirty="0">
                <a:solidFill>
                  <a:schemeClr val="bg1"/>
                </a:solidFill>
              </a:rPr>
              <a:t>Informationsklassa</a:t>
            </a:r>
          </a:p>
        </p:txBody>
      </p:sp>
      <p:sp>
        <p:nvSpPr>
          <p:cNvPr id="4" name="Rektangel 3"/>
          <p:cNvSpPr/>
          <p:nvPr/>
        </p:nvSpPr>
        <p:spPr>
          <a:xfrm>
            <a:off x="5876037" y="2531174"/>
            <a:ext cx="2087298" cy="665986"/>
          </a:xfrm>
          <a:prstGeom prst="rect">
            <a:avLst/>
          </a:prstGeom>
          <a:solidFill>
            <a:schemeClr val="tx1">
              <a:lumMod val="50000"/>
              <a:lumOff val="50000"/>
              <a:alpha val="30000"/>
            </a:schemeClr>
          </a:solidFill>
          <a:ln>
            <a:solidFill>
              <a:srgbClr val="03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sv-SE" sz="1400" dirty="0">
              <a:solidFill>
                <a:sysClr val="windowText" lastClr="000000"/>
              </a:solidFill>
            </a:endParaRPr>
          </a:p>
        </p:txBody>
      </p:sp>
      <p:sp>
        <p:nvSpPr>
          <p:cNvPr id="9" name="Freeform 18"/>
          <p:cNvSpPr>
            <a:spLocks/>
          </p:cNvSpPr>
          <p:nvPr/>
        </p:nvSpPr>
        <p:spPr bwMode="auto">
          <a:xfrm>
            <a:off x="5950089" y="2620047"/>
            <a:ext cx="242941" cy="313929"/>
          </a:xfrm>
          <a:custGeom>
            <a:avLst/>
            <a:gdLst>
              <a:gd name="T0" fmla="*/ 2147483647 w 238"/>
              <a:gd name="T1" fmla="*/ 2147483647 h 372"/>
              <a:gd name="T2" fmla="*/ 2147483647 w 238"/>
              <a:gd name="T3" fmla="*/ 2147483647 h 372"/>
              <a:gd name="T4" fmla="*/ 2147483647 w 238"/>
              <a:gd name="T5" fmla="*/ 2147483647 h 372"/>
              <a:gd name="T6" fmla="*/ 2147483647 w 238"/>
              <a:gd name="T7" fmla="*/ 2147483647 h 372"/>
              <a:gd name="T8" fmla="*/ 2147483647 w 238"/>
              <a:gd name="T9" fmla="*/ 2147483647 h 372"/>
              <a:gd name="T10" fmla="*/ 2147483647 w 238"/>
              <a:gd name="T11" fmla="*/ 2147483647 h 372"/>
              <a:gd name="T12" fmla="*/ 2147483647 w 238"/>
              <a:gd name="T13" fmla="*/ 2147483647 h 372"/>
              <a:gd name="T14" fmla="*/ 2147483647 w 238"/>
              <a:gd name="T15" fmla="*/ 2147483647 h 372"/>
              <a:gd name="T16" fmla="*/ 2147483647 w 238"/>
              <a:gd name="T17" fmla="*/ 2147483647 h 372"/>
              <a:gd name="T18" fmla="*/ 2147483647 w 238"/>
              <a:gd name="T19" fmla="*/ 2147483647 h 372"/>
              <a:gd name="T20" fmla="*/ 2147483647 w 238"/>
              <a:gd name="T21" fmla="*/ 2147483647 h 372"/>
              <a:gd name="T22" fmla="*/ 2147483647 w 238"/>
              <a:gd name="T23" fmla="*/ 0 h 372"/>
              <a:gd name="T24" fmla="*/ 2147483647 w 238"/>
              <a:gd name="T25" fmla="*/ 2147483647 h 372"/>
              <a:gd name="T26" fmla="*/ 2147483647 w 238"/>
              <a:gd name="T27" fmla="*/ 2147483647 h 372"/>
              <a:gd name="T28" fmla="*/ 2147483647 w 238"/>
              <a:gd name="T29" fmla="*/ 2147483647 h 372"/>
              <a:gd name="T30" fmla="*/ 2147483647 w 238"/>
              <a:gd name="T31" fmla="*/ 2147483647 h 372"/>
              <a:gd name="T32" fmla="*/ 2147483647 w 238"/>
              <a:gd name="T33" fmla="*/ 2147483647 h 372"/>
              <a:gd name="T34" fmla="*/ 2147483647 w 238"/>
              <a:gd name="T35" fmla="*/ 2147483647 h 372"/>
              <a:gd name="T36" fmla="*/ 2147483647 w 238"/>
              <a:gd name="T37" fmla="*/ 2147483647 h 372"/>
              <a:gd name="T38" fmla="*/ 2147483647 w 238"/>
              <a:gd name="T39" fmla="*/ 2147483647 h 372"/>
              <a:gd name="T40" fmla="*/ 2147483647 w 238"/>
              <a:gd name="T41" fmla="*/ 2147483647 h 372"/>
              <a:gd name="T42" fmla="*/ 2147483647 w 238"/>
              <a:gd name="T43" fmla="*/ 2147483647 h 372"/>
              <a:gd name="T44" fmla="*/ 2147483647 w 238"/>
              <a:gd name="T45" fmla="*/ 2147483647 h 372"/>
              <a:gd name="T46" fmla="*/ 2147483647 w 238"/>
              <a:gd name="T47" fmla="*/ 2147483647 h 372"/>
              <a:gd name="T48" fmla="*/ 2147483647 w 238"/>
              <a:gd name="T49" fmla="*/ 2147483647 h 372"/>
              <a:gd name="T50" fmla="*/ 2147483647 w 238"/>
              <a:gd name="T51" fmla="*/ 2147483647 h 372"/>
              <a:gd name="T52" fmla="*/ 2147483647 w 238"/>
              <a:gd name="T53" fmla="*/ 2147483647 h 372"/>
              <a:gd name="T54" fmla="*/ 0 w 238"/>
              <a:gd name="T55" fmla="*/ 2147483647 h 372"/>
              <a:gd name="T56" fmla="*/ 0 w 238"/>
              <a:gd name="T57" fmla="*/ 2147483647 h 372"/>
              <a:gd name="T58" fmla="*/ 0 w 238"/>
              <a:gd name="T59" fmla="*/ 2147483647 h 372"/>
              <a:gd name="T60" fmla="*/ 2147483647 w 238"/>
              <a:gd name="T61" fmla="*/ 2147483647 h 372"/>
              <a:gd name="T62" fmla="*/ 2147483647 w 238"/>
              <a:gd name="T63" fmla="*/ 2147483647 h 372"/>
              <a:gd name="T64" fmla="*/ 2147483647 w 238"/>
              <a:gd name="T65" fmla="*/ 2147483647 h 372"/>
              <a:gd name="T66" fmla="*/ 2147483647 w 238"/>
              <a:gd name="T67" fmla="*/ 2147483647 h 372"/>
              <a:gd name="T68" fmla="*/ 2147483647 w 238"/>
              <a:gd name="T69" fmla="*/ 2147483647 h 372"/>
              <a:gd name="T70" fmla="*/ 2147483647 w 238"/>
              <a:gd name="T71" fmla="*/ 2147483647 h 372"/>
              <a:gd name="T72" fmla="*/ 2147483647 w 238"/>
              <a:gd name="T73" fmla="*/ 2147483647 h 372"/>
              <a:gd name="T74" fmla="*/ 2147483647 w 238"/>
              <a:gd name="T75" fmla="*/ 2147483647 h 372"/>
              <a:gd name="T76" fmla="*/ 2147483647 w 238"/>
              <a:gd name="T77" fmla="*/ 2147483647 h 372"/>
              <a:gd name="T78" fmla="*/ 2147483647 w 238"/>
              <a:gd name="T79" fmla="*/ 2147483647 h 372"/>
              <a:gd name="T80" fmla="*/ 2147483647 w 238"/>
              <a:gd name="T81" fmla="*/ 2147483647 h 372"/>
              <a:gd name="T82" fmla="*/ 2147483647 w 238"/>
              <a:gd name="T83" fmla="*/ 2147483647 h 372"/>
              <a:gd name="T84" fmla="*/ 2147483647 w 238"/>
              <a:gd name="T85" fmla="*/ 2147483647 h 372"/>
              <a:gd name="T86" fmla="*/ 2147483647 w 238"/>
              <a:gd name="T87" fmla="*/ 2147483647 h 372"/>
              <a:gd name="T88" fmla="*/ 2147483647 w 238"/>
              <a:gd name="T89" fmla="*/ 2147483647 h 372"/>
              <a:gd name="T90" fmla="*/ 2147483647 w 238"/>
              <a:gd name="T91" fmla="*/ 2147483647 h 372"/>
              <a:gd name="T92" fmla="*/ 2147483647 w 238"/>
              <a:gd name="T93" fmla="*/ 2147483647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8" h="372">
                <a:moveTo>
                  <a:pt x="178" y="220"/>
                </a:moveTo>
                <a:lnTo>
                  <a:pt x="178" y="220"/>
                </a:lnTo>
                <a:lnTo>
                  <a:pt x="172" y="214"/>
                </a:lnTo>
                <a:lnTo>
                  <a:pt x="166" y="206"/>
                </a:lnTo>
                <a:lnTo>
                  <a:pt x="160" y="198"/>
                </a:lnTo>
                <a:lnTo>
                  <a:pt x="156" y="186"/>
                </a:lnTo>
                <a:lnTo>
                  <a:pt x="154" y="174"/>
                </a:lnTo>
                <a:lnTo>
                  <a:pt x="156" y="160"/>
                </a:lnTo>
                <a:lnTo>
                  <a:pt x="162" y="144"/>
                </a:lnTo>
                <a:lnTo>
                  <a:pt x="172" y="126"/>
                </a:lnTo>
                <a:lnTo>
                  <a:pt x="180" y="116"/>
                </a:lnTo>
                <a:lnTo>
                  <a:pt x="188" y="102"/>
                </a:lnTo>
                <a:lnTo>
                  <a:pt x="192" y="88"/>
                </a:lnTo>
                <a:lnTo>
                  <a:pt x="194" y="74"/>
                </a:lnTo>
                <a:lnTo>
                  <a:pt x="192" y="58"/>
                </a:lnTo>
                <a:lnTo>
                  <a:pt x="188" y="44"/>
                </a:lnTo>
                <a:lnTo>
                  <a:pt x="180" y="32"/>
                </a:lnTo>
                <a:lnTo>
                  <a:pt x="172" y="22"/>
                </a:lnTo>
                <a:lnTo>
                  <a:pt x="160" y="12"/>
                </a:lnTo>
                <a:lnTo>
                  <a:pt x="148" y="6"/>
                </a:lnTo>
                <a:lnTo>
                  <a:pt x="134" y="2"/>
                </a:lnTo>
                <a:lnTo>
                  <a:pt x="120" y="0"/>
                </a:lnTo>
                <a:lnTo>
                  <a:pt x="104" y="2"/>
                </a:lnTo>
                <a:lnTo>
                  <a:pt x="90" y="6"/>
                </a:lnTo>
                <a:lnTo>
                  <a:pt x="78" y="12"/>
                </a:lnTo>
                <a:lnTo>
                  <a:pt x="66" y="22"/>
                </a:lnTo>
                <a:lnTo>
                  <a:pt x="58" y="32"/>
                </a:lnTo>
                <a:lnTo>
                  <a:pt x="52" y="44"/>
                </a:lnTo>
                <a:lnTo>
                  <a:pt x="46" y="58"/>
                </a:lnTo>
                <a:lnTo>
                  <a:pt x="46" y="74"/>
                </a:lnTo>
                <a:lnTo>
                  <a:pt x="46" y="88"/>
                </a:lnTo>
                <a:lnTo>
                  <a:pt x="50" y="102"/>
                </a:lnTo>
                <a:lnTo>
                  <a:pt x="58" y="114"/>
                </a:lnTo>
                <a:lnTo>
                  <a:pt x="66" y="124"/>
                </a:lnTo>
                <a:lnTo>
                  <a:pt x="74" y="136"/>
                </a:lnTo>
                <a:lnTo>
                  <a:pt x="78" y="148"/>
                </a:lnTo>
                <a:lnTo>
                  <a:pt x="80" y="160"/>
                </a:lnTo>
                <a:lnTo>
                  <a:pt x="80" y="176"/>
                </a:lnTo>
                <a:lnTo>
                  <a:pt x="74" y="192"/>
                </a:lnTo>
                <a:lnTo>
                  <a:pt x="70" y="200"/>
                </a:lnTo>
                <a:lnTo>
                  <a:pt x="64" y="210"/>
                </a:lnTo>
                <a:lnTo>
                  <a:pt x="56" y="220"/>
                </a:lnTo>
                <a:lnTo>
                  <a:pt x="46" y="228"/>
                </a:lnTo>
                <a:lnTo>
                  <a:pt x="48" y="228"/>
                </a:lnTo>
                <a:lnTo>
                  <a:pt x="34" y="242"/>
                </a:lnTo>
                <a:lnTo>
                  <a:pt x="20" y="260"/>
                </a:lnTo>
                <a:lnTo>
                  <a:pt x="10" y="284"/>
                </a:lnTo>
                <a:lnTo>
                  <a:pt x="2" y="308"/>
                </a:lnTo>
                <a:lnTo>
                  <a:pt x="0" y="322"/>
                </a:lnTo>
                <a:lnTo>
                  <a:pt x="0" y="334"/>
                </a:lnTo>
                <a:lnTo>
                  <a:pt x="0" y="346"/>
                </a:lnTo>
                <a:lnTo>
                  <a:pt x="0" y="348"/>
                </a:lnTo>
                <a:lnTo>
                  <a:pt x="2" y="350"/>
                </a:lnTo>
                <a:lnTo>
                  <a:pt x="8" y="354"/>
                </a:lnTo>
                <a:lnTo>
                  <a:pt x="14" y="358"/>
                </a:lnTo>
                <a:lnTo>
                  <a:pt x="26" y="362"/>
                </a:lnTo>
                <a:lnTo>
                  <a:pt x="40" y="366"/>
                </a:lnTo>
                <a:lnTo>
                  <a:pt x="60" y="370"/>
                </a:lnTo>
                <a:lnTo>
                  <a:pt x="86" y="372"/>
                </a:lnTo>
                <a:lnTo>
                  <a:pt x="116" y="372"/>
                </a:lnTo>
                <a:lnTo>
                  <a:pt x="118" y="372"/>
                </a:lnTo>
                <a:lnTo>
                  <a:pt x="142" y="372"/>
                </a:lnTo>
                <a:lnTo>
                  <a:pt x="180" y="370"/>
                </a:lnTo>
                <a:lnTo>
                  <a:pt x="200" y="368"/>
                </a:lnTo>
                <a:lnTo>
                  <a:pt x="216" y="364"/>
                </a:lnTo>
                <a:lnTo>
                  <a:pt x="230" y="360"/>
                </a:lnTo>
                <a:lnTo>
                  <a:pt x="234" y="354"/>
                </a:lnTo>
                <a:lnTo>
                  <a:pt x="238" y="348"/>
                </a:lnTo>
                <a:lnTo>
                  <a:pt x="238" y="330"/>
                </a:lnTo>
                <a:lnTo>
                  <a:pt x="238" y="314"/>
                </a:lnTo>
                <a:lnTo>
                  <a:pt x="234" y="296"/>
                </a:lnTo>
                <a:lnTo>
                  <a:pt x="228" y="280"/>
                </a:lnTo>
                <a:lnTo>
                  <a:pt x="222" y="266"/>
                </a:lnTo>
                <a:lnTo>
                  <a:pt x="212" y="252"/>
                </a:lnTo>
                <a:lnTo>
                  <a:pt x="202" y="240"/>
                </a:lnTo>
                <a:lnTo>
                  <a:pt x="190" y="230"/>
                </a:lnTo>
                <a:lnTo>
                  <a:pt x="178" y="220"/>
                </a:lnTo>
                <a:close/>
              </a:path>
            </a:pathLst>
          </a:custGeom>
          <a:solidFill>
            <a:schemeClr val="bg1">
              <a:alpha val="30000"/>
            </a:schemeClr>
          </a:solidFill>
          <a:ln w="9525">
            <a:solidFill>
              <a:schemeClr val="bg1"/>
            </a:solidFill>
            <a:round/>
            <a:headEnd/>
            <a:tailEnd/>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solidFill>
                <a:schemeClr val="lt1"/>
              </a:solidFill>
              <a:latin typeface="+mn-lt"/>
              <a:ea typeface="+mn-ea"/>
              <a:cs typeface="+mn-cs"/>
            </a:endParaRPr>
          </a:p>
        </p:txBody>
      </p:sp>
      <p:sp>
        <p:nvSpPr>
          <p:cNvPr id="10" name="Rektangel 9"/>
          <p:cNvSpPr/>
          <p:nvPr/>
        </p:nvSpPr>
        <p:spPr>
          <a:xfrm>
            <a:off x="5868105" y="3247311"/>
            <a:ext cx="2087298" cy="597397"/>
          </a:xfrm>
          <a:prstGeom prst="rect">
            <a:avLst/>
          </a:prstGeom>
          <a:solidFill>
            <a:srgbClr val="FAB492">
              <a:alpha val="30000"/>
            </a:srgbClr>
          </a:solidFill>
          <a:ln>
            <a:solidFill>
              <a:srgbClr val="03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sv-SE" sz="1600" dirty="0">
              <a:solidFill>
                <a:sysClr val="windowText" lastClr="000000"/>
              </a:solidFill>
            </a:endParaRPr>
          </a:p>
        </p:txBody>
      </p:sp>
      <p:sp>
        <p:nvSpPr>
          <p:cNvPr id="11" name="Freeform 18"/>
          <p:cNvSpPr>
            <a:spLocks/>
          </p:cNvSpPr>
          <p:nvPr/>
        </p:nvSpPr>
        <p:spPr bwMode="auto">
          <a:xfrm>
            <a:off x="5955852" y="3304123"/>
            <a:ext cx="209097" cy="290269"/>
          </a:xfrm>
          <a:custGeom>
            <a:avLst/>
            <a:gdLst>
              <a:gd name="T0" fmla="*/ 2147483647 w 238"/>
              <a:gd name="T1" fmla="*/ 2147483647 h 372"/>
              <a:gd name="T2" fmla="*/ 2147483647 w 238"/>
              <a:gd name="T3" fmla="*/ 2147483647 h 372"/>
              <a:gd name="T4" fmla="*/ 2147483647 w 238"/>
              <a:gd name="T5" fmla="*/ 2147483647 h 372"/>
              <a:gd name="T6" fmla="*/ 2147483647 w 238"/>
              <a:gd name="T7" fmla="*/ 2147483647 h 372"/>
              <a:gd name="T8" fmla="*/ 2147483647 w 238"/>
              <a:gd name="T9" fmla="*/ 2147483647 h 372"/>
              <a:gd name="T10" fmla="*/ 2147483647 w 238"/>
              <a:gd name="T11" fmla="*/ 2147483647 h 372"/>
              <a:gd name="T12" fmla="*/ 2147483647 w 238"/>
              <a:gd name="T13" fmla="*/ 2147483647 h 372"/>
              <a:gd name="T14" fmla="*/ 2147483647 w 238"/>
              <a:gd name="T15" fmla="*/ 2147483647 h 372"/>
              <a:gd name="T16" fmla="*/ 2147483647 w 238"/>
              <a:gd name="T17" fmla="*/ 2147483647 h 372"/>
              <a:gd name="T18" fmla="*/ 2147483647 w 238"/>
              <a:gd name="T19" fmla="*/ 2147483647 h 372"/>
              <a:gd name="T20" fmla="*/ 2147483647 w 238"/>
              <a:gd name="T21" fmla="*/ 2147483647 h 372"/>
              <a:gd name="T22" fmla="*/ 2147483647 w 238"/>
              <a:gd name="T23" fmla="*/ 0 h 372"/>
              <a:gd name="T24" fmla="*/ 2147483647 w 238"/>
              <a:gd name="T25" fmla="*/ 2147483647 h 372"/>
              <a:gd name="T26" fmla="*/ 2147483647 w 238"/>
              <a:gd name="T27" fmla="*/ 2147483647 h 372"/>
              <a:gd name="T28" fmla="*/ 2147483647 w 238"/>
              <a:gd name="T29" fmla="*/ 2147483647 h 372"/>
              <a:gd name="T30" fmla="*/ 2147483647 w 238"/>
              <a:gd name="T31" fmla="*/ 2147483647 h 372"/>
              <a:gd name="T32" fmla="*/ 2147483647 w 238"/>
              <a:gd name="T33" fmla="*/ 2147483647 h 372"/>
              <a:gd name="T34" fmla="*/ 2147483647 w 238"/>
              <a:gd name="T35" fmla="*/ 2147483647 h 372"/>
              <a:gd name="T36" fmla="*/ 2147483647 w 238"/>
              <a:gd name="T37" fmla="*/ 2147483647 h 372"/>
              <a:gd name="T38" fmla="*/ 2147483647 w 238"/>
              <a:gd name="T39" fmla="*/ 2147483647 h 372"/>
              <a:gd name="T40" fmla="*/ 2147483647 w 238"/>
              <a:gd name="T41" fmla="*/ 2147483647 h 372"/>
              <a:gd name="T42" fmla="*/ 2147483647 w 238"/>
              <a:gd name="T43" fmla="*/ 2147483647 h 372"/>
              <a:gd name="T44" fmla="*/ 2147483647 w 238"/>
              <a:gd name="T45" fmla="*/ 2147483647 h 372"/>
              <a:gd name="T46" fmla="*/ 2147483647 w 238"/>
              <a:gd name="T47" fmla="*/ 2147483647 h 372"/>
              <a:gd name="T48" fmla="*/ 2147483647 w 238"/>
              <a:gd name="T49" fmla="*/ 2147483647 h 372"/>
              <a:gd name="T50" fmla="*/ 2147483647 w 238"/>
              <a:gd name="T51" fmla="*/ 2147483647 h 372"/>
              <a:gd name="T52" fmla="*/ 2147483647 w 238"/>
              <a:gd name="T53" fmla="*/ 2147483647 h 372"/>
              <a:gd name="T54" fmla="*/ 0 w 238"/>
              <a:gd name="T55" fmla="*/ 2147483647 h 372"/>
              <a:gd name="T56" fmla="*/ 0 w 238"/>
              <a:gd name="T57" fmla="*/ 2147483647 h 372"/>
              <a:gd name="T58" fmla="*/ 0 w 238"/>
              <a:gd name="T59" fmla="*/ 2147483647 h 372"/>
              <a:gd name="T60" fmla="*/ 2147483647 w 238"/>
              <a:gd name="T61" fmla="*/ 2147483647 h 372"/>
              <a:gd name="T62" fmla="*/ 2147483647 w 238"/>
              <a:gd name="T63" fmla="*/ 2147483647 h 372"/>
              <a:gd name="T64" fmla="*/ 2147483647 w 238"/>
              <a:gd name="T65" fmla="*/ 2147483647 h 372"/>
              <a:gd name="T66" fmla="*/ 2147483647 w 238"/>
              <a:gd name="T67" fmla="*/ 2147483647 h 372"/>
              <a:gd name="T68" fmla="*/ 2147483647 w 238"/>
              <a:gd name="T69" fmla="*/ 2147483647 h 372"/>
              <a:gd name="T70" fmla="*/ 2147483647 w 238"/>
              <a:gd name="T71" fmla="*/ 2147483647 h 372"/>
              <a:gd name="T72" fmla="*/ 2147483647 w 238"/>
              <a:gd name="T73" fmla="*/ 2147483647 h 372"/>
              <a:gd name="T74" fmla="*/ 2147483647 w 238"/>
              <a:gd name="T75" fmla="*/ 2147483647 h 372"/>
              <a:gd name="T76" fmla="*/ 2147483647 w 238"/>
              <a:gd name="T77" fmla="*/ 2147483647 h 372"/>
              <a:gd name="T78" fmla="*/ 2147483647 w 238"/>
              <a:gd name="T79" fmla="*/ 2147483647 h 372"/>
              <a:gd name="T80" fmla="*/ 2147483647 w 238"/>
              <a:gd name="T81" fmla="*/ 2147483647 h 372"/>
              <a:gd name="T82" fmla="*/ 2147483647 w 238"/>
              <a:gd name="T83" fmla="*/ 2147483647 h 372"/>
              <a:gd name="T84" fmla="*/ 2147483647 w 238"/>
              <a:gd name="T85" fmla="*/ 2147483647 h 372"/>
              <a:gd name="T86" fmla="*/ 2147483647 w 238"/>
              <a:gd name="T87" fmla="*/ 2147483647 h 372"/>
              <a:gd name="T88" fmla="*/ 2147483647 w 238"/>
              <a:gd name="T89" fmla="*/ 2147483647 h 372"/>
              <a:gd name="T90" fmla="*/ 2147483647 w 238"/>
              <a:gd name="T91" fmla="*/ 2147483647 h 372"/>
              <a:gd name="T92" fmla="*/ 2147483647 w 238"/>
              <a:gd name="T93" fmla="*/ 2147483647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8" h="372">
                <a:moveTo>
                  <a:pt x="178" y="220"/>
                </a:moveTo>
                <a:lnTo>
                  <a:pt x="178" y="220"/>
                </a:lnTo>
                <a:lnTo>
                  <a:pt x="172" y="214"/>
                </a:lnTo>
                <a:lnTo>
                  <a:pt x="166" y="206"/>
                </a:lnTo>
                <a:lnTo>
                  <a:pt x="160" y="198"/>
                </a:lnTo>
                <a:lnTo>
                  <a:pt x="156" y="186"/>
                </a:lnTo>
                <a:lnTo>
                  <a:pt x="154" y="174"/>
                </a:lnTo>
                <a:lnTo>
                  <a:pt x="156" y="160"/>
                </a:lnTo>
                <a:lnTo>
                  <a:pt x="162" y="144"/>
                </a:lnTo>
                <a:lnTo>
                  <a:pt x="172" y="126"/>
                </a:lnTo>
                <a:lnTo>
                  <a:pt x="180" y="116"/>
                </a:lnTo>
                <a:lnTo>
                  <a:pt x="188" y="102"/>
                </a:lnTo>
                <a:lnTo>
                  <a:pt x="192" y="88"/>
                </a:lnTo>
                <a:lnTo>
                  <a:pt x="194" y="74"/>
                </a:lnTo>
                <a:lnTo>
                  <a:pt x="192" y="58"/>
                </a:lnTo>
                <a:lnTo>
                  <a:pt x="188" y="44"/>
                </a:lnTo>
                <a:lnTo>
                  <a:pt x="180" y="32"/>
                </a:lnTo>
                <a:lnTo>
                  <a:pt x="172" y="22"/>
                </a:lnTo>
                <a:lnTo>
                  <a:pt x="160" y="12"/>
                </a:lnTo>
                <a:lnTo>
                  <a:pt x="148" y="6"/>
                </a:lnTo>
                <a:lnTo>
                  <a:pt x="134" y="2"/>
                </a:lnTo>
                <a:lnTo>
                  <a:pt x="120" y="0"/>
                </a:lnTo>
                <a:lnTo>
                  <a:pt x="104" y="2"/>
                </a:lnTo>
                <a:lnTo>
                  <a:pt x="90" y="6"/>
                </a:lnTo>
                <a:lnTo>
                  <a:pt x="78" y="12"/>
                </a:lnTo>
                <a:lnTo>
                  <a:pt x="66" y="22"/>
                </a:lnTo>
                <a:lnTo>
                  <a:pt x="58" y="32"/>
                </a:lnTo>
                <a:lnTo>
                  <a:pt x="52" y="44"/>
                </a:lnTo>
                <a:lnTo>
                  <a:pt x="46" y="58"/>
                </a:lnTo>
                <a:lnTo>
                  <a:pt x="46" y="74"/>
                </a:lnTo>
                <a:lnTo>
                  <a:pt x="46" y="88"/>
                </a:lnTo>
                <a:lnTo>
                  <a:pt x="50" y="102"/>
                </a:lnTo>
                <a:lnTo>
                  <a:pt x="58" y="114"/>
                </a:lnTo>
                <a:lnTo>
                  <a:pt x="66" y="124"/>
                </a:lnTo>
                <a:lnTo>
                  <a:pt x="74" y="136"/>
                </a:lnTo>
                <a:lnTo>
                  <a:pt x="78" y="148"/>
                </a:lnTo>
                <a:lnTo>
                  <a:pt x="80" y="160"/>
                </a:lnTo>
                <a:lnTo>
                  <a:pt x="80" y="176"/>
                </a:lnTo>
                <a:lnTo>
                  <a:pt x="74" y="192"/>
                </a:lnTo>
                <a:lnTo>
                  <a:pt x="70" y="200"/>
                </a:lnTo>
                <a:lnTo>
                  <a:pt x="64" y="210"/>
                </a:lnTo>
                <a:lnTo>
                  <a:pt x="56" y="220"/>
                </a:lnTo>
                <a:lnTo>
                  <a:pt x="46" y="228"/>
                </a:lnTo>
                <a:lnTo>
                  <a:pt x="48" y="228"/>
                </a:lnTo>
                <a:lnTo>
                  <a:pt x="34" y="242"/>
                </a:lnTo>
                <a:lnTo>
                  <a:pt x="20" y="260"/>
                </a:lnTo>
                <a:lnTo>
                  <a:pt x="10" y="284"/>
                </a:lnTo>
                <a:lnTo>
                  <a:pt x="2" y="308"/>
                </a:lnTo>
                <a:lnTo>
                  <a:pt x="0" y="322"/>
                </a:lnTo>
                <a:lnTo>
                  <a:pt x="0" y="334"/>
                </a:lnTo>
                <a:lnTo>
                  <a:pt x="0" y="346"/>
                </a:lnTo>
                <a:lnTo>
                  <a:pt x="0" y="348"/>
                </a:lnTo>
                <a:lnTo>
                  <a:pt x="2" y="350"/>
                </a:lnTo>
                <a:lnTo>
                  <a:pt x="8" y="354"/>
                </a:lnTo>
                <a:lnTo>
                  <a:pt x="14" y="358"/>
                </a:lnTo>
                <a:lnTo>
                  <a:pt x="26" y="362"/>
                </a:lnTo>
                <a:lnTo>
                  <a:pt x="40" y="366"/>
                </a:lnTo>
                <a:lnTo>
                  <a:pt x="60" y="370"/>
                </a:lnTo>
                <a:lnTo>
                  <a:pt x="86" y="372"/>
                </a:lnTo>
                <a:lnTo>
                  <a:pt x="116" y="372"/>
                </a:lnTo>
                <a:lnTo>
                  <a:pt x="118" y="372"/>
                </a:lnTo>
                <a:lnTo>
                  <a:pt x="142" y="372"/>
                </a:lnTo>
                <a:lnTo>
                  <a:pt x="180" y="370"/>
                </a:lnTo>
                <a:lnTo>
                  <a:pt x="200" y="368"/>
                </a:lnTo>
                <a:lnTo>
                  <a:pt x="216" y="364"/>
                </a:lnTo>
                <a:lnTo>
                  <a:pt x="230" y="360"/>
                </a:lnTo>
                <a:lnTo>
                  <a:pt x="234" y="354"/>
                </a:lnTo>
                <a:lnTo>
                  <a:pt x="238" y="348"/>
                </a:lnTo>
                <a:lnTo>
                  <a:pt x="238" y="330"/>
                </a:lnTo>
                <a:lnTo>
                  <a:pt x="238" y="314"/>
                </a:lnTo>
                <a:lnTo>
                  <a:pt x="234" y="296"/>
                </a:lnTo>
                <a:lnTo>
                  <a:pt x="228" y="280"/>
                </a:lnTo>
                <a:lnTo>
                  <a:pt x="222" y="266"/>
                </a:lnTo>
                <a:lnTo>
                  <a:pt x="212" y="252"/>
                </a:lnTo>
                <a:lnTo>
                  <a:pt x="202" y="240"/>
                </a:lnTo>
                <a:lnTo>
                  <a:pt x="190" y="230"/>
                </a:lnTo>
                <a:lnTo>
                  <a:pt x="178" y="220"/>
                </a:lnTo>
                <a:close/>
              </a:path>
            </a:pathLst>
          </a:custGeom>
          <a:solidFill>
            <a:schemeClr val="bg1">
              <a:alpha val="30000"/>
            </a:schemeClr>
          </a:solidFill>
          <a:ln w="9525">
            <a:solidFill>
              <a:schemeClr val="bg1"/>
            </a:solidFill>
            <a:round/>
            <a:headEnd/>
            <a:tailEnd/>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20" name="Rektangel 19"/>
          <p:cNvSpPr/>
          <p:nvPr/>
        </p:nvSpPr>
        <p:spPr>
          <a:xfrm>
            <a:off x="5868149" y="3894858"/>
            <a:ext cx="2087298" cy="597397"/>
          </a:xfrm>
          <a:prstGeom prst="rect">
            <a:avLst/>
          </a:prstGeom>
          <a:solidFill>
            <a:srgbClr val="D2E0E4">
              <a:alpha val="30000"/>
            </a:srgbClr>
          </a:solidFill>
          <a:ln>
            <a:solidFill>
              <a:srgbClr val="0352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sv-SE" dirty="0">
              <a:solidFill>
                <a:sysClr val="windowText" lastClr="000000"/>
              </a:solidFill>
            </a:endParaRPr>
          </a:p>
        </p:txBody>
      </p:sp>
      <p:sp>
        <p:nvSpPr>
          <p:cNvPr id="22" name="Rektangel 21"/>
          <p:cNvSpPr/>
          <p:nvPr/>
        </p:nvSpPr>
        <p:spPr>
          <a:xfrm>
            <a:off x="6113968" y="2549780"/>
            <a:ext cx="1781906" cy="615553"/>
          </a:xfrm>
          <a:prstGeom prst="rect">
            <a:avLst/>
          </a:prstGeom>
        </p:spPr>
        <p:txBody>
          <a:bodyPr wrap="square">
            <a:spAutoFit/>
          </a:bodyPr>
          <a:lstStyle/>
          <a:p>
            <a:pPr algn="ctr"/>
            <a:r>
              <a:rPr lang="sv-SE" sz="2000" dirty="0" smtClean="0">
                <a:solidFill>
                  <a:schemeClr val="bg1"/>
                </a:solidFill>
              </a:rPr>
              <a:t>IT </a:t>
            </a:r>
            <a:r>
              <a:rPr lang="sv-SE" sz="2000" dirty="0">
                <a:solidFill>
                  <a:schemeClr val="bg1"/>
                </a:solidFill>
              </a:rPr>
              <a:t/>
            </a:r>
            <a:br>
              <a:rPr lang="sv-SE" sz="2000" dirty="0">
                <a:solidFill>
                  <a:schemeClr val="bg1"/>
                </a:solidFill>
              </a:rPr>
            </a:br>
            <a:r>
              <a:rPr lang="sv-SE" sz="1400" dirty="0">
                <a:solidFill>
                  <a:schemeClr val="bg1"/>
                </a:solidFill>
              </a:rPr>
              <a:t>Säkerhets</a:t>
            </a:r>
            <a:r>
              <a:rPr lang="sv-SE" sz="1200" dirty="0">
                <a:solidFill>
                  <a:schemeClr val="bg1"/>
                </a:solidFill>
              </a:rPr>
              <a:t>åtgärder</a:t>
            </a:r>
            <a:endParaRPr lang="sv-SE" sz="1400" dirty="0">
              <a:solidFill>
                <a:schemeClr val="bg1"/>
              </a:solidFill>
            </a:endParaRPr>
          </a:p>
        </p:txBody>
      </p:sp>
      <p:sp>
        <p:nvSpPr>
          <p:cNvPr id="23" name="Rektangel 22"/>
          <p:cNvSpPr/>
          <p:nvPr/>
        </p:nvSpPr>
        <p:spPr>
          <a:xfrm>
            <a:off x="6113969" y="3228180"/>
            <a:ext cx="1781905" cy="615553"/>
          </a:xfrm>
          <a:prstGeom prst="rect">
            <a:avLst/>
          </a:prstGeom>
        </p:spPr>
        <p:txBody>
          <a:bodyPr wrap="square">
            <a:spAutoFit/>
          </a:bodyPr>
          <a:lstStyle/>
          <a:p>
            <a:pPr algn="ctr"/>
            <a:r>
              <a:rPr lang="sv-SE" sz="2000" dirty="0" smtClean="0">
                <a:solidFill>
                  <a:schemeClr val="bg1">
                    <a:lumMod val="65000"/>
                  </a:schemeClr>
                </a:solidFill>
              </a:rPr>
              <a:t>Faciliteter </a:t>
            </a:r>
            <a:r>
              <a:rPr lang="sv-SE" sz="1400" dirty="0">
                <a:solidFill>
                  <a:schemeClr val="bg1">
                    <a:lumMod val="65000"/>
                  </a:schemeClr>
                </a:solidFill>
              </a:rPr>
              <a:t>Säkerhets</a:t>
            </a:r>
            <a:r>
              <a:rPr lang="sv-SE" sz="1200" dirty="0">
                <a:solidFill>
                  <a:schemeClr val="bg1">
                    <a:lumMod val="65000"/>
                  </a:schemeClr>
                </a:solidFill>
              </a:rPr>
              <a:t>åtgärder</a:t>
            </a:r>
            <a:endParaRPr lang="sv-SE" sz="1400" dirty="0">
              <a:solidFill>
                <a:schemeClr val="bg1">
                  <a:lumMod val="65000"/>
                </a:schemeClr>
              </a:solidFill>
            </a:endParaRPr>
          </a:p>
        </p:txBody>
      </p:sp>
      <p:sp>
        <p:nvSpPr>
          <p:cNvPr id="24" name="Rektangel 23"/>
          <p:cNvSpPr/>
          <p:nvPr/>
        </p:nvSpPr>
        <p:spPr>
          <a:xfrm>
            <a:off x="6157356" y="3862789"/>
            <a:ext cx="1781905" cy="615553"/>
          </a:xfrm>
          <a:prstGeom prst="rect">
            <a:avLst/>
          </a:prstGeom>
        </p:spPr>
        <p:txBody>
          <a:bodyPr wrap="square">
            <a:spAutoFit/>
          </a:bodyPr>
          <a:lstStyle/>
          <a:p>
            <a:pPr algn="ctr"/>
            <a:r>
              <a:rPr lang="sv-SE" sz="2000" dirty="0" smtClean="0">
                <a:solidFill>
                  <a:schemeClr val="bg1">
                    <a:lumMod val="65000"/>
                  </a:schemeClr>
                </a:solidFill>
              </a:rPr>
              <a:t>Medarbetare </a:t>
            </a:r>
            <a:r>
              <a:rPr lang="sv-SE" sz="1400" dirty="0">
                <a:solidFill>
                  <a:schemeClr val="bg1">
                    <a:lumMod val="65000"/>
                  </a:schemeClr>
                </a:solidFill>
              </a:rPr>
              <a:t>Säkerhetsåtgärder</a:t>
            </a:r>
          </a:p>
        </p:txBody>
      </p:sp>
      <p:sp>
        <p:nvSpPr>
          <p:cNvPr id="29" name="Freeform 18"/>
          <p:cNvSpPr>
            <a:spLocks/>
          </p:cNvSpPr>
          <p:nvPr/>
        </p:nvSpPr>
        <p:spPr bwMode="auto">
          <a:xfrm>
            <a:off x="5950089" y="3918175"/>
            <a:ext cx="209097" cy="290269"/>
          </a:xfrm>
          <a:custGeom>
            <a:avLst/>
            <a:gdLst>
              <a:gd name="T0" fmla="*/ 2147483647 w 238"/>
              <a:gd name="T1" fmla="*/ 2147483647 h 372"/>
              <a:gd name="T2" fmla="*/ 2147483647 w 238"/>
              <a:gd name="T3" fmla="*/ 2147483647 h 372"/>
              <a:gd name="T4" fmla="*/ 2147483647 w 238"/>
              <a:gd name="T5" fmla="*/ 2147483647 h 372"/>
              <a:gd name="T6" fmla="*/ 2147483647 w 238"/>
              <a:gd name="T7" fmla="*/ 2147483647 h 372"/>
              <a:gd name="T8" fmla="*/ 2147483647 w 238"/>
              <a:gd name="T9" fmla="*/ 2147483647 h 372"/>
              <a:gd name="T10" fmla="*/ 2147483647 w 238"/>
              <a:gd name="T11" fmla="*/ 2147483647 h 372"/>
              <a:gd name="T12" fmla="*/ 2147483647 w 238"/>
              <a:gd name="T13" fmla="*/ 2147483647 h 372"/>
              <a:gd name="T14" fmla="*/ 2147483647 w 238"/>
              <a:gd name="T15" fmla="*/ 2147483647 h 372"/>
              <a:gd name="T16" fmla="*/ 2147483647 w 238"/>
              <a:gd name="T17" fmla="*/ 2147483647 h 372"/>
              <a:gd name="T18" fmla="*/ 2147483647 w 238"/>
              <a:gd name="T19" fmla="*/ 2147483647 h 372"/>
              <a:gd name="T20" fmla="*/ 2147483647 w 238"/>
              <a:gd name="T21" fmla="*/ 2147483647 h 372"/>
              <a:gd name="T22" fmla="*/ 2147483647 w 238"/>
              <a:gd name="T23" fmla="*/ 0 h 372"/>
              <a:gd name="T24" fmla="*/ 2147483647 w 238"/>
              <a:gd name="T25" fmla="*/ 2147483647 h 372"/>
              <a:gd name="T26" fmla="*/ 2147483647 w 238"/>
              <a:gd name="T27" fmla="*/ 2147483647 h 372"/>
              <a:gd name="T28" fmla="*/ 2147483647 w 238"/>
              <a:gd name="T29" fmla="*/ 2147483647 h 372"/>
              <a:gd name="T30" fmla="*/ 2147483647 w 238"/>
              <a:gd name="T31" fmla="*/ 2147483647 h 372"/>
              <a:gd name="T32" fmla="*/ 2147483647 w 238"/>
              <a:gd name="T33" fmla="*/ 2147483647 h 372"/>
              <a:gd name="T34" fmla="*/ 2147483647 w 238"/>
              <a:gd name="T35" fmla="*/ 2147483647 h 372"/>
              <a:gd name="T36" fmla="*/ 2147483647 w 238"/>
              <a:gd name="T37" fmla="*/ 2147483647 h 372"/>
              <a:gd name="T38" fmla="*/ 2147483647 w 238"/>
              <a:gd name="T39" fmla="*/ 2147483647 h 372"/>
              <a:gd name="T40" fmla="*/ 2147483647 w 238"/>
              <a:gd name="T41" fmla="*/ 2147483647 h 372"/>
              <a:gd name="T42" fmla="*/ 2147483647 w 238"/>
              <a:gd name="T43" fmla="*/ 2147483647 h 372"/>
              <a:gd name="T44" fmla="*/ 2147483647 w 238"/>
              <a:gd name="T45" fmla="*/ 2147483647 h 372"/>
              <a:gd name="T46" fmla="*/ 2147483647 w 238"/>
              <a:gd name="T47" fmla="*/ 2147483647 h 372"/>
              <a:gd name="T48" fmla="*/ 2147483647 w 238"/>
              <a:gd name="T49" fmla="*/ 2147483647 h 372"/>
              <a:gd name="T50" fmla="*/ 2147483647 w 238"/>
              <a:gd name="T51" fmla="*/ 2147483647 h 372"/>
              <a:gd name="T52" fmla="*/ 2147483647 w 238"/>
              <a:gd name="T53" fmla="*/ 2147483647 h 372"/>
              <a:gd name="T54" fmla="*/ 0 w 238"/>
              <a:gd name="T55" fmla="*/ 2147483647 h 372"/>
              <a:gd name="T56" fmla="*/ 0 w 238"/>
              <a:gd name="T57" fmla="*/ 2147483647 h 372"/>
              <a:gd name="T58" fmla="*/ 0 w 238"/>
              <a:gd name="T59" fmla="*/ 2147483647 h 372"/>
              <a:gd name="T60" fmla="*/ 2147483647 w 238"/>
              <a:gd name="T61" fmla="*/ 2147483647 h 372"/>
              <a:gd name="T62" fmla="*/ 2147483647 w 238"/>
              <a:gd name="T63" fmla="*/ 2147483647 h 372"/>
              <a:gd name="T64" fmla="*/ 2147483647 w 238"/>
              <a:gd name="T65" fmla="*/ 2147483647 h 372"/>
              <a:gd name="T66" fmla="*/ 2147483647 w 238"/>
              <a:gd name="T67" fmla="*/ 2147483647 h 372"/>
              <a:gd name="T68" fmla="*/ 2147483647 w 238"/>
              <a:gd name="T69" fmla="*/ 2147483647 h 372"/>
              <a:gd name="T70" fmla="*/ 2147483647 w 238"/>
              <a:gd name="T71" fmla="*/ 2147483647 h 372"/>
              <a:gd name="T72" fmla="*/ 2147483647 w 238"/>
              <a:gd name="T73" fmla="*/ 2147483647 h 372"/>
              <a:gd name="T74" fmla="*/ 2147483647 w 238"/>
              <a:gd name="T75" fmla="*/ 2147483647 h 372"/>
              <a:gd name="T76" fmla="*/ 2147483647 w 238"/>
              <a:gd name="T77" fmla="*/ 2147483647 h 372"/>
              <a:gd name="T78" fmla="*/ 2147483647 w 238"/>
              <a:gd name="T79" fmla="*/ 2147483647 h 372"/>
              <a:gd name="T80" fmla="*/ 2147483647 w 238"/>
              <a:gd name="T81" fmla="*/ 2147483647 h 372"/>
              <a:gd name="T82" fmla="*/ 2147483647 w 238"/>
              <a:gd name="T83" fmla="*/ 2147483647 h 372"/>
              <a:gd name="T84" fmla="*/ 2147483647 w 238"/>
              <a:gd name="T85" fmla="*/ 2147483647 h 372"/>
              <a:gd name="T86" fmla="*/ 2147483647 w 238"/>
              <a:gd name="T87" fmla="*/ 2147483647 h 372"/>
              <a:gd name="T88" fmla="*/ 2147483647 w 238"/>
              <a:gd name="T89" fmla="*/ 2147483647 h 372"/>
              <a:gd name="T90" fmla="*/ 2147483647 w 238"/>
              <a:gd name="T91" fmla="*/ 2147483647 h 372"/>
              <a:gd name="T92" fmla="*/ 2147483647 w 238"/>
              <a:gd name="T93" fmla="*/ 2147483647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8" h="372">
                <a:moveTo>
                  <a:pt x="178" y="220"/>
                </a:moveTo>
                <a:lnTo>
                  <a:pt x="178" y="220"/>
                </a:lnTo>
                <a:lnTo>
                  <a:pt x="172" y="214"/>
                </a:lnTo>
                <a:lnTo>
                  <a:pt x="166" y="206"/>
                </a:lnTo>
                <a:lnTo>
                  <a:pt x="160" y="198"/>
                </a:lnTo>
                <a:lnTo>
                  <a:pt x="156" y="186"/>
                </a:lnTo>
                <a:lnTo>
                  <a:pt x="154" y="174"/>
                </a:lnTo>
                <a:lnTo>
                  <a:pt x="156" y="160"/>
                </a:lnTo>
                <a:lnTo>
                  <a:pt x="162" y="144"/>
                </a:lnTo>
                <a:lnTo>
                  <a:pt x="172" y="126"/>
                </a:lnTo>
                <a:lnTo>
                  <a:pt x="180" y="116"/>
                </a:lnTo>
                <a:lnTo>
                  <a:pt x="188" y="102"/>
                </a:lnTo>
                <a:lnTo>
                  <a:pt x="192" y="88"/>
                </a:lnTo>
                <a:lnTo>
                  <a:pt x="194" y="74"/>
                </a:lnTo>
                <a:lnTo>
                  <a:pt x="192" y="58"/>
                </a:lnTo>
                <a:lnTo>
                  <a:pt x="188" y="44"/>
                </a:lnTo>
                <a:lnTo>
                  <a:pt x="180" y="32"/>
                </a:lnTo>
                <a:lnTo>
                  <a:pt x="172" y="22"/>
                </a:lnTo>
                <a:lnTo>
                  <a:pt x="160" y="12"/>
                </a:lnTo>
                <a:lnTo>
                  <a:pt x="148" y="6"/>
                </a:lnTo>
                <a:lnTo>
                  <a:pt x="134" y="2"/>
                </a:lnTo>
                <a:lnTo>
                  <a:pt x="120" y="0"/>
                </a:lnTo>
                <a:lnTo>
                  <a:pt x="104" y="2"/>
                </a:lnTo>
                <a:lnTo>
                  <a:pt x="90" y="6"/>
                </a:lnTo>
                <a:lnTo>
                  <a:pt x="78" y="12"/>
                </a:lnTo>
                <a:lnTo>
                  <a:pt x="66" y="22"/>
                </a:lnTo>
                <a:lnTo>
                  <a:pt x="58" y="32"/>
                </a:lnTo>
                <a:lnTo>
                  <a:pt x="52" y="44"/>
                </a:lnTo>
                <a:lnTo>
                  <a:pt x="46" y="58"/>
                </a:lnTo>
                <a:lnTo>
                  <a:pt x="46" y="74"/>
                </a:lnTo>
                <a:lnTo>
                  <a:pt x="46" y="88"/>
                </a:lnTo>
                <a:lnTo>
                  <a:pt x="50" y="102"/>
                </a:lnTo>
                <a:lnTo>
                  <a:pt x="58" y="114"/>
                </a:lnTo>
                <a:lnTo>
                  <a:pt x="66" y="124"/>
                </a:lnTo>
                <a:lnTo>
                  <a:pt x="74" y="136"/>
                </a:lnTo>
                <a:lnTo>
                  <a:pt x="78" y="148"/>
                </a:lnTo>
                <a:lnTo>
                  <a:pt x="80" y="160"/>
                </a:lnTo>
                <a:lnTo>
                  <a:pt x="80" y="176"/>
                </a:lnTo>
                <a:lnTo>
                  <a:pt x="74" y="192"/>
                </a:lnTo>
                <a:lnTo>
                  <a:pt x="70" y="200"/>
                </a:lnTo>
                <a:lnTo>
                  <a:pt x="64" y="210"/>
                </a:lnTo>
                <a:lnTo>
                  <a:pt x="56" y="220"/>
                </a:lnTo>
                <a:lnTo>
                  <a:pt x="46" y="228"/>
                </a:lnTo>
                <a:lnTo>
                  <a:pt x="48" y="228"/>
                </a:lnTo>
                <a:lnTo>
                  <a:pt x="34" y="242"/>
                </a:lnTo>
                <a:lnTo>
                  <a:pt x="20" y="260"/>
                </a:lnTo>
                <a:lnTo>
                  <a:pt x="10" y="284"/>
                </a:lnTo>
                <a:lnTo>
                  <a:pt x="2" y="308"/>
                </a:lnTo>
                <a:lnTo>
                  <a:pt x="0" y="322"/>
                </a:lnTo>
                <a:lnTo>
                  <a:pt x="0" y="334"/>
                </a:lnTo>
                <a:lnTo>
                  <a:pt x="0" y="346"/>
                </a:lnTo>
                <a:lnTo>
                  <a:pt x="0" y="348"/>
                </a:lnTo>
                <a:lnTo>
                  <a:pt x="2" y="350"/>
                </a:lnTo>
                <a:lnTo>
                  <a:pt x="8" y="354"/>
                </a:lnTo>
                <a:lnTo>
                  <a:pt x="14" y="358"/>
                </a:lnTo>
                <a:lnTo>
                  <a:pt x="26" y="362"/>
                </a:lnTo>
                <a:lnTo>
                  <a:pt x="40" y="366"/>
                </a:lnTo>
                <a:lnTo>
                  <a:pt x="60" y="370"/>
                </a:lnTo>
                <a:lnTo>
                  <a:pt x="86" y="372"/>
                </a:lnTo>
                <a:lnTo>
                  <a:pt x="116" y="372"/>
                </a:lnTo>
                <a:lnTo>
                  <a:pt x="118" y="372"/>
                </a:lnTo>
                <a:lnTo>
                  <a:pt x="142" y="372"/>
                </a:lnTo>
                <a:lnTo>
                  <a:pt x="180" y="370"/>
                </a:lnTo>
                <a:lnTo>
                  <a:pt x="200" y="368"/>
                </a:lnTo>
                <a:lnTo>
                  <a:pt x="216" y="364"/>
                </a:lnTo>
                <a:lnTo>
                  <a:pt x="230" y="360"/>
                </a:lnTo>
                <a:lnTo>
                  <a:pt x="234" y="354"/>
                </a:lnTo>
                <a:lnTo>
                  <a:pt x="238" y="348"/>
                </a:lnTo>
                <a:lnTo>
                  <a:pt x="238" y="330"/>
                </a:lnTo>
                <a:lnTo>
                  <a:pt x="238" y="314"/>
                </a:lnTo>
                <a:lnTo>
                  <a:pt x="234" y="296"/>
                </a:lnTo>
                <a:lnTo>
                  <a:pt x="228" y="280"/>
                </a:lnTo>
                <a:lnTo>
                  <a:pt x="222" y="266"/>
                </a:lnTo>
                <a:lnTo>
                  <a:pt x="212" y="252"/>
                </a:lnTo>
                <a:lnTo>
                  <a:pt x="202" y="240"/>
                </a:lnTo>
                <a:lnTo>
                  <a:pt x="190" y="230"/>
                </a:lnTo>
                <a:lnTo>
                  <a:pt x="178" y="220"/>
                </a:lnTo>
                <a:close/>
              </a:path>
            </a:pathLst>
          </a:custGeom>
          <a:solidFill>
            <a:schemeClr val="bg1">
              <a:alpha val="30000"/>
            </a:schemeClr>
          </a:solidFill>
          <a:ln w="9525">
            <a:solidFill>
              <a:schemeClr val="bg1"/>
            </a:solidFill>
            <a:round/>
            <a:headEnd/>
            <a:tailEnd/>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30" name="Freeform 18"/>
          <p:cNvSpPr>
            <a:spLocks/>
          </p:cNvSpPr>
          <p:nvPr/>
        </p:nvSpPr>
        <p:spPr bwMode="auto">
          <a:xfrm>
            <a:off x="6036622" y="3932487"/>
            <a:ext cx="209097" cy="290269"/>
          </a:xfrm>
          <a:custGeom>
            <a:avLst/>
            <a:gdLst>
              <a:gd name="T0" fmla="*/ 2147483647 w 238"/>
              <a:gd name="T1" fmla="*/ 2147483647 h 372"/>
              <a:gd name="T2" fmla="*/ 2147483647 w 238"/>
              <a:gd name="T3" fmla="*/ 2147483647 h 372"/>
              <a:gd name="T4" fmla="*/ 2147483647 w 238"/>
              <a:gd name="T5" fmla="*/ 2147483647 h 372"/>
              <a:gd name="T6" fmla="*/ 2147483647 w 238"/>
              <a:gd name="T7" fmla="*/ 2147483647 h 372"/>
              <a:gd name="T8" fmla="*/ 2147483647 w 238"/>
              <a:gd name="T9" fmla="*/ 2147483647 h 372"/>
              <a:gd name="T10" fmla="*/ 2147483647 w 238"/>
              <a:gd name="T11" fmla="*/ 2147483647 h 372"/>
              <a:gd name="T12" fmla="*/ 2147483647 w 238"/>
              <a:gd name="T13" fmla="*/ 2147483647 h 372"/>
              <a:gd name="T14" fmla="*/ 2147483647 w 238"/>
              <a:gd name="T15" fmla="*/ 2147483647 h 372"/>
              <a:gd name="T16" fmla="*/ 2147483647 w 238"/>
              <a:gd name="T17" fmla="*/ 2147483647 h 372"/>
              <a:gd name="T18" fmla="*/ 2147483647 w 238"/>
              <a:gd name="T19" fmla="*/ 2147483647 h 372"/>
              <a:gd name="T20" fmla="*/ 2147483647 w 238"/>
              <a:gd name="T21" fmla="*/ 2147483647 h 372"/>
              <a:gd name="T22" fmla="*/ 2147483647 w 238"/>
              <a:gd name="T23" fmla="*/ 0 h 372"/>
              <a:gd name="T24" fmla="*/ 2147483647 w 238"/>
              <a:gd name="T25" fmla="*/ 2147483647 h 372"/>
              <a:gd name="T26" fmla="*/ 2147483647 w 238"/>
              <a:gd name="T27" fmla="*/ 2147483647 h 372"/>
              <a:gd name="T28" fmla="*/ 2147483647 w 238"/>
              <a:gd name="T29" fmla="*/ 2147483647 h 372"/>
              <a:gd name="T30" fmla="*/ 2147483647 w 238"/>
              <a:gd name="T31" fmla="*/ 2147483647 h 372"/>
              <a:gd name="T32" fmla="*/ 2147483647 w 238"/>
              <a:gd name="T33" fmla="*/ 2147483647 h 372"/>
              <a:gd name="T34" fmla="*/ 2147483647 w 238"/>
              <a:gd name="T35" fmla="*/ 2147483647 h 372"/>
              <a:gd name="T36" fmla="*/ 2147483647 w 238"/>
              <a:gd name="T37" fmla="*/ 2147483647 h 372"/>
              <a:gd name="T38" fmla="*/ 2147483647 w 238"/>
              <a:gd name="T39" fmla="*/ 2147483647 h 372"/>
              <a:gd name="T40" fmla="*/ 2147483647 w 238"/>
              <a:gd name="T41" fmla="*/ 2147483647 h 372"/>
              <a:gd name="T42" fmla="*/ 2147483647 w 238"/>
              <a:gd name="T43" fmla="*/ 2147483647 h 372"/>
              <a:gd name="T44" fmla="*/ 2147483647 w 238"/>
              <a:gd name="T45" fmla="*/ 2147483647 h 372"/>
              <a:gd name="T46" fmla="*/ 2147483647 w 238"/>
              <a:gd name="T47" fmla="*/ 2147483647 h 372"/>
              <a:gd name="T48" fmla="*/ 2147483647 w 238"/>
              <a:gd name="T49" fmla="*/ 2147483647 h 372"/>
              <a:gd name="T50" fmla="*/ 2147483647 w 238"/>
              <a:gd name="T51" fmla="*/ 2147483647 h 372"/>
              <a:gd name="T52" fmla="*/ 2147483647 w 238"/>
              <a:gd name="T53" fmla="*/ 2147483647 h 372"/>
              <a:gd name="T54" fmla="*/ 0 w 238"/>
              <a:gd name="T55" fmla="*/ 2147483647 h 372"/>
              <a:gd name="T56" fmla="*/ 0 w 238"/>
              <a:gd name="T57" fmla="*/ 2147483647 h 372"/>
              <a:gd name="T58" fmla="*/ 0 w 238"/>
              <a:gd name="T59" fmla="*/ 2147483647 h 372"/>
              <a:gd name="T60" fmla="*/ 2147483647 w 238"/>
              <a:gd name="T61" fmla="*/ 2147483647 h 372"/>
              <a:gd name="T62" fmla="*/ 2147483647 w 238"/>
              <a:gd name="T63" fmla="*/ 2147483647 h 372"/>
              <a:gd name="T64" fmla="*/ 2147483647 w 238"/>
              <a:gd name="T65" fmla="*/ 2147483647 h 372"/>
              <a:gd name="T66" fmla="*/ 2147483647 w 238"/>
              <a:gd name="T67" fmla="*/ 2147483647 h 372"/>
              <a:gd name="T68" fmla="*/ 2147483647 w 238"/>
              <a:gd name="T69" fmla="*/ 2147483647 h 372"/>
              <a:gd name="T70" fmla="*/ 2147483647 w 238"/>
              <a:gd name="T71" fmla="*/ 2147483647 h 372"/>
              <a:gd name="T72" fmla="*/ 2147483647 w 238"/>
              <a:gd name="T73" fmla="*/ 2147483647 h 372"/>
              <a:gd name="T74" fmla="*/ 2147483647 w 238"/>
              <a:gd name="T75" fmla="*/ 2147483647 h 372"/>
              <a:gd name="T76" fmla="*/ 2147483647 w 238"/>
              <a:gd name="T77" fmla="*/ 2147483647 h 372"/>
              <a:gd name="T78" fmla="*/ 2147483647 w 238"/>
              <a:gd name="T79" fmla="*/ 2147483647 h 372"/>
              <a:gd name="T80" fmla="*/ 2147483647 w 238"/>
              <a:gd name="T81" fmla="*/ 2147483647 h 372"/>
              <a:gd name="T82" fmla="*/ 2147483647 w 238"/>
              <a:gd name="T83" fmla="*/ 2147483647 h 372"/>
              <a:gd name="T84" fmla="*/ 2147483647 w 238"/>
              <a:gd name="T85" fmla="*/ 2147483647 h 372"/>
              <a:gd name="T86" fmla="*/ 2147483647 w 238"/>
              <a:gd name="T87" fmla="*/ 2147483647 h 372"/>
              <a:gd name="T88" fmla="*/ 2147483647 w 238"/>
              <a:gd name="T89" fmla="*/ 2147483647 h 372"/>
              <a:gd name="T90" fmla="*/ 2147483647 w 238"/>
              <a:gd name="T91" fmla="*/ 2147483647 h 372"/>
              <a:gd name="T92" fmla="*/ 2147483647 w 238"/>
              <a:gd name="T93" fmla="*/ 2147483647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8" h="372">
                <a:moveTo>
                  <a:pt x="178" y="220"/>
                </a:moveTo>
                <a:lnTo>
                  <a:pt x="178" y="220"/>
                </a:lnTo>
                <a:lnTo>
                  <a:pt x="172" y="214"/>
                </a:lnTo>
                <a:lnTo>
                  <a:pt x="166" y="206"/>
                </a:lnTo>
                <a:lnTo>
                  <a:pt x="160" y="198"/>
                </a:lnTo>
                <a:lnTo>
                  <a:pt x="156" y="186"/>
                </a:lnTo>
                <a:lnTo>
                  <a:pt x="154" y="174"/>
                </a:lnTo>
                <a:lnTo>
                  <a:pt x="156" y="160"/>
                </a:lnTo>
                <a:lnTo>
                  <a:pt x="162" y="144"/>
                </a:lnTo>
                <a:lnTo>
                  <a:pt x="172" y="126"/>
                </a:lnTo>
                <a:lnTo>
                  <a:pt x="180" y="116"/>
                </a:lnTo>
                <a:lnTo>
                  <a:pt x="188" y="102"/>
                </a:lnTo>
                <a:lnTo>
                  <a:pt x="192" y="88"/>
                </a:lnTo>
                <a:lnTo>
                  <a:pt x="194" y="74"/>
                </a:lnTo>
                <a:lnTo>
                  <a:pt x="192" y="58"/>
                </a:lnTo>
                <a:lnTo>
                  <a:pt x="188" y="44"/>
                </a:lnTo>
                <a:lnTo>
                  <a:pt x="180" y="32"/>
                </a:lnTo>
                <a:lnTo>
                  <a:pt x="172" y="22"/>
                </a:lnTo>
                <a:lnTo>
                  <a:pt x="160" y="12"/>
                </a:lnTo>
                <a:lnTo>
                  <a:pt x="148" y="6"/>
                </a:lnTo>
                <a:lnTo>
                  <a:pt x="134" y="2"/>
                </a:lnTo>
                <a:lnTo>
                  <a:pt x="120" y="0"/>
                </a:lnTo>
                <a:lnTo>
                  <a:pt x="104" y="2"/>
                </a:lnTo>
                <a:lnTo>
                  <a:pt x="90" y="6"/>
                </a:lnTo>
                <a:lnTo>
                  <a:pt x="78" y="12"/>
                </a:lnTo>
                <a:lnTo>
                  <a:pt x="66" y="22"/>
                </a:lnTo>
                <a:lnTo>
                  <a:pt x="58" y="32"/>
                </a:lnTo>
                <a:lnTo>
                  <a:pt x="52" y="44"/>
                </a:lnTo>
                <a:lnTo>
                  <a:pt x="46" y="58"/>
                </a:lnTo>
                <a:lnTo>
                  <a:pt x="46" y="74"/>
                </a:lnTo>
                <a:lnTo>
                  <a:pt x="46" y="88"/>
                </a:lnTo>
                <a:lnTo>
                  <a:pt x="50" y="102"/>
                </a:lnTo>
                <a:lnTo>
                  <a:pt x="58" y="114"/>
                </a:lnTo>
                <a:lnTo>
                  <a:pt x="66" y="124"/>
                </a:lnTo>
                <a:lnTo>
                  <a:pt x="74" y="136"/>
                </a:lnTo>
                <a:lnTo>
                  <a:pt x="78" y="148"/>
                </a:lnTo>
                <a:lnTo>
                  <a:pt x="80" y="160"/>
                </a:lnTo>
                <a:lnTo>
                  <a:pt x="80" y="176"/>
                </a:lnTo>
                <a:lnTo>
                  <a:pt x="74" y="192"/>
                </a:lnTo>
                <a:lnTo>
                  <a:pt x="70" y="200"/>
                </a:lnTo>
                <a:lnTo>
                  <a:pt x="64" y="210"/>
                </a:lnTo>
                <a:lnTo>
                  <a:pt x="56" y="220"/>
                </a:lnTo>
                <a:lnTo>
                  <a:pt x="46" y="228"/>
                </a:lnTo>
                <a:lnTo>
                  <a:pt x="48" y="228"/>
                </a:lnTo>
                <a:lnTo>
                  <a:pt x="34" y="242"/>
                </a:lnTo>
                <a:lnTo>
                  <a:pt x="20" y="260"/>
                </a:lnTo>
                <a:lnTo>
                  <a:pt x="10" y="284"/>
                </a:lnTo>
                <a:lnTo>
                  <a:pt x="2" y="308"/>
                </a:lnTo>
                <a:lnTo>
                  <a:pt x="0" y="322"/>
                </a:lnTo>
                <a:lnTo>
                  <a:pt x="0" y="334"/>
                </a:lnTo>
                <a:lnTo>
                  <a:pt x="0" y="346"/>
                </a:lnTo>
                <a:lnTo>
                  <a:pt x="0" y="348"/>
                </a:lnTo>
                <a:lnTo>
                  <a:pt x="2" y="350"/>
                </a:lnTo>
                <a:lnTo>
                  <a:pt x="8" y="354"/>
                </a:lnTo>
                <a:lnTo>
                  <a:pt x="14" y="358"/>
                </a:lnTo>
                <a:lnTo>
                  <a:pt x="26" y="362"/>
                </a:lnTo>
                <a:lnTo>
                  <a:pt x="40" y="366"/>
                </a:lnTo>
                <a:lnTo>
                  <a:pt x="60" y="370"/>
                </a:lnTo>
                <a:lnTo>
                  <a:pt x="86" y="372"/>
                </a:lnTo>
                <a:lnTo>
                  <a:pt x="116" y="372"/>
                </a:lnTo>
                <a:lnTo>
                  <a:pt x="118" y="372"/>
                </a:lnTo>
                <a:lnTo>
                  <a:pt x="142" y="372"/>
                </a:lnTo>
                <a:lnTo>
                  <a:pt x="180" y="370"/>
                </a:lnTo>
                <a:lnTo>
                  <a:pt x="200" y="368"/>
                </a:lnTo>
                <a:lnTo>
                  <a:pt x="216" y="364"/>
                </a:lnTo>
                <a:lnTo>
                  <a:pt x="230" y="360"/>
                </a:lnTo>
                <a:lnTo>
                  <a:pt x="234" y="354"/>
                </a:lnTo>
                <a:lnTo>
                  <a:pt x="238" y="348"/>
                </a:lnTo>
                <a:lnTo>
                  <a:pt x="238" y="330"/>
                </a:lnTo>
                <a:lnTo>
                  <a:pt x="238" y="314"/>
                </a:lnTo>
                <a:lnTo>
                  <a:pt x="234" y="296"/>
                </a:lnTo>
                <a:lnTo>
                  <a:pt x="228" y="280"/>
                </a:lnTo>
                <a:lnTo>
                  <a:pt x="222" y="266"/>
                </a:lnTo>
                <a:lnTo>
                  <a:pt x="212" y="252"/>
                </a:lnTo>
                <a:lnTo>
                  <a:pt x="202" y="240"/>
                </a:lnTo>
                <a:lnTo>
                  <a:pt x="190" y="230"/>
                </a:lnTo>
                <a:lnTo>
                  <a:pt x="178" y="220"/>
                </a:lnTo>
                <a:close/>
              </a:path>
            </a:pathLst>
          </a:custGeom>
          <a:solidFill>
            <a:schemeClr val="bg1">
              <a:alpha val="30000"/>
            </a:schemeClr>
          </a:solidFill>
          <a:ln w="9525">
            <a:solidFill>
              <a:schemeClr val="bg1"/>
            </a:solidFill>
            <a:round/>
            <a:headEnd/>
            <a:tailEnd/>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31" name="Freeform 18"/>
          <p:cNvSpPr>
            <a:spLocks/>
          </p:cNvSpPr>
          <p:nvPr/>
        </p:nvSpPr>
        <p:spPr bwMode="auto">
          <a:xfrm>
            <a:off x="5932074" y="4094337"/>
            <a:ext cx="209097" cy="290269"/>
          </a:xfrm>
          <a:custGeom>
            <a:avLst/>
            <a:gdLst>
              <a:gd name="T0" fmla="*/ 2147483647 w 238"/>
              <a:gd name="T1" fmla="*/ 2147483647 h 372"/>
              <a:gd name="T2" fmla="*/ 2147483647 w 238"/>
              <a:gd name="T3" fmla="*/ 2147483647 h 372"/>
              <a:gd name="T4" fmla="*/ 2147483647 w 238"/>
              <a:gd name="T5" fmla="*/ 2147483647 h 372"/>
              <a:gd name="T6" fmla="*/ 2147483647 w 238"/>
              <a:gd name="T7" fmla="*/ 2147483647 h 372"/>
              <a:gd name="T8" fmla="*/ 2147483647 w 238"/>
              <a:gd name="T9" fmla="*/ 2147483647 h 372"/>
              <a:gd name="T10" fmla="*/ 2147483647 w 238"/>
              <a:gd name="T11" fmla="*/ 2147483647 h 372"/>
              <a:gd name="T12" fmla="*/ 2147483647 w 238"/>
              <a:gd name="T13" fmla="*/ 2147483647 h 372"/>
              <a:gd name="T14" fmla="*/ 2147483647 w 238"/>
              <a:gd name="T15" fmla="*/ 2147483647 h 372"/>
              <a:gd name="T16" fmla="*/ 2147483647 w 238"/>
              <a:gd name="T17" fmla="*/ 2147483647 h 372"/>
              <a:gd name="T18" fmla="*/ 2147483647 w 238"/>
              <a:gd name="T19" fmla="*/ 2147483647 h 372"/>
              <a:gd name="T20" fmla="*/ 2147483647 w 238"/>
              <a:gd name="T21" fmla="*/ 2147483647 h 372"/>
              <a:gd name="T22" fmla="*/ 2147483647 w 238"/>
              <a:gd name="T23" fmla="*/ 0 h 372"/>
              <a:gd name="T24" fmla="*/ 2147483647 w 238"/>
              <a:gd name="T25" fmla="*/ 2147483647 h 372"/>
              <a:gd name="T26" fmla="*/ 2147483647 w 238"/>
              <a:gd name="T27" fmla="*/ 2147483647 h 372"/>
              <a:gd name="T28" fmla="*/ 2147483647 w 238"/>
              <a:gd name="T29" fmla="*/ 2147483647 h 372"/>
              <a:gd name="T30" fmla="*/ 2147483647 w 238"/>
              <a:gd name="T31" fmla="*/ 2147483647 h 372"/>
              <a:gd name="T32" fmla="*/ 2147483647 w 238"/>
              <a:gd name="T33" fmla="*/ 2147483647 h 372"/>
              <a:gd name="T34" fmla="*/ 2147483647 w 238"/>
              <a:gd name="T35" fmla="*/ 2147483647 h 372"/>
              <a:gd name="T36" fmla="*/ 2147483647 w 238"/>
              <a:gd name="T37" fmla="*/ 2147483647 h 372"/>
              <a:gd name="T38" fmla="*/ 2147483647 w 238"/>
              <a:gd name="T39" fmla="*/ 2147483647 h 372"/>
              <a:gd name="T40" fmla="*/ 2147483647 w 238"/>
              <a:gd name="T41" fmla="*/ 2147483647 h 372"/>
              <a:gd name="T42" fmla="*/ 2147483647 w 238"/>
              <a:gd name="T43" fmla="*/ 2147483647 h 372"/>
              <a:gd name="T44" fmla="*/ 2147483647 w 238"/>
              <a:gd name="T45" fmla="*/ 2147483647 h 372"/>
              <a:gd name="T46" fmla="*/ 2147483647 w 238"/>
              <a:gd name="T47" fmla="*/ 2147483647 h 372"/>
              <a:gd name="T48" fmla="*/ 2147483647 w 238"/>
              <a:gd name="T49" fmla="*/ 2147483647 h 372"/>
              <a:gd name="T50" fmla="*/ 2147483647 w 238"/>
              <a:gd name="T51" fmla="*/ 2147483647 h 372"/>
              <a:gd name="T52" fmla="*/ 2147483647 w 238"/>
              <a:gd name="T53" fmla="*/ 2147483647 h 372"/>
              <a:gd name="T54" fmla="*/ 0 w 238"/>
              <a:gd name="T55" fmla="*/ 2147483647 h 372"/>
              <a:gd name="T56" fmla="*/ 0 w 238"/>
              <a:gd name="T57" fmla="*/ 2147483647 h 372"/>
              <a:gd name="T58" fmla="*/ 0 w 238"/>
              <a:gd name="T59" fmla="*/ 2147483647 h 372"/>
              <a:gd name="T60" fmla="*/ 2147483647 w 238"/>
              <a:gd name="T61" fmla="*/ 2147483647 h 372"/>
              <a:gd name="T62" fmla="*/ 2147483647 w 238"/>
              <a:gd name="T63" fmla="*/ 2147483647 h 372"/>
              <a:gd name="T64" fmla="*/ 2147483647 w 238"/>
              <a:gd name="T65" fmla="*/ 2147483647 h 372"/>
              <a:gd name="T66" fmla="*/ 2147483647 w 238"/>
              <a:gd name="T67" fmla="*/ 2147483647 h 372"/>
              <a:gd name="T68" fmla="*/ 2147483647 w 238"/>
              <a:gd name="T69" fmla="*/ 2147483647 h 372"/>
              <a:gd name="T70" fmla="*/ 2147483647 w 238"/>
              <a:gd name="T71" fmla="*/ 2147483647 h 372"/>
              <a:gd name="T72" fmla="*/ 2147483647 w 238"/>
              <a:gd name="T73" fmla="*/ 2147483647 h 372"/>
              <a:gd name="T74" fmla="*/ 2147483647 w 238"/>
              <a:gd name="T75" fmla="*/ 2147483647 h 372"/>
              <a:gd name="T76" fmla="*/ 2147483647 w 238"/>
              <a:gd name="T77" fmla="*/ 2147483647 h 372"/>
              <a:gd name="T78" fmla="*/ 2147483647 w 238"/>
              <a:gd name="T79" fmla="*/ 2147483647 h 372"/>
              <a:gd name="T80" fmla="*/ 2147483647 w 238"/>
              <a:gd name="T81" fmla="*/ 2147483647 h 372"/>
              <a:gd name="T82" fmla="*/ 2147483647 w 238"/>
              <a:gd name="T83" fmla="*/ 2147483647 h 372"/>
              <a:gd name="T84" fmla="*/ 2147483647 w 238"/>
              <a:gd name="T85" fmla="*/ 2147483647 h 372"/>
              <a:gd name="T86" fmla="*/ 2147483647 w 238"/>
              <a:gd name="T87" fmla="*/ 2147483647 h 372"/>
              <a:gd name="T88" fmla="*/ 2147483647 w 238"/>
              <a:gd name="T89" fmla="*/ 2147483647 h 372"/>
              <a:gd name="T90" fmla="*/ 2147483647 w 238"/>
              <a:gd name="T91" fmla="*/ 2147483647 h 372"/>
              <a:gd name="T92" fmla="*/ 2147483647 w 238"/>
              <a:gd name="T93" fmla="*/ 2147483647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8" h="372">
                <a:moveTo>
                  <a:pt x="178" y="220"/>
                </a:moveTo>
                <a:lnTo>
                  <a:pt x="178" y="220"/>
                </a:lnTo>
                <a:lnTo>
                  <a:pt x="172" y="214"/>
                </a:lnTo>
                <a:lnTo>
                  <a:pt x="166" y="206"/>
                </a:lnTo>
                <a:lnTo>
                  <a:pt x="160" y="198"/>
                </a:lnTo>
                <a:lnTo>
                  <a:pt x="156" y="186"/>
                </a:lnTo>
                <a:lnTo>
                  <a:pt x="154" y="174"/>
                </a:lnTo>
                <a:lnTo>
                  <a:pt x="156" y="160"/>
                </a:lnTo>
                <a:lnTo>
                  <a:pt x="162" y="144"/>
                </a:lnTo>
                <a:lnTo>
                  <a:pt x="172" y="126"/>
                </a:lnTo>
                <a:lnTo>
                  <a:pt x="180" y="116"/>
                </a:lnTo>
                <a:lnTo>
                  <a:pt x="188" y="102"/>
                </a:lnTo>
                <a:lnTo>
                  <a:pt x="192" y="88"/>
                </a:lnTo>
                <a:lnTo>
                  <a:pt x="194" y="74"/>
                </a:lnTo>
                <a:lnTo>
                  <a:pt x="192" y="58"/>
                </a:lnTo>
                <a:lnTo>
                  <a:pt x="188" y="44"/>
                </a:lnTo>
                <a:lnTo>
                  <a:pt x="180" y="32"/>
                </a:lnTo>
                <a:lnTo>
                  <a:pt x="172" y="22"/>
                </a:lnTo>
                <a:lnTo>
                  <a:pt x="160" y="12"/>
                </a:lnTo>
                <a:lnTo>
                  <a:pt x="148" y="6"/>
                </a:lnTo>
                <a:lnTo>
                  <a:pt x="134" y="2"/>
                </a:lnTo>
                <a:lnTo>
                  <a:pt x="120" y="0"/>
                </a:lnTo>
                <a:lnTo>
                  <a:pt x="104" y="2"/>
                </a:lnTo>
                <a:lnTo>
                  <a:pt x="90" y="6"/>
                </a:lnTo>
                <a:lnTo>
                  <a:pt x="78" y="12"/>
                </a:lnTo>
                <a:lnTo>
                  <a:pt x="66" y="22"/>
                </a:lnTo>
                <a:lnTo>
                  <a:pt x="58" y="32"/>
                </a:lnTo>
                <a:lnTo>
                  <a:pt x="52" y="44"/>
                </a:lnTo>
                <a:lnTo>
                  <a:pt x="46" y="58"/>
                </a:lnTo>
                <a:lnTo>
                  <a:pt x="46" y="74"/>
                </a:lnTo>
                <a:lnTo>
                  <a:pt x="46" y="88"/>
                </a:lnTo>
                <a:lnTo>
                  <a:pt x="50" y="102"/>
                </a:lnTo>
                <a:lnTo>
                  <a:pt x="58" y="114"/>
                </a:lnTo>
                <a:lnTo>
                  <a:pt x="66" y="124"/>
                </a:lnTo>
                <a:lnTo>
                  <a:pt x="74" y="136"/>
                </a:lnTo>
                <a:lnTo>
                  <a:pt x="78" y="148"/>
                </a:lnTo>
                <a:lnTo>
                  <a:pt x="80" y="160"/>
                </a:lnTo>
                <a:lnTo>
                  <a:pt x="80" y="176"/>
                </a:lnTo>
                <a:lnTo>
                  <a:pt x="74" y="192"/>
                </a:lnTo>
                <a:lnTo>
                  <a:pt x="70" y="200"/>
                </a:lnTo>
                <a:lnTo>
                  <a:pt x="64" y="210"/>
                </a:lnTo>
                <a:lnTo>
                  <a:pt x="56" y="220"/>
                </a:lnTo>
                <a:lnTo>
                  <a:pt x="46" y="228"/>
                </a:lnTo>
                <a:lnTo>
                  <a:pt x="48" y="228"/>
                </a:lnTo>
                <a:lnTo>
                  <a:pt x="34" y="242"/>
                </a:lnTo>
                <a:lnTo>
                  <a:pt x="20" y="260"/>
                </a:lnTo>
                <a:lnTo>
                  <a:pt x="10" y="284"/>
                </a:lnTo>
                <a:lnTo>
                  <a:pt x="2" y="308"/>
                </a:lnTo>
                <a:lnTo>
                  <a:pt x="0" y="322"/>
                </a:lnTo>
                <a:lnTo>
                  <a:pt x="0" y="334"/>
                </a:lnTo>
                <a:lnTo>
                  <a:pt x="0" y="346"/>
                </a:lnTo>
                <a:lnTo>
                  <a:pt x="0" y="348"/>
                </a:lnTo>
                <a:lnTo>
                  <a:pt x="2" y="350"/>
                </a:lnTo>
                <a:lnTo>
                  <a:pt x="8" y="354"/>
                </a:lnTo>
                <a:lnTo>
                  <a:pt x="14" y="358"/>
                </a:lnTo>
                <a:lnTo>
                  <a:pt x="26" y="362"/>
                </a:lnTo>
                <a:lnTo>
                  <a:pt x="40" y="366"/>
                </a:lnTo>
                <a:lnTo>
                  <a:pt x="60" y="370"/>
                </a:lnTo>
                <a:lnTo>
                  <a:pt x="86" y="372"/>
                </a:lnTo>
                <a:lnTo>
                  <a:pt x="116" y="372"/>
                </a:lnTo>
                <a:lnTo>
                  <a:pt x="118" y="372"/>
                </a:lnTo>
                <a:lnTo>
                  <a:pt x="142" y="372"/>
                </a:lnTo>
                <a:lnTo>
                  <a:pt x="180" y="370"/>
                </a:lnTo>
                <a:lnTo>
                  <a:pt x="200" y="368"/>
                </a:lnTo>
                <a:lnTo>
                  <a:pt x="216" y="364"/>
                </a:lnTo>
                <a:lnTo>
                  <a:pt x="230" y="360"/>
                </a:lnTo>
                <a:lnTo>
                  <a:pt x="234" y="354"/>
                </a:lnTo>
                <a:lnTo>
                  <a:pt x="238" y="348"/>
                </a:lnTo>
                <a:lnTo>
                  <a:pt x="238" y="330"/>
                </a:lnTo>
                <a:lnTo>
                  <a:pt x="238" y="314"/>
                </a:lnTo>
                <a:lnTo>
                  <a:pt x="234" y="296"/>
                </a:lnTo>
                <a:lnTo>
                  <a:pt x="228" y="280"/>
                </a:lnTo>
                <a:lnTo>
                  <a:pt x="222" y="266"/>
                </a:lnTo>
                <a:lnTo>
                  <a:pt x="212" y="252"/>
                </a:lnTo>
                <a:lnTo>
                  <a:pt x="202" y="240"/>
                </a:lnTo>
                <a:lnTo>
                  <a:pt x="190" y="230"/>
                </a:lnTo>
                <a:lnTo>
                  <a:pt x="178" y="220"/>
                </a:lnTo>
                <a:close/>
              </a:path>
            </a:pathLst>
          </a:custGeom>
          <a:solidFill>
            <a:schemeClr val="bg1">
              <a:alpha val="30000"/>
            </a:schemeClr>
          </a:solidFill>
          <a:ln w="9525">
            <a:solidFill>
              <a:schemeClr val="bg1"/>
            </a:solidFill>
            <a:round/>
            <a:headEnd/>
            <a:tailEnd/>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32" name="Freeform 18"/>
          <p:cNvSpPr>
            <a:spLocks/>
          </p:cNvSpPr>
          <p:nvPr/>
        </p:nvSpPr>
        <p:spPr bwMode="auto">
          <a:xfrm>
            <a:off x="6054638" y="4136694"/>
            <a:ext cx="209097" cy="290269"/>
          </a:xfrm>
          <a:custGeom>
            <a:avLst/>
            <a:gdLst>
              <a:gd name="T0" fmla="*/ 2147483647 w 238"/>
              <a:gd name="T1" fmla="*/ 2147483647 h 372"/>
              <a:gd name="T2" fmla="*/ 2147483647 w 238"/>
              <a:gd name="T3" fmla="*/ 2147483647 h 372"/>
              <a:gd name="T4" fmla="*/ 2147483647 w 238"/>
              <a:gd name="T5" fmla="*/ 2147483647 h 372"/>
              <a:gd name="T6" fmla="*/ 2147483647 w 238"/>
              <a:gd name="T7" fmla="*/ 2147483647 h 372"/>
              <a:gd name="T8" fmla="*/ 2147483647 w 238"/>
              <a:gd name="T9" fmla="*/ 2147483647 h 372"/>
              <a:gd name="T10" fmla="*/ 2147483647 w 238"/>
              <a:gd name="T11" fmla="*/ 2147483647 h 372"/>
              <a:gd name="T12" fmla="*/ 2147483647 w 238"/>
              <a:gd name="T13" fmla="*/ 2147483647 h 372"/>
              <a:gd name="T14" fmla="*/ 2147483647 w 238"/>
              <a:gd name="T15" fmla="*/ 2147483647 h 372"/>
              <a:gd name="T16" fmla="*/ 2147483647 w 238"/>
              <a:gd name="T17" fmla="*/ 2147483647 h 372"/>
              <a:gd name="T18" fmla="*/ 2147483647 w 238"/>
              <a:gd name="T19" fmla="*/ 2147483647 h 372"/>
              <a:gd name="T20" fmla="*/ 2147483647 w 238"/>
              <a:gd name="T21" fmla="*/ 2147483647 h 372"/>
              <a:gd name="T22" fmla="*/ 2147483647 w 238"/>
              <a:gd name="T23" fmla="*/ 0 h 372"/>
              <a:gd name="T24" fmla="*/ 2147483647 w 238"/>
              <a:gd name="T25" fmla="*/ 2147483647 h 372"/>
              <a:gd name="T26" fmla="*/ 2147483647 w 238"/>
              <a:gd name="T27" fmla="*/ 2147483647 h 372"/>
              <a:gd name="T28" fmla="*/ 2147483647 w 238"/>
              <a:gd name="T29" fmla="*/ 2147483647 h 372"/>
              <a:gd name="T30" fmla="*/ 2147483647 w 238"/>
              <a:gd name="T31" fmla="*/ 2147483647 h 372"/>
              <a:gd name="T32" fmla="*/ 2147483647 w 238"/>
              <a:gd name="T33" fmla="*/ 2147483647 h 372"/>
              <a:gd name="T34" fmla="*/ 2147483647 w 238"/>
              <a:gd name="T35" fmla="*/ 2147483647 h 372"/>
              <a:gd name="T36" fmla="*/ 2147483647 w 238"/>
              <a:gd name="T37" fmla="*/ 2147483647 h 372"/>
              <a:gd name="T38" fmla="*/ 2147483647 w 238"/>
              <a:gd name="T39" fmla="*/ 2147483647 h 372"/>
              <a:gd name="T40" fmla="*/ 2147483647 w 238"/>
              <a:gd name="T41" fmla="*/ 2147483647 h 372"/>
              <a:gd name="T42" fmla="*/ 2147483647 w 238"/>
              <a:gd name="T43" fmla="*/ 2147483647 h 372"/>
              <a:gd name="T44" fmla="*/ 2147483647 w 238"/>
              <a:gd name="T45" fmla="*/ 2147483647 h 372"/>
              <a:gd name="T46" fmla="*/ 2147483647 w 238"/>
              <a:gd name="T47" fmla="*/ 2147483647 h 372"/>
              <a:gd name="T48" fmla="*/ 2147483647 w 238"/>
              <a:gd name="T49" fmla="*/ 2147483647 h 372"/>
              <a:gd name="T50" fmla="*/ 2147483647 w 238"/>
              <a:gd name="T51" fmla="*/ 2147483647 h 372"/>
              <a:gd name="T52" fmla="*/ 2147483647 w 238"/>
              <a:gd name="T53" fmla="*/ 2147483647 h 372"/>
              <a:gd name="T54" fmla="*/ 0 w 238"/>
              <a:gd name="T55" fmla="*/ 2147483647 h 372"/>
              <a:gd name="T56" fmla="*/ 0 w 238"/>
              <a:gd name="T57" fmla="*/ 2147483647 h 372"/>
              <a:gd name="T58" fmla="*/ 0 w 238"/>
              <a:gd name="T59" fmla="*/ 2147483647 h 372"/>
              <a:gd name="T60" fmla="*/ 2147483647 w 238"/>
              <a:gd name="T61" fmla="*/ 2147483647 h 372"/>
              <a:gd name="T62" fmla="*/ 2147483647 w 238"/>
              <a:gd name="T63" fmla="*/ 2147483647 h 372"/>
              <a:gd name="T64" fmla="*/ 2147483647 w 238"/>
              <a:gd name="T65" fmla="*/ 2147483647 h 372"/>
              <a:gd name="T66" fmla="*/ 2147483647 w 238"/>
              <a:gd name="T67" fmla="*/ 2147483647 h 372"/>
              <a:gd name="T68" fmla="*/ 2147483647 w 238"/>
              <a:gd name="T69" fmla="*/ 2147483647 h 372"/>
              <a:gd name="T70" fmla="*/ 2147483647 w 238"/>
              <a:gd name="T71" fmla="*/ 2147483647 h 372"/>
              <a:gd name="T72" fmla="*/ 2147483647 w 238"/>
              <a:gd name="T73" fmla="*/ 2147483647 h 372"/>
              <a:gd name="T74" fmla="*/ 2147483647 w 238"/>
              <a:gd name="T75" fmla="*/ 2147483647 h 372"/>
              <a:gd name="T76" fmla="*/ 2147483647 w 238"/>
              <a:gd name="T77" fmla="*/ 2147483647 h 372"/>
              <a:gd name="T78" fmla="*/ 2147483647 w 238"/>
              <a:gd name="T79" fmla="*/ 2147483647 h 372"/>
              <a:gd name="T80" fmla="*/ 2147483647 w 238"/>
              <a:gd name="T81" fmla="*/ 2147483647 h 372"/>
              <a:gd name="T82" fmla="*/ 2147483647 w 238"/>
              <a:gd name="T83" fmla="*/ 2147483647 h 372"/>
              <a:gd name="T84" fmla="*/ 2147483647 w 238"/>
              <a:gd name="T85" fmla="*/ 2147483647 h 372"/>
              <a:gd name="T86" fmla="*/ 2147483647 w 238"/>
              <a:gd name="T87" fmla="*/ 2147483647 h 372"/>
              <a:gd name="T88" fmla="*/ 2147483647 w 238"/>
              <a:gd name="T89" fmla="*/ 2147483647 h 372"/>
              <a:gd name="T90" fmla="*/ 2147483647 w 238"/>
              <a:gd name="T91" fmla="*/ 2147483647 h 372"/>
              <a:gd name="T92" fmla="*/ 2147483647 w 238"/>
              <a:gd name="T93" fmla="*/ 2147483647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8" h="372">
                <a:moveTo>
                  <a:pt x="178" y="220"/>
                </a:moveTo>
                <a:lnTo>
                  <a:pt x="178" y="220"/>
                </a:lnTo>
                <a:lnTo>
                  <a:pt x="172" y="214"/>
                </a:lnTo>
                <a:lnTo>
                  <a:pt x="166" y="206"/>
                </a:lnTo>
                <a:lnTo>
                  <a:pt x="160" y="198"/>
                </a:lnTo>
                <a:lnTo>
                  <a:pt x="156" y="186"/>
                </a:lnTo>
                <a:lnTo>
                  <a:pt x="154" y="174"/>
                </a:lnTo>
                <a:lnTo>
                  <a:pt x="156" y="160"/>
                </a:lnTo>
                <a:lnTo>
                  <a:pt x="162" y="144"/>
                </a:lnTo>
                <a:lnTo>
                  <a:pt x="172" y="126"/>
                </a:lnTo>
                <a:lnTo>
                  <a:pt x="180" y="116"/>
                </a:lnTo>
                <a:lnTo>
                  <a:pt x="188" y="102"/>
                </a:lnTo>
                <a:lnTo>
                  <a:pt x="192" y="88"/>
                </a:lnTo>
                <a:lnTo>
                  <a:pt x="194" y="74"/>
                </a:lnTo>
                <a:lnTo>
                  <a:pt x="192" y="58"/>
                </a:lnTo>
                <a:lnTo>
                  <a:pt x="188" y="44"/>
                </a:lnTo>
                <a:lnTo>
                  <a:pt x="180" y="32"/>
                </a:lnTo>
                <a:lnTo>
                  <a:pt x="172" y="22"/>
                </a:lnTo>
                <a:lnTo>
                  <a:pt x="160" y="12"/>
                </a:lnTo>
                <a:lnTo>
                  <a:pt x="148" y="6"/>
                </a:lnTo>
                <a:lnTo>
                  <a:pt x="134" y="2"/>
                </a:lnTo>
                <a:lnTo>
                  <a:pt x="120" y="0"/>
                </a:lnTo>
                <a:lnTo>
                  <a:pt x="104" y="2"/>
                </a:lnTo>
                <a:lnTo>
                  <a:pt x="90" y="6"/>
                </a:lnTo>
                <a:lnTo>
                  <a:pt x="78" y="12"/>
                </a:lnTo>
                <a:lnTo>
                  <a:pt x="66" y="22"/>
                </a:lnTo>
                <a:lnTo>
                  <a:pt x="58" y="32"/>
                </a:lnTo>
                <a:lnTo>
                  <a:pt x="52" y="44"/>
                </a:lnTo>
                <a:lnTo>
                  <a:pt x="46" y="58"/>
                </a:lnTo>
                <a:lnTo>
                  <a:pt x="46" y="74"/>
                </a:lnTo>
                <a:lnTo>
                  <a:pt x="46" y="88"/>
                </a:lnTo>
                <a:lnTo>
                  <a:pt x="50" y="102"/>
                </a:lnTo>
                <a:lnTo>
                  <a:pt x="58" y="114"/>
                </a:lnTo>
                <a:lnTo>
                  <a:pt x="66" y="124"/>
                </a:lnTo>
                <a:lnTo>
                  <a:pt x="74" y="136"/>
                </a:lnTo>
                <a:lnTo>
                  <a:pt x="78" y="148"/>
                </a:lnTo>
                <a:lnTo>
                  <a:pt x="80" y="160"/>
                </a:lnTo>
                <a:lnTo>
                  <a:pt x="80" y="176"/>
                </a:lnTo>
                <a:lnTo>
                  <a:pt x="74" y="192"/>
                </a:lnTo>
                <a:lnTo>
                  <a:pt x="70" y="200"/>
                </a:lnTo>
                <a:lnTo>
                  <a:pt x="64" y="210"/>
                </a:lnTo>
                <a:lnTo>
                  <a:pt x="56" y="220"/>
                </a:lnTo>
                <a:lnTo>
                  <a:pt x="46" y="228"/>
                </a:lnTo>
                <a:lnTo>
                  <a:pt x="48" y="228"/>
                </a:lnTo>
                <a:lnTo>
                  <a:pt x="34" y="242"/>
                </a:lnTo>
                <a:lnTo>
                  <a:pt x="20" y="260"/>
                </a:lnTo>
                <a:lnTo>
                  <a:pt x="10" y="284"/>
                </a:lnTo>
                <a:lnTo>
                  <a:pt x="2" y="308"/>
                </a:lnTo>
                <a:lnTo>
                  <a:pt x="0" y="322"/>
                </a:lnTo>
                <a:lnTo>
                  <a:pt x="0" y="334"/>
                </a:lnTo>
                <a:lnTo>
                  <a:pt x="0" y="346"/>
                </a:lnTo>
                <a:lnTo>
                  <a:pt x="0" y="348"/>
                </a:lnTo>
                <a:lnTo>
                  <a:pt x="2" y="350"/>
                </a:lnTo>
                <a:lnTo>
                  <a:pt x="8" y="354"/>
                </a:lnTo>
                <a:lnTo>
                  <a:pt x="14" y="358"/>
                </a:lnTo>
                <a:lnTo>
                  <a:pt x="26" y="362"/>
                </a:lnTo>
                <a:lnTo>
                  <a:pt x="40" y="366"/>
                </a:lnTo>
                <a:lnTo>
                  <a:pt x="60" y="370"/>
                </a:lnTo>
                <a:lnTo>
                  <a:pt x="86" y="372"/>
                </a:lnTo>
                <a:lnTo>
                  <a:pt x="116" y="372"/>
                </a:lnTo>
                <a:lnTo>
                  <a:pt x="118" y="372"/>
                </a:lnTo>
                <a:lnTo>
                  <a:pt x="142" y="372"/>
                </a:lnTo>
                <a:lnTo>
                  <a:pt x="180" y="370"/>
                </a:lnTo>
                <a:lnTo>
                  <a:pt x="200" y="368"/>
                </a:lnTo>
                <a:lnTo>
                  <a:pt x="216" y="364"/>
                </a:lnTo>
                <a:lnTo>
                  <a:pt x="230" y="360"/>
                </a:lnTo>
                <a:lnTo>
                  <a:pt x="234" y="354"/>
                </a:lnTo>
                <a:lnTo>
                  <a:pt x="238" y="348"/>
                </a:lnTo>
                <a:lnTo>
                  <a:pt x="238" y="330"/>
                </a:lnTo>
                <a:lnTo>
                  <a:pt x="238" y="314"/>
                </a:lnTo>
                <a:lnTo>
                  <a:pt x="234" y="296"/>
                </a:lnTo>
                <a:lnTo>
                  <a:pt x="228" y="280"/>
                </a:lnTo>
                <a:lnTo>
                  <a:pt x="222" y="266"/>
                </a:lnTo>
                <a:lnTo>
                  <a:pt x="212" y="252"/>
                </a:lnTo>
                <a:lnTo>
                  <a:pt x="202" y="240"/>
                </a:lnTo>
                <a:lnTo>
                  <a:pt x="190" y="230"/>
                </a:lnTo>
                <a:lnTo>
                  <a:pt x="178" y="220"/>
                </a:lnTo>
                <a:close/>
              </a:path>
            </a:pathLst>
          </a:custGeom>
          <a:solidFill>
            <a:schemeClr val="bg1">
              <a:alpha val="30000"/>
            </a:schemeClr>
          </a:solidFill>
          <a:ln w="9525">
            <a:solidFill>
              <a:schemeClr val="bg1"/>
            </a:solidFill>
            <a:round/>
            <a:headEnd/>
            <a:tailEnd/>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33" name="Rectangle 1"/>
          <p:cNvSpPr txBox="1">
            <a:spLocks noChangeArrowheads="1"/>
          </p:cNvSpPr>
          <p:nvPr/>
        </p:nvSpPr>
        <p:spPr>
          <a:xfrm>
            <a:off x="885825" y="764704"/>
            <a:ext cx="7408863" cy="1055687"/>
          </a:xfrm>
          <a:prstGeom prst="rect">
            <a:avLst/>
          </a:prstGeom>
        </p:spPr>
        <p:txBody>
          <a:bodyPr tIns="12096" anchor="ctr"/>
          <a:lstStyle>
            <a:lvl1pPr algn="ctr" defTabSz="457200" rtl="0" eaLnBrk="1" fontAlgn="base" hangingPunct="1">
              <a:spcBef>
                <a:spcPct val="0"/>
              </a:spcBef>
              <a:spcAft>
                <a:spcPct val="0"/>
              </a:spcAft>
              <a:defRPr sz="4400" kern="1200">
                <a:solidFill>
                  <a:schemeClr val="tx1"/>
                </a:solidFill>
                <a:latin typeface="Georgia"/>
                <a:ea typeface="ＭＳ Ｐゴシック" charset="0"/>
                <a:cs typeface="Georgia"/>
              </a:defRPr>
            </a:lvl1pPr>
            <a:lvl2pPr algn="ctr" defTabSz="457200" rtl="0" eaLnBrk="1" fontAlgn="base" hangingPunct="1">
              <a:spcBef>
                <a:spcPct val="0"/>
              </a:spcBef>
              <a:spcAft>
                <a:spcPct val="0"/>
              </a:spcAft>
              <a:defRPr sz="4400">
                <a:solidFill>
                  <a:schemeClr val="tx1"/>
                </a:solidFill>
                <a:latin typeface="Georgia" charset="0"/>
                <a:ea typeface="ＭＳ Ｐゴシック" charset="0"/>
              </a:defRPr>
            </a:lvl2pPr>
            <a:lvl3pPr algn="ctr" defTabSz="457200" rtl="0" eaLnBrk="1" fontAlgn="base" hangingPunct="1">
              <a:spcBef>
                <a:spcPct val="0"/>
              </a:spcBef>
              <a:spcAft>
                <a:spcPct val="0"/>
              </a:spcAft>
              <a:defRPr sz="4400">
                <a:solidFill>
                  <a:schemeClr val="tx1"/>
                </a:solidFill>
                <a:latin typeface="Georgia" charset="0"/>
                <a:ea typeface="ＭＳ Ｐゴシック" charset="0"/>
              </a:defRPr>
            </a:lvl3pPr>
            <a:lvl4pPr algn="ctr" defTabSz="457200" rtl="0" eaLnBrk="1" fontAlgn="base" hangingPunct="1">
              <a:spcBef>
                <a:spcPct val="0"/>
              </a:spcBef>
              <a:spcAft>
                <a:spcPct val="0"/>
              </a:spcAft>
              <a:defRPr sz="4400">
                <a:solidFill>
                  <a:schemeClr val="tx1"/>
                </a:solidFill>
                <a:latin typeface="Georgia" charset="0"/>
                <a:ea typeface="ＭＳ Ｐゴシック" charset="0"/>
              </a:defRPr>
            </a:lvl4pPr>
            <a:lvl5pPr algn="ctr" defTabSz="457200" rtl="0" eaLnBrk="1" fontAlgn="base" hangingPunct="1">
              <a:spcBef>
                <a:spcPct val="0"/>
              </a:spcBef>
              <a:spcAft>
                <a:spcPct val="0"/>
              </a:spcAft>
              <a:defRPr sz="4400">
                <a:solidFill>
                  <a:schemeClr val="tx1"/>
                </a:solidFill>
                <a:latin typeface="Georgia" charset="0"/>
                <a:ea typeface="ＭＳ Ｐゴシック" charset="0"/>
              </a:defRPr>
            </a:lvl5pPr>
            <a:lvl6pPr marL="457200" algn="ctr" defTabSz="457200" rtl="0" eaLnBrk="1" fontAlgn="base" hangingPunct="1">
              <a:spcBef>
                <a:spcPct val="0"/>
              </a:spcBef>
              <a:spcAft>
                <a:spcPct val="0"/>
              </a:spcAft>
              <a:defRPr sz="4400">
                <a:solidFill>
                  <a:schemeClr val="tx1"/>
                </a:solidFill>
                <a:latin typeface="Georgia"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Georgia"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Georgia"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Georgia" charset="0"/>
                <a:ea typeface="ＭＳ Ｐゴシック" charset="0"/>
              </a:defRPr>
            </a:lvl9p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3200" dirty="0" smtClean="0">
                <a:latin typeface="Lucida Sans"/>
              </a:rPr>
              <a:t>Informationssäkerhetshandboken</a:t>
            </a:r>
            <a:endParaRPr lang="sv-SE" sz="3200" dirty="0">
              <a:latin typeface="Lucida Sans"/>
            </a:endParaRPr>
          </a:p>
        </p:txBody>
      </p:sp>
      <p:sp>
        <p:nvSpPr>
          <p:cNvPr id="35" name="textruta 34"/>
          <p:cNvSpPr txBox="1"/>
          <p:nvPr/>
        </p:nvSpPr>
        <p:spPr>
          <a:xfrm>
            <a:off x="4190038" y="4510861"/>
            <a:ext cx="453970" cy="646331"/>
          </a:xfrm>
          <a:prstGeom prst="rect">
            <a:avLst/>
          </a:prstGeom>
          <a:noFill/>
        </p:spPr>
        <p:txBody>
          <a:bodyPr wrap="none" rtlCol="0">
            <a:spAutoFit/>
          </a:bodyPr>
          <a:lstStyle/>
          <a:p>
            <a:r>
              <a:rPr lang="sv-SE" sz="3600" dirty="0" smtClean="0">
                <a:latin typeface="Arial"/>
                <a:cs typeface="Arial"/>
              </a:rPr>
              <a:t>=</a:t>
            </a:r>
          </a:p>
        </p:txBody>
      </p:sp>
      <p:grpSp>
        <p:nvGrpSpPr>
          <p:cNvPr id="25" name="Grupp 24"/>
          <p:cNvGrpSpPr/>
          <p:nvPr/>
        </p:nvGrpSpPr>
        <p:grpSpPr>
          <a:xfrm>
            <a:off x="3635896" y="5074400"/>
            <a:ext cx="2002918" cy="1378936"/>
            <a:chOff x="3694486" y="4936649"/>
            <a:chExt cx="2002918" cy="1378936"/>
          </a:xfrm>
        </p:grpSpPr>
        <p:pic>
          <p:nvPicPr>
            <p:cNvPr id="16" name="Bildobjekt 15"/>
            <p:cNvPicPr>
              <a:picLocks noChangeAspect="1"/>
            </p:cNvPicPr>
            <p:nvPr/>
          </p:nvPicPr>
          <p:blipFill>
            <a:blip r:embed="rId3"/>
            <a:stretch>
              <a:fillRect/>
            </a:stretch>
          </p:blipFill>
          <p:spPr>
            <a:xfrm rot="20810979">
              <a:off x="3694486" y="4936649"/>
              <a:ext cx="2002918" cy="1378936"/>
            </a:xfrm>
            <a:prstGeom prst="rect">
              <a:avLst/>
            </a:prstGeom>
          </p:spPr>
        </p:pic>
        <p:sp>
          <p:nvSpPr>
            <p:cNvPr id="21" name="textruta 20"/>
            <p:cNvSpPr txBox="1"/>
            <p:nvPr/>
          </p:nvSpPr>
          <p:spPr>
            <a:xfrm>
              <a:off x="4074409" y="5012993"/>
              <a:ext cx="1168910" cy="738664"/>
            </a:xfrm>
            <a:prstGeom prst="rect">
              <a:avLst/>
            </a:prstGeom>
            <a:noFill/>
            <a:scene3d>
              <a:camera prst="isometricTopUp"/>
              <a:lightRig rig="threePt" dir="t"/>
            </a:scene3d>
            <a:sp3d>
              <a:bevelT w="0"/>
            </a:sp3d>
          </p:spPr>
          <p:txBody>
            <a:bodyPr wrap="none" rtlCol="0">
              <a:spAutoFit/>
            </a:bodyPr>
            <a:lstStyle/>
            <a:p>
              <a:r>
                <a:rPr lang="sv-SE" sz="1400" dirty="0" smtClean="0">
                  <a:latin typeface="Arial"/>
                  <a:cs typeface="Arial"/>
                </a:rPr>
                <a:t>Informations</a:t>
              </a:r>
            </a:p>
            <a:p>
              <a:r>
                <a:rPr lang="sv-SE" sz="1400" dirty="0">
                  <a:latin typeface="Arial"/>
                  <a:cs typeface="Arial"/>
                </a:rPr>
                <a:t>s</a:t>
              </a:r>
              <a:r>
                <a:rPr lang="sv-SE" sz="1400" dirty="0" smtClean="0">
                  <a:latin typeface="Arial"/>
                  <a:cs typeface="Arial"/>
                </a:rPr>
                <a:t>äkerhets</a:t>
              </a:r>
            </a:p>
            <a:p>
              <a:r>
                <a:rPr lang="sv-SE" sz="1400" dirty="0" smtClean="0">
                  <a:latin typeface="Arial"/>
                  <a:cs typeface="Arial"/>
                </a:rPr>
                <a:t>handboken</a:t>
              </a:r>
            </a:p>
          </p:txBody>
        </p:sp>
      </p:grpSp>
      <p:sp>
        <p:nvSpPr>
          <p:cNvPr id="36" name="textruta 35"/>
          <p:cNvSpPr txBox="1"/>
          <p:nvPr/>
        </p:nvSpPr>
        <p:spPr>
          <a:xfrm>
            <a:off x="1106075" y="5243077"/>
            <a:ext cx="2467342" cy="923330"/>
          </a:xfrm>
          <a:prstGeom prst="rect">
            <a:avLst/>
          </a:prstGeom>
          <a:noFill/>
        </p:spPr>
        <p:txBody>
          <a:bodyPr wrap="none" rtlCol="0">
            <a:spAutoFit/>
          </a:bodyPr>
          <a:lstStyle/>
          <a:p>
            <a:r>
              <a:rPr lang="sv-SE" dirty="0" smtClean="0">
                <a:latin typeface="Arial"/>
                <a:cs typeface="Arial"/>
              </a:rPr>
              <a:t>Hur man gör! </a:t>
            </a:r>
            <a:br>
              <a:rPr lang="sv-SE" dirty="0" smtClean="0">
                <a:latin typeface="Arial"/>
                <a:cs typeface="Arial"/>
              </a:rPr>
            </a:br>
            <a:r>
              <a:rPr lang="sv-SE" dirty="0" smtClean="0">
                <a:latin typeface="Arial"/>
                <a:cs typeface="Arial"/>
              </a:rPr>
              <a:t>informationsklassning,</a:t>
            </a:r>
          </a:p>
          <a:p>
            <a:r>
              <a:rPr lang="sv-SE" dirty="0" smtClean="0">
                <a:latin typeface="Arial"/>
                <a:cs typeface="Arial"/>
              </a:rPr>
              <a:t>riskhantering mm</a:t>
            </a:r>
          </a:p>
        </p:txBody>
      </p:sp>
      <p:sp>
        <p:nvSpPr>
          <p:cNvPr id="37" name="textruta 36"/>
          <p:cNvSpPr txBox="1"/>
          <p:nvPr/>
        </p:nvSpPr>
        <p:spPr>
          <a:xfrm>
            <a:off x="5695250" y="5272759"/>
            <a:ext cx="2518766" cy="646331"/>
          </a:xfrm>
          <a:prstGeom prst="rect">
            <a:avLst/>
          </a:prstGeom>
          <a:noFill/>
        </p:spPr>
        <p:txBody>
          <a:bodyPr wrap="none" rtlCol="0">
            <a:spAutoFit/>
          </a:bodyPr>
          <a:lstStyle/>
          <a:p>
            <a:r>
              <a:rPr lang="sv-SE" dirty="0" smtClean="0">
                <a:latin typeface="Arial"/>
                <a:cs typeface="Arial"/>
              </a:rPr>
              <a:t>Hur vi skyddar!</a:t>
            </a:r>
          </a:p>
          <a:p>
            <a:r>
              <a:rPr lang="sv-SE" dirty="0" smtClean="0">
                <a:latin typeface="Arial"/>
                <a:cs typeface="Arial"/>
              </a:rPr>
              <a:t>Guider, regler och krav</a:t>
            </a:r>
          </a:p>
        </p:txBody>
      </p:sp>
    </p:spTree>
    <p:extLst>
      <p:ext uri="{BB962C8B-B14F-4D97-AF65-F5344CB8AC3E}">
        <p14:creationId xmlns:p14="http://schemas.microsoft.com/office/powerpoint/2010/main" val="1452859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603448"/>
            <a:ext cx="4847897" cy="6858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913079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Sammanfattning</a:t>
            </a:r>
            <a:endParaRPr lang="sv-SE" dirty="0"/>
          </a:p>
        </p:txBody>
      </p:sp>
      <p:sp>
        <p:nvSpPr>
          <p:cNvPr id="3" name="Underrubrik 2"/>
          <p:cNvSpPr>
            <a:spLocks noGrp="1"/>
          </p:cNvSpPr>
          <p:nvPr>
            <p:ph type="subTitle" idx="1"/>
          </p:nvPr>
        </p:nvSpPr>
        <p:spPr/>
        <p:txBody>
          <a:bodyPr/>
          <a:lstStyle/>
          <a:p>
            <a:r>
              <a:rPr lang="sv-SE" dirty="0" smtClean="0"/>
              <a:t>Rätt från början underlättar för oss alla!</a:t>
            </a:r>
          </a:p>
          <a:p>
            <a:endParaRPr lang="sv-SE" dirty="0"/>
          </a:p>
          <a:p>
            <a:r>
              <a:rPr lang="sv-SE" dirty="0" smtClean="0"/>
              <a:t>Generell genomgång, fråga om du är osäker!</a:t>
            </a:r>
          </a:p>
          <a:p>
            <a:endParaRPr lang="sv-SE" dirty="0"/>
          </a:p>
          <a:p>
            <a:r>
              <a:rPr lang="sv-SE" dirty="0" smtClean="0"/>
              <a:t>Fler frågor nu?</a:t>
            </a:r>
          </a:p>
          <a:p>
            <a:endParaRPr lang="sv-SE" dirty="0"/>
          </a:p>
          <a:p>
            <a:r>
              <a:rPr lang="sv-SE" dirty="0" smtClean="0"/>
              <a:t>Tack för uppmärksamheten!</a:t>
            </a:r>
            <a:endParaRPr lang="sv-SE" dirty="0"/>
          </a:p>
        </p:txBody>
      </p:sp>
    </p:spTree>
    <p:extLst>
      <p:ext uri="{BB962C8B-B14F-4D97-AF65-F5344CB8AC3E}">
        <p14:creationId xmlns:p14="http://schemas.microsoft.com/office/powerpoint/2010/main" val="1820554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4213" y="404813"/>
            <a:ext cx="77724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r>
              <a:rPr lang="sv-SE" altLang="sv-SE" dirty="0" smtClean="0">
                <a:latin typeface="Arial" panose="020B0604020202020204" pitchFamily="34" charset="0"/>
                <a:ea typeface="ＭＳ Ｐゴシック" panose="020B0600070205080204" pitchFamily="34" charset="-128"/>
                <a:cs typeface="Times New Roman" panose="02020603050405020304" pitchFamily="18" charset="0"/>
              </a:rPr>
              <a:t>Inkommen</a:t>
            </a:r>
          </a:p>
        </p:txBody>
      </p:sp>
      <p:sp>
        <p:nvSpPr>
          <p:cNvPr id="22531" name="Rectangle 3"/>
          <p:cNvSpPr>
            <a:spLocks noGrp="1" noChangeArrowheads="1"/>
          </p:cNvSpPr>
          <p:nvPr>
            <p:ph type="body" idx="1"/>
          </p:nvPr>
        </p:nvSpPr>
        <p:spPr bwMode="auto">
          <a:xfrm>
            <a:off x="685800" y="1655440"/>
            <a:ext cx="7772400" cy="36457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lnSpc>
                <a:spcPct val="90000"/>
              </a:lnSpc>
              <a:buFont typeface="Arial" panose="020B0604020202020204" pitchFamily="34" charset="0"/>
              <a:buChar char="•"/>
            </a:pPr>
            <a:r>
              <a:rPr lang="sv-SE" altLang="sv-SE" sz="1800" dirty="0" smtClean="0">
                <a:latin typeface="Arial" panose="020B0604020202020204" pitchFamily="34" charset="0"/>
                <a:ea typeface="ＭＳ Ｐゴシック" panose="020B0600070205080204" pitchFamily="34" charset="-128"/>
                <a:cs typeface="Times New Roman" panose="02020603050405020304" pitchFamily="18" charset="0"/>
              </a:rPr>
              <a:t>Passerat en myndighetsgräns (gäller även ut)</a:t>
            </a:r>
          </a:p>
          <a:p>
            <a:pPr>
              <a:lnSpc>
                <a:spcPct val="90000"/>
              </a:lnSpc>
              <a:buFont typeface="Arial" panose="020B0604020202020204" pitchFamily="34" charset="0"/>
              <a:buChar char="•"/>
            </a:pPr>
            <a:r>
              <a:rPr lang="sv-SE" altLang="sv-SE" sz="1800" dirty="0">
                <a:latin typeface="Arial" panose="020B0604020202020204" pitchFamily="34" charset="0"/>
                <a:ea typeface="ＭＳ Ｐゴシック" panose="020B0600070205080204" pitchFamily="34" charset="-128"/>
                <a:cs typeface="Times New Roman" panose="02020603050405020304" pitchFamily="18" charset="0"/>
              </a:rPr>
              <a:t>SBN och </a:t>
            </a:r>
            <a:r>
              <a:rPr lang="sv-SE" altLang="sv-SE" sz="1800" dirty="0" smtClean="0">
                <a:latin typeface="Arial" panose="020B0604020202020204" pitchFamily="34" charset="0"/>
                <a:ea typeface="ＭＳ Ｐゴシック" panose="020B0600070205080204" pitchFamily="34" charset="-128"/>
                <a:cs typeface="Times New Roman" panose="02020603050405020304" pitchFamily="18" charset="0"/>
              </a:rPr>
              <a:t>BMN är olika myndigheter. </a:t>
            </a:r>
          </a:p>
          <a:p>
            <a:pPr>
              <a:lnSpc>
                <a:spcPct val="90000"/>
              </a:lnSpc>
              <a:buFont typeface="Arial" panose="020B0604020202020204" pitchFamily="34" charset="0"/>
              <a:buChar char="•"/>
            </a:pPr>
            <a:r>
              <a:rPr lang="sv-SE" altLang="sv-SE" sz="1800" dirty="0" smtClean="0">
                <a:latin typeface="Arial" panose="020B0604020202020204" pitchFamily="34" charset="0"/>
                <a:ea typeface="ＭＳ Ｐゴシック" panose="020B0600070205080204" pitchFamily="34" charset="-128"/>
                <a:cs typeface="Times New Roman" panose="02020603050405020304" pitchFamily="18" charset="0"/>
              </a:rPr>
              <a:t>Kollegor inom kontoret = internt.</a:t>
            </a:r>
          </a:p>
          <a:p>
            <a:pPr eaLnBrk="1" hangingPunct="1">
              <a:lnSpc>
                <a:spcPct val="90000"/>
              </a:lnSpc>
              <a:buFont typeface="Arial" panose="020B0604020202020204" pitchFamily="34" charset="0"/>
              <a:buChar char="•"/>
            </a:pPr>
            <a:endParaRPr lang="sv-SE" altLang="sv-SE" sz="1800" u="sng" dirty="0" smtClean="0">
              <a:latin typeface="Arial" panose="020B0604020202020204" pitchFamily="34" charset="0"/>
              <a:ea typeface="ＭＳ Ｐゴシック" panose="020B0600070205080204" pitchFamily="34" charset="-128"/>
              <a:cs typeface="Times New Roman" panose="02020603050405020304" pitchFamily="18" charset="0"/>
            </a:endParaRPr>
          </a:p>
          <a:p>
            <a:pPr eaLnBrk="1" hangingPunct="1">
              <a:lnSpc>
                <a:spcPct val="90000"/>
              </a:lnSpc>
              <a:buFont typeface="Arial" panose="020B0604020202020204" pitchFamily="34" charset="0"/>
              <a:buChar char="•"/>
            </a:pPr>
            <a:r>
              <a:rPr lang="sv-SE" altLang="sv-SE" sz="1800" u="sng" dirty="0" smtClean="0">
                <a:latin typeface="Arial" panose="020B0604020202020204" pitchFamily="34" charset="0"/>
                <a:ea typeface="ＭＳ Ｐゴシック" panose="020B0600070205080204" pitchFamily="34" charset="-128"/>
                <a:cs typeface="Times New Roman" panose="02020603050405020304" pitchFamily="18" charset="0"/>
              </a:rPr>
              <a:t>Brev, fax:</a:t>
            </a:r>
            <a:r>
              <a:rPr lang="sv-SE" altLang="sv-SE" sz="1800" dirty="0" smtClean="0">
                <a:latin typeface="Arial" panose="020B0604020202020204" pitchFamily="34" charset="0"/>
                <a:ea typeface="ＭＳ Ｐゴシック" panose="020B0600070205080204" pitchFamily="34" charset="-128"/>
                <a:cs typeface="Times New Roman" panose="02020603050405020304" pitchFamily="18" charset="0"/>
              </a:rPr>
              <a:t/>
            </a:r>
            <a:br>
              <a:rPr lang="sv-SE" altLang="sv-SE" sz="1800" dirty="0" smtClean="0">
                <a:latin typeface="Arial" panose="020B0604020202020204" pitchFamily="34" charset="0"/>
                <a:ea typeface="ＭＳ Ｐゴシック" panose="020B0600070205080204" pitchFamily="34" charset="-128"/>
                <a:cs typeface="Times New Roman" panose="02020603050405020304" pitchFamily="18" charset="0"/>
              </a:rPr>
            </a:br>
            <a:r>
              <a:rPr lang="sv-SE" altLang="sv-SE" sz="1800" dirty="0" smtClean="0">
                <a:latin typeface="Arial" panose="020B0604020202020204" pitchFamily="34" charset="0"/>
                <a:ea typeface="ＭＳ Ｐゴシック" panose="020B0600070205080204" pitchFamily="34" charset="-128"/>
                <a:cs typeface="Times New Roman" panose="02020603050405020304" pitchFamily="18" charset="0"/>
              </a:rPr>
              <a:t>Anlänt till myndighetens lokal</a:t>
            </a:r>
            <a:br>
              <a:rPr lang="sv-SE" altLang="sv-SE" sz="1800" dirty="0" smtClean="0">
                <a:latin typeface="Arial" panose="020B0604020202020204" pitchFamily="34" charset="0"/>
                <a:ea typeface="ＭＳ Ｐゴシック" panose="020B0600070205080204" pitchFamily="34" charset="-128"/>
                <a:cs typeface="Times New Roman" panose="02020603050405020304" pitchFamily="18" charset="0"/>
              </a:rPr>
            </a:br>
            <a:r>
              <a:rPr lang="sv-SE" altLang="sv-SE" sz="1800" dirty="0" smtClean="0">
                <a:latin typeface="Arial" panose="020B0604020202020204" pitchFamily="34" charset="0"/>
                <a:ea typeface="ＭＳ Ｐゴシック" panose="020B0600070205080204" pitchFamily="34" charset="-128"/>
                <a:cs typeface="Times New Roman" panose="02020603050405020304" pitchFamily="18" charset="0"/>
              </a:rPr>
              <a:t>eller </a:t>
            </a:r>
            <a:br>
              <a:rPr lang="sv-SE" altLang="sv-SE" sz="1800" dirty="0" smtClean="0">
                <a:latin typeface="Arial" panose="020B0604020202020204" pitchFamily="34" charset="0"/>
                <a:ea typeface="ＭＳ Ｐゴシック" panose="020B0600070205080204" pitchFamily="34" charset="-128"/>
                <a:cs typeface="Times New Roman" panose="02020603050405020304" pitchFamily="18" charset="0"/>
              </a:rPr>
            </a:br>
            <a:r>
              <a:rPr lang="sv-SE" altLang="sv-SE" sz="1800" dirty="0" smtClean="0">
                <a:latin typeface="Arial" panose="020B0604020202020204" pitchFamily="34" charset="0"/>
                <a:ea typeface="ＭＳ Ｐゴシック" panose="020B0600070205080204" pitchFamily="34" charset="-128"/>
                <a:cs typeface="Times New Roman" panose="02020603050405020304" pitchFamily="18" charset="0"/>
              </a:rPr>
              <a:t>till behörig tjänsteman eller politiker</a:t>
            </a:r>
            <a:br>
              <a:rPr lang="sv-SE" altLang="sv-SE" sz="1800" dirty="0" smtClean="0">
                <a:latin typeface="Arial" panose="020B0604020202020204" pitchFamily="34" charset="0"/>
                <a:ea typeface="ＭＳ Ｐゴシック" panose="020B0600070205080204" pitchFamily="34" charset="-128"/>
                <a:cs typeface="Times New Roman" panose="02020603050405020304" pitchFamily="18" charset="0"/>
              </a:rPr>
            </a:br>
            <a:endParaRPr lang="sv-SE" altLang="sv-SE" sz="1800" dirty="0" smtClean="0">
              <a:latin typeface="Arial" panose="020B0604020202020204" pitchFamily="34" charset="0"/>
              <a:ea typeface="ＭＳ Ｐゴシック" panose="020B0600070205080204" pitchFamily="34" charset="-128"/>
              <a:cs typeface="Times New Roman" panose="02020603050405020304" pitchFamily="18" charset="0"/>
            </a:endParaRPr>
          </a:p>
          <a:p>
            <a:pPr eaLnBrk="1" hangingPunct="1">
              <a:lnSpc>
                <a:spcPct val="90000"/>
              </a:lnSpc>
              <a:buFont typeface="Arial" panose="020B0604020202020204" pitchFamily="34" charset="0"/>
              <a:buChar char="•"/>
            </a:pPr>
            <a:r>
              <a:rPr lang="sv-SE" altLang="sv-SE" sz="1800" u="sng" dirty="0" smtClean="0">
                <a:latin typeface="Arial" panose="020B0604020202020204" pitchFamily="34" charset="0"/>
                <a:ea typeface="ＭＳ Ｐゴシック" panose="020B0600070205080204" pitchFamily="34" charset="-128"/>
                <a:cs typeface="Times New Roman" panose="02020603050405020304" pitchFamily="18" charset="0"/>
              </a:rPr>
              <a:t>Elektronisk handling:</a:t>
            </a:r>
            <a:r>
              <a:rPr lang="sv-SE" altLang="sv-SE" sz="1800" dirty="0" smtClean="0">
                <a:latin typeface="Arial" panose="020B0604020202020204" pitchFamily="34" charset="0"/>
                <a:ea typeface="ＭＳ Ｐゴシック" panose="020B0600070205080204" pitchFamily="34" charset="-128"/>
                <a:cs typeface="Times New Roman" panose="02020603050405020304" pitchFamily="18" charset="0"/>
              </a:rPr>
              <a:t/>
            </a:r>
            <a:br>
              <a:rPr lang="sv-SE" altLang="sv-SE" sz="1800" dirty="0" smtClean="0">
                <a:latin typeface="Arial" panose="020B0604020202020204" pitchFamily="34" charset="0"/>
                <a:ea typeface="ＭＳ Ｐゴシック" panose="020B0600070205080204" pitchFamily="34" charset="-128"/>
                <a:cs typeface="Times New Roman" panose="02020603050405020304" pitchFamily="18" charset="0"/>
              </a:rPr>
            </a:br>
            <a:r>
              <a:rPr lang="sv-SE" altLang="sv-SE" sz="1800" dirty="0" smtClean="0">
                <a:latin typeface="Arial" panose="020B0604020202020204" pitchFamily="34" charset="0"/>
                <a:ea typeface="ＭＳ Ｐゴシック" panose="020B0600070205080204" pitchFamily="34" charset="-128"/>
                <a:cs typeface="Times New Roman" panose="02020603050405020304" pitchFamily="18" charset="0"/>
              </a:rPr>
              <a:t>Gjorts tillgänglig för myndigheten</a:t>
            </a:r>
            <a:br>
              <a:rPr lang="sv-SE" altLang="sv-SE" sz="1800" dirty="0" smtClean="0">
                <a:latin typeface="Arial" panose="020B0604020202020204" pitchFamily="34" charset="0"/>
                <a:ea typeface="ＭＳ Ｐゴシック" panose="020B0600070205080204" pitchFamily="34" charset="-128"/>
                <a:cs typeface="Times New Roman" panose="02020603050405020304" pitchFamily="18" charset="0"/>
              </a:rPr>
            </a:br>
            <a:endParaRPr lang="sv-SE" altLang="sv-SE" sz="1800" dirty="0" smtClean="0">
              <a:latin typeface="Arial" panose="020B0604020202020204" pitchFamily="34"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562997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4213" y="384175"/>
            <a:ext cx="773906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r>
              <a:rPr lang="sv-SE" altLang="sv-SE" dirty="0" smtClean="0">
                <a:latin typeface="Arial" panose="020B0604020202020204" pitchFamily="34" charset="0"/>
                <a:ea typeface="ＭＳ Ｐゴシック" panose="020B0600070205080204" pitchFamily="34" charset="-128"/>
                <a:cs typeface="Times New Roman" panose="02020603050405020304" pitchFamily="18" charset="0"/>
              </a:rPr>
              <a:t>Upprättad</a:t>
            </a:r>
            <a:endParaRPr lang="sv-SE" altLang="sv-SE"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23555" name="Rectangle 3"/>
          <p:cNvSpPr>
            <a:spLocks noGrp="1" noChangeArrowheads="1"/>
          </p:cNvSpPr>
          <p:nvPr>
            <p:ph type="body" idx="1"/>
          </p:nvPr>
        </p:nvSpPr>
        <p:spPr bwMode="auto">
          <a:xfrm>
            <a:off x="684213" y="1196975"/>
            <a:ext cx="7739062" cy="504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Font typeface="Arial" panose="020B0604020202020204" pitchFamily="34" charset="0"/>
              <a:buChar char="•"/>
            </a:pPr>
            <a:r>
              <a:rPr lang="sv-SE" altLang="sv-SE" sz="1800" smtClean="0">
                <a:latin typeface="Arial" panose="020B0604020202020204" pitchFamily="34" charset="0"/>
                <a:ea typeface="ＭＳ Ｐゴシック" panose="020B0600070205080204" pitchFamily="34" charset="-128"/>
                <a:cs typeface="Times New Roman" panose="02020603050405020304" pitchFamily="18" charset="0"/>
              </a:rPr>
              <a:t>Färdigställts vid myndighet</a:t>
            </a:r>
          </a:p>
          <a:p>
            <a:pPr eaLnBrk="1" hangingPunct="1">
              <a:buFont typeface="Arial" panose="020B0604020202020204" pitchFamily="34" charset="0"/>
              <a:buChar char="•"/>
            </a:pPr>
            <a:r>
              <a:rPr lang="sv-SE" altLang="sv-SE" sz="1800" smtClean="0">
                <a:latin typeface="Arial" panose="020B0604020202020204" pitchFamily="34" charset="0"/>
                <a:ea typeface="ＭＳ Ｐゴシック" panose="020B0600070205080204" pitchFamily="34" charset="-128"/>
                <a:cs typeface="Times New Roman" panose="02020603050405020304" pitchFamily="18" charset="0"/>
              </a:rPr>
              <a:t>När ärendet slutbehandlats</a:t>
            </a:r>
          </a:p>
          <a:p>
            <a:pPr eaLnBrk="1" hangingPunct="1">
              <a:buFont typeface="Arial" panose="020B0604020202020204" pitchFamily="34" charset="0"/>
              <a:buChar char="•"/>
            </a:pPr>
            <a:r>
              <a:rPr lang="sv-SE" altLang="sv-SE" sz="1800" smtClean="0">
                <a:latin typeface="Arial" panose="020B0604020202020204" pitchFamily="34" charset="0"/>
                <a:ea typeface="ＭＳ Ｐゴシック" panose="020B0600070205080204" pitchFamily="34" charset="-128"/>
                <a:cs typeface="Times New Roman" panose="02020603050405020304" pitchFamily="18" charset="0"/>
              </a:rPr>
              <a:t>Tre slag av upprättade handlingar:</a:t>
            </a:r>
          </a:p>
          <a:p>
            <a:pPr eaLnBrk="1" hangingPunct="1">
              <a:buFont typeface="Arial" panose="020B0604020202020204" pitchFamily="34" charset="0"/>
              <a:buNone/>
            </a:pPr>
            <a:r>
              <a:rPr lang="sv-SE" altLang="sv-SE" sz="1800" smtClean="0">
                <a:latin typeface="Arial" panose="020B0604020202020204" pitchFamily="34" charset="0"/>
                <a:ea typeface="ＭＳ Ｐゴシック" panose="020B0600070205080204" pitchFamily="34" charset="-128"/>
                <a:cs typeface="Times New Roman" panose="02020603050405020304" pitchFamily="18" charset="0"/>
              </a:rPr>
              <a:t>	- expedierats (skickats)</a:t>
            </a:r>
          </a:p>
          <a:p>
            <a:pPr eaLnBrk="1" hangingPunct="1">
              <a:buFont typeface="Arial" panose="020B0604020202020204" pitchFamily="34" charset="0"/>
              <a:buNone/>
            </a:pPr>
            <a:r>
              <a:rPr lang="sv-SE" altLang="sv-SE" sz="1800" smtClean="0">
                <a:latin typeface="Arial" panose="020B0604020202020204" pitchFamily="34" charset="0"/>
                <a:ea typeface="ＭＳ Ｐゴシック" panose="020B0600070205080204" pitchFamily="34" charset="-128"/>
                <a:cs typeface="Times New Roman" panose="02020603050405020304" pitchFamily="18" charset="0"/>
              </a:rPr>
              <a:t>	- inte har expedierats men som tillhör ett visst ärende</a:t>
            </a:r>
          </a:p>
          <a:p>
            <a:pPr eaLnBrk="1" hangingPunct="1">
              <a:buFont typeface="Arial" panose="020B0604020202020204" pitchFamily="34" charset="0"/>
              <a:buNone/>
            </a:pPr>
            <a:r>
              <a:rPr lang="sv-SE" altLang="sv-SE" sz="1800" smtClean="0">
                <a:latin typeface="Arial" panose="020B0604020202020204" pitchFamily="34" charset="0"/>
                <a:ea typeface="ＭＳ Ｐゴシック" panose="020B0600070205080204" pitchFamily="34" charset="-128"/>
                <a:cs typeface="Times New Roman" panose="02020603050405020304" pitchFamily="18" charset="0"/>
              </a:rPr>
              <a:t>	- handling som justerats</a:t>
            </a:r>
          </a:p>
          <a:p>
            <a:pPr eaLnBrk="1" hangingPunct="1">
              <a:buFont typeface="Arial" panose="020B0604020202020204" pitchFamily="34" charset="0"/>
              <a:buNone/>
            </a:pPr>
            <a:r>
              <a:rPr lang="sv-SE" altLang="sv-SE" sz="1800" smtClean="0">
                <a:latin typeface="Arial" panose="020B0604020202020204" pitchFamily="34" charset="0"/>
                <a:ea typeface="ＭＳ Ｐゴシック" panose="020B0600070205080204" pitchFamily="34" charset="-128"/>
                <a:cs typeface="Times New Roman" panose="02020603050405020304" pitchFamily="18" charset="0"/>
              </a:rPr>
              <a:t>Exempel:</a:t>
            </a:r>
          </a:p>
          <a:p>
            <a:pPr eaLnBrk="1" hangingPunct="1">
              <a:buFont typeface="Arial" panose="020B0604020202020204" pitchFamily="34" charset="0"/>
              <a:buChar char="•"/>
            </a:pPr>
            <a:r>
              <a:rPr lang="sv-SE" altLang="sv-SE" sz="1800" smtClean="0">
                <a:latin typeface="Arial" panose="020B0604020202020204" pitchFamily="34" charset="0"/>
                <a:ea typeface="ＭＳ Ｐゴシック" panose="020B0600070205080204" pitchFamily="34" charset="-128"/>
                <a:cs typeface="Times New Roman" panose="02020603050405020304" pitchFamily="18" charset="0"/>
              </a:rPr>
              <a:t>Diarium, journal, register: när det är klart för införing</a:t>
            </a:r>
          </a:p>
          <a:p>
            <a:pPr eaLnBrk="1" hangingPunct="1">
              <a:buFont typeface="Arial" panose="020B0604020202020204" pitchFamily="34" charset="0"/>
              <a:buChar char="•"/>
            </a:pPr>
            <a:r>
              <a:rPr lang="sv-SE" altLang="sv-SE" sz="1800" smtClean="0">
                <a:latin typeface="Arial" panose="020B0604020202020204" pitchFamily="34" charset="0"/>
                <a:ea typeface="ＭＳ Ｐゴシック" panose="020B0600070205080204" pitchFamily="34" charset="-128"/>
                <a:cs typeface="Times New Roman" panose="02020603050405020304" pitchFamily="18" charset="0"/>
              </a:rPr>
              <a:t>Dom: när den avkunnas</a:t>
            </a:r>
          </a:p>
          <a:p>
            <a:pPr eaLnBrk="1" hangingPunct="1">
              <a:buFont typeface="Arial" panose="020B0604020202020204" pitchFamily="34" charset="0"/>
              <a:buChar char="•"/>
            </a:pPr>
            <a:r>
              <a:rPr lang="sv-SE" altLang="sv-SE" sz="1800" smtClean="0">
                <a:latin typeface="Arial" panose="020B0604020202020204" pitchFamily="34" charset="0"/>
                <a:ea typeface="ＭＳ Ｐゴシック" panose="020B0600070205080204" pitchFamily="34" charset="-128"/>
                <a:cs typeface="Times New Roman" panose="02020603050405020304" pitchFamily="18" charset="0"/>
              </a:rPr>
              <a:t>Protokoll: när det justerats</a:t>
            </a:r>
          </a:p>
          <a:p>
            <a:pPr eaLnBrk="1" hangingPunct="1">
              <a:buFont typeface="Arial" panose="020B0604020202020204" pitchFamily="34" charset="0"/>
              <a:buChar char="•"/>
            </a:pPr>
            <a:endParaRPr lang="sv-SE" altLang="sv-SE"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515037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ctrTitle"/>
          </p:nvPr>
        </p:nvSpPr>
        <p:spPr>
          <a:xfrm>
            <a:off x="685800" y="692150"/>
            <a:ext cx="7772400" cy="1143000"/>
          </a:xfrm>
        </p:spPr>
        <p:txBody>
          <a:bodyPr/>
          <a:lstStyle/>
          <a:p>
            <a:pPr algn="ctr" eaLnBrk="1" hangingPunct="1">
              <a:defRPr/>
            </a:pPr>
            <a:r>
              <a:rPr lang="sv-SE" sz="3200" dirty="0" smtClean="0">
                <a:latin typeface="+mj-lt"/>
              </a:rPr>
              <a:t>Förvarad</a:t>
            </a:r>
            <a:r>
              <a:rPr lang="sv-SE" sz="4000" dirty="0" smtClean="0">
                <a:latin typeface="+mj-lt"/>
              </a:rPr>
              <a:t> </a:t>
            </a:r>
            <a:r>
              <a:rPr lang="sv-SE" sz="1000" dirty="0" smtClean="0">
                <a:latin typeface="+mj-lt"/>
              </a:rPr>
              <a:t>(TF 2 kap 3 §)</a:t>
            </a:r>
          </a:p>
        </p:txBody>
      </p:sp>
      <p:sp>
        <p:nvSpPr>
          <p:cNvPr id="25603" name="Underrubrik 2"/>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sv-SE" altLang="sv-SE" sz="1800" dirty="0" smtClean="0">
                <a:latin typeface="Arial" panose="020B0604020202020204" pitchFamily="34" charset="0"/>
                <a:ea typeface="ＭＳ Ｐゴシック" panose="020B0600070205080204" pitchFamily="34" charset="-128"/>
                <a:cs typeface="Georgia" panose="02040502050405020303" pitchFamily="18" charset="0"/>
              </a:rPr>
              <a:t>Förvarad hos myndighet (räknas även om man bär hem sakerna)</a:t>
            </a:r>
          </a:p>
          <a:p>
            <a:pPr eaLnBrk="1" hangingPunct="1">
              <a:lnSpc>
                <a:spcPct val="90000"/>
              </a:lnSpc>
            </a:pPr>
            <a:endParaRPr lang="sv-SE" altLang="sv-SE" sz="1800" dirty="0" smtClean="0">
              <a:latin typeface="Arial" panose="020B0604020202020204" pitchFamily="34" charset="0"/>
              <a:ea typeface="ＭＳ Ｐゴシック" panose="020B0600070205080204" pitchFamily="34" charset="-128"/>
              <a:cs typeface="Georgia" panose="02040502050405020303" pitchFamily="18" charset="0"/>
            </a:endParaRPr>
          </a:p>
          <a:p>
            <a:pPr eaLnBrk="1" hangingPunct="1">
              <a:lnSpc>
                <a:spcPct val="90000"/>
              </a:lnSpc>
            </a:pPr>
            <a:r>
              <a:rPr lang="sv-SE" altLang="sv-SE" sz="1800" dirty="0" smtClean="0">
                <a:latin typeface="Arial" panose="020B0604020202020204" pitchFamily="34" charset="0"/>
                <a:ea typeface="ＭＳ Ｐゴシック" panose="020B0600070205080204" pitchFamily="34" charset="-128"/>
                <a:cs typeface="Georgia" panose="02040502050405020303" pitchFamily="18" charset="0"/>
              </a:rPr>
              <a:t>En upptagning är att anses som förvarad hos myndighet om </a:t>
            </a:r>
            <a:br>
              <a:rPr lang="sv-SE" altLang="sv-SE" sz="1800" dirty="0" smtClean="0">
                <a:latin typeface="Arial" panose="020B0604020202020204" pitchFamily="34" charset="0"/>
                <a:ea typeface="ＭＳ Ｐゴシック" panose="020B0600070205080204" pitchFamily="34" charset="-128"/>
                <a:cs typeface="Georgia" panose="02040502050405020303" pitchFamily="18" charset="0"/>
              </a:rPr>
            </a:br>
            <a:r>
              <a:rPr lang="sv-SE" altLang="sv-SE" sz="1800" dirty="0" smtClean="0">
                <a:latin typeface="Arial" panose="020B0604020202020204" pitchFamily="34" charset="0"/>
                <a:ea typeface="ＭＳ Ｐゴシック" panose="020B0600070205080204" pitchFamily="34" charset="-128"/>
                <a:cs typeface="Georgia" panose="02040502050405020303" pitchFamily="18" charset="0"/>
              </a:rPr>
              <a:t>upptagningen är tillgänglig med tekniska hjälpmedel.</a:t>
            </a:r>
          </a:p>
          <a:p>
            <a:pPr eaLnBrk="1" hangingPunct="1">
              <a:lnSpc>
                <a:spcPct val="90000"/>
              </a:lnSpc>
            </a:pPr>
            <a:endParaRPr lang="sv-SE" altLang="sv-SE" sz="1800" dirty="0">
              <a:latin typeface="Arial" panose="020B0604020202020204" pitchFamily="34" charset="0"/>
              <a:ea typeface="ＭＳ Ｐゴシック" panose="020B0600070205080204" pitchFamily="34" charset="-128"/>
              <a:cs typeface="Georgia" panose="02040502050405020303" pitchFamily="18" charset="0"/>
            </a:endParaRPr>
          </a:p>
          <a:p>
            <a:pPr eaLnBrk="1" hangingPunct="1">
              <a:lnSpc>
                <a:spcPct val="90000"/>
              </a:lnSpc>
            </a:pPr>
            <a:r>
              <a:rPr lang="sv-SE" altLang="sv-SE" sz="1800" dirty="0" smtClean="0">
                <a:latin typeface="Arial" panose="020B0604020202020204" pitchFamily="34" charset="0"/>
                <a:ea typeface="ＭＳ Ｐゴシック" panose="020B0600070205080204" pitchFamily="34" charset="-128"/>
                <a:cs typeface="Georgia" panose="02040502050405020303" pitchFamily="18" charset="0"/>
              </a:rPr>
              <a:t>Överlämnad till Stadsarkivet – förvaras där</a:t>
            </a:r>
            <a:endParaRPr lang="sv-SE" altLang="sv-SE" dirty="0" smtClean="0">
              <a:latin typeface="Arial" panose="020B0604020202020204" pitchFamily="34" charset="0"/>
              <a:ea typeface="ＭＳ Ｐゴシック" panose="020B0600070205080204" pitchFamily="34" charset="-128"/>
              <a:cs typeface="Georgia" panose="02040502050405020303" pitchFamily="18" charset="0"/>
            </a:endParaRPr>
          </a:p>
        </p:txBody>
      </p:sp>
    </p:spTree>
    <p:extLst>
      <p:ext uri="{BB962C8B-B14F-4D97-AF65-F5344CB8AC3E}">
        <p14:creationId xmlns:p14="http://schemas.microsoft.com/office/powerpoint/2010/main" val="2042681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
            </a:r>
            <a:br>
              <a:rPr lang="sv-SE" dirty="0" smtClean="0"/>
            </a:br>
            <a:r>
              <a:rPr lang="sv-SE" dirty="0" smtClean="0"/>
              <a:t>Följande är inte allmänna handlingar: </a:t>
            </a:r>
            <a:endParaRPr lang="sv-SE" dirty="0"/>
          </a:p>
        </p:txBody>
      </p:sp>
      <p:sp>
        <p:nvSpPr>
          <p:cNvPr id="3" name="Platshållare för innehåll 2"/>
          <p:cNvSpPr>
            <a:spLocks noGrp="1"/>
          </p:cNvSpPr>
          <p:nvPr>
            <p:ph idx="1"/>
          </p:nvPr>
        </p:nvSpPr>
        <p:spPr/>
        <p:txBody>
          <a:bodyPr/>
          <a:lstStyle/>
          <a:p>
            <a:pPr>
              <a:buFontTx/>
              <a:buChar char="-"/>
            </a:pPr>
            <a:endParaRPr lang="sv-SE" dirty="0" smtClean="0"/>
          </a:p>
          <a:p>
            <a:pPr>
              <a:buFontTx/>
              <a:buChar char="-"/>
            </a:pPr>
            <a:r>
              <a:rPr lang="sv-SE" dirty="0" smtClean="0"/>
              <a:t>personliga brev</a:t>
            </a:r>
            <a:endParaRPr lang="sv-SE" dirty="0"/>
          </a:p>
          <a:p>
            <a:pPr>
              <a:buFontTx/>
              <a:buChar char="-"/>
            </a:pPr>
            <a:r>
              <a:rPr lang="sv-SE" dirty="0"/>
              <a:t>arbetsmaterial </a:t>
            </a:r>
            <a:r>
              <a:rPr lang="sv-SE" dirty="0" smtClean="0"/>
              <a:t>(utkast</a:t>
            </a:r>
            <a:r>
              <a:rPr lang="sv-SE" dirty="0"/>
              <a:t>, </a:t>
            </a:r>
            <a:r>
              <a:rPr lang="sv-SE" dirty="0" smtClean="0"/>
              <a:t>egna minnesanteckningar)</a:t>
            </a:r>
            <a:endParaRPr lang="sv-SE" dirty="0"/>
          </a:p>
          <a:p>
            <a:pPr>
              <a:buFontTx/>
              <a:buChar char="-"/>
            </a:pPr>
            <a:r>
              <a:rPr lang="sv-SE" dirty="0" smtClean="0"/>
              <a:t>utkast </a:t>
            </a:r>
            <a:r>
              <a:rPr lang="sv-SE" dirty="0"/>
              <a:t>för </a:t>
            </a:r>
            <a:r>
              <a:rPr lang="sv-SE" dirty="0" smtClean="0"/>
              <a:t>samråd/underhandsremiss (ej samma som samråd enligt PBL!)</a:t>
            </a:r>
            <a:endParaRPr lang="sv-SE" dirty="0"/>
          </a:p>
          <a:p>
            <a:pPr>
              <a:buFontTx/>
              <a:buChar char="-"/>
            </a:pPr>
            <a:r>
              <a:rPr lang="sv-SE" dirty="0"/>
              <a:t>handlingar i bibliotek</a:t>
            </a:r>
          </a:p>
        </p:txBody>
      </p:sp>
    </p:spTree>
    <p:extLst>
      <p:ext uri="{BB962C8B-B14F-4D97-AF65-F5344CB8AC3E}">
        <p14:creationId xmlns:p14="http://schemas.microsoft.com/office/powerpoint/2010/main" val="556704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
            </a:r>
            <a:br>
              <a:rPr lang="sv-SE" dirty="0" smtClean="0"/>
            </a:br>
            <a:r>
              <a:rPr lang="sv-SE" dirty="0" smtClean="0"/>
              <a:t>Att tänka på rörande e-post</a:t>
            </a:r>
            <a:endParaRPr lang="sv-SE" dirty="0"/>
          </a:p>
        </p:txBody>
      </p:sp>
      <p:sp>
        <p:nvSpPr>
          <p:cNvPr id="3" name="Platshållare för innehåll 2"/>
          <p:cNvSpPr>
            <a:spLocks noGrp="1"/>
          </p:cNvSpPr>
          <p:nvPr>
            <p:ph idx="1"/>
          </p:nvPr>
        </p:nvSpPr>
        <p:spPr>
          <a:xfrm>
            <a:off x="467544" y="1628800"/>
            <a:ext cx="8352928" cy="4497363"/>
          </a:xfrm>
        </p:spPr>
        <p:txBody>
          <a:bodyPr/>
          <a:lstStyle/>
          <a:p>
            <a:endParaRPr lang="sv-SE" dirty="0" smtClean="0"/>
          </a:p>
          <a:p>
            <a:r>
              <a:rPr lang="sv-SE" dirty="0" smtClean="0"/>
              <a:t>E-post loggen är en allmän handling</a:t>
            </a:r>
          </a:p>
          <a:p>
            <a:r>
              <a:rPr lang="sv-SE" dirty="0" smtClean="0"/>
              <a:t>Papperskorgen är en allmän handling</a:t>
            </a:r>
          </a:p>
          <a:p>
            <a:pPr marL="0" indent="0">
              <a:buNone/>
            </a:pPr>
            <a:endParaRPr lang="sv-SE" dirty="0"/>
          </a:p>
          <a:p>
            <a:pPr marL="0" indent="0">
              <a:buNone/>
            </a:pPr>
            <a:r>
              <a:rPr lang="sv-SE" dirty="0" smtClean="0"/>
              <a:t>Och…</a:t>
            </a:r>
            <a:endParaRPr lang="sv-SE" dirty="0"/>
          </a:p>
          <a:p>
            <a:r>
              <a:rPr lang="sv-SE" dirty="0" smtClean="0"/>
              <a:t>Kommunens nämnder är olika myndigheter</a:t>
            </a:r>
          </a:p>
          <a:p>
            <a:pPr marL="0" indent="0">
              <a:buNone/>
            </a:pPr>
            <a:r>
              <a:rPr lang="sv-SE" dirty="0" smtClean="0"/>
              <a:t>	-</a:t>
            </a:r>
            <a:r>
              <a:rPr lang="sv-SE" dirty="0"/>
              <a:t> </a:t>
            </a:r>
            <a:r>
              <a:rPr lang="sv-SE" dirty="0" smtClean="0"/>
              <a:t>En handling är allmän när den expedierats eller inkommit</a:t>
            </a:r>
            <a:endParaRPr lang="sv-SE" dirty="0"/>
          </a:p>
        </p:txBody>
      </p:sp>
    </p:spTree>
    <p:extLst>
      <p:ext uri="{BB962C8B-B14F-4D97-AF65-F5344CB8AC3E}">
        <p14:creationId xmlns:p14="http://schemas.microsoft.com/office/powerpoint/2010/main" val="2518394685"/>
      </p:ext>
    </p:extLst>
  </p:cSld>
  <p:clrMapOvr>
    <a:masterClrMapping/>
  </p:clrMapOvr>
</p:sld>
</file>

<file path=ppt/theme/theme1.xml><?xml version="1.0" encoding="utf-8"?>
<a:theme xmlns:a="http://schemas.openxmlformats.org/drawingml/2006/main" name="Presentation idemönster">
  <a:themeElements>
    <a:clrScheme name="Linköping">
      <a:dk1>
        <a:sysClr val="windowText" lastClr="000000"/>
      </a:dk1>
      <a:lt1>
        <a:sysClr val="window" lastClr="FFFFFF"/>
      </a:lt1>
      <a:dk2>
        <a:srgbClr val="1F497D"/>
      </a:dk2>
      <a:lt2>
        <a:srgbClr val="EEECE1"/>
      </a:lt2>
      <a:accent1>
        <a:srgbClr val="00A9B8"/>
      </a:accent1>
      <a:accent2>
        <a:srgbClr val="D41737"/>
      </a:accent2>
      <a:accent3>
        <a:srgbClr val="8DA85A"/>
      </a:accent3>
      <a:accent4>
        <a:srgbClr val="E94E1B"/>
      </a:accent4>
      <a:accent5>
        <a:srgbClr val="005365"/>
      </a:accent5>
      <a:accent6>
        <a:srgbClr val="EA516D"/>
      </a:accent6>
      <a:hlink>
        <a:srgbClr val="0000FF"/>
      </a:hlink>
      <a:folHlink>
        <a:srgbClr val="800080"/>
      </a:folHlink>
    </a:clrScheme>
    <a:fontScheme name="Linköp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latin typeface="Arial"/>
            <a:cs typeface="Arial"/>
          </a:defRPr>
        </a:defPPr>
      </a:lstStyle>
    </a:txDef>
  </a:objectDefaults>
  <a:extraClrSchemeLst/>
  <a:extLst>
    <a:ext uri="{05A4C25C-085E-4340-85A3-A5531E510DB2}">
      <thm15:themeFamily xmlns:thm15="http://schemas.microsoft.com/office/thememl/2012/main" name="Linköping.potx" id="{9922D99E-D715-4C78-AA31-528DB79C9BF7}" vid="{C2AA8486-E4B7-4136-9517-BBBC8AF6F8F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LinSam Generell mall" ma:contentTypeID="0x01010030E55AC9039740E9A13D824D6408D0310500BE36EE51ADA0B64E88669C154578943E" ma:contentTypeVersion="2" ma:contentTypeDescription="Skapa ett nytt dokument." ma:contentTypeScope="" ma:versionID="1e8f8fdea202c9184b3bd5067e30d9f2">
  <xsd:schema xmlns:xsd="http://www.w3.org/2001/XMLSchema" xmlns:xs="http://www.w3.org/2001/XMLSchema" xmlns:p="http://schemas.microsoft.com/office/2006/metadata/properties" xmlns:ns2="029a0aca-ecf0-4240-a64e-498063a7ad6d" targetNamespace="http://schemas.microsoft.com/office/2006/metadata/properties" ma:root="true" ma:fieldsID="64209d42d67f92c10cd92611aa1c8042" ns2:_="">
    <xsd:import namespace="029a0aca-ecf0-4240-a64e-498063a7ad6d"/>
    <xsd:element name="properties">
      <xsd:complexType>
        <xsd:sequence>
          <xsd:element name="documentManagement">
            <xsd:complexType>
              <xsd:all>
                <xsd:element ref="ns2:LINSAMAdministration" minOccurs="0"/>
                <xsd:element ref="ns2:LINSAM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9a0aca-ecf0-4240-a64e-498063a7ad6d" elementFormDefault="qualified">
    <xsd:import namespace="http://schemas.microsoft.com/office/2006/documentManagement/types"/>
    <xsd:import namespace="http://schemas.microsoft.com/office/infopath/2007/PartnerControls"/>
    <xsd:element name="LINSAMAdministration" ma:index="8" nillable="true" ma:displayName="Förvaltning" ma:internalName="LINSAMAdministration">
      <xsd:simpleType>
        <xsd:restriction base="dms:Choice">
          <xsd:enumeration value="Kommunstyrelsens förvaltning"/>
          <xsd:enumeration value="Utbildningsförvaltningen"/>
          <xsd:enumeration value="Kultur- och fritidsförvaltningen"/>
          <xsd:enumeration value="Miljö och samhällsbyggnadsförvaltningen"/>
          <xsd:enumeration value="Omsorg och socialförvaltningen"/>
          <xsd:enumeration value="Leanlink"/>
        </xsd:restriction>
      </xsd:simpleType>
    </xsd:element>
    <xsd:element name="LINSAMKeywords" ma:index="9" nillable="true" ma:displayName="Nyckelord" ma:internalName="LINSAMKeyword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NSAMAdministration xmlns="029a0aca-ecf0-4240-a64e-498063a7ad6d" xsi:nil="true"/>
    <LINSAMKeywords xmlns="029a0aca-ecf0-4240-a64e-498063a7ad6d" xsi:nil="true"/>
  </documentManagement>
</p:properties>
</file>

<file path=customXml/itemProps1.xml><?xml version="1.0" encoding="utf-8"?>
<ds:datastoreItem xmlns:ds="http://schemas.openxmlformats.org/officeDocument/2006/customXml" ds:itemID="{D7A83D8F-6851-4FA1-9261-C3F71CE4F627}">
  <ds:schemaRefs>
    <ds:schemaRef ds:uri="http://schemas.microsoft.com/sharepoint/v3/contenttype/forms"/>
  </ds:schemaRefs>
</ds:datastoreItem>
</file>

<file path=customXml/itemProps2.xml><?xml version="1.0" encoding="utf-8"?>
<ds:datastoreItem xmlns:ds="http://schemas.openxmlformats.org/officeDocument/2006/customXml" ds:itemID="{367CDDED-B07B-4BD0-9911-E215DDF0AB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9a0aca-ecf0-4240-a64e-498063a7ad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AC639A-EB31-4AE8-9DDC-49051F10AE06}">
  <ds:schemaRefs>
    <ds:schemaRef ds:uri="http://schemas.microsoft.com/office/2006/metadata/properties"/>
    <ds:schemaRef ds:uri="029a0aca-ecf0-4240-a64e-498063a7ad6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Linköping</Template>
  <TotalTime>578</TotalTime>
  <Words>2120</Words>
  <Application>Microsoft Office PowerPoint</Application>
  <PresentationFormat>Bildspel på skärmen (4:3)</PresentationFormat>
  <Paragraphs>447</Paragraphs>
  <Slides>47</Slides>
  <Notes>27</Notes>
  <HiddenSlides>3</HiddenSlides>
  <MMClips>0</MMClips>
  <ScaleCrop>false</ScaleCrop>
  <HeadingPairs>
    <vt:vector size="6" baseType="variant">
      <vt:variant>
        <vt:lpstr>Använt teckensnitt</vt:lpstr>
      </vt:variant>
      <vt:variant>
        <vt:i4>15</vt:i4>
      </vt:variant>
      <vt:variant>
        <vt:lpstr>Tema</vt:lpstr>
      </vt:variant>
      <vt:variant>
        <vt:i4>1</vt:i4>
      </vt:variant>
      <vt:variant>
        <vt:lpstr>Bildrubriker</vt:lpstr>
      </vt:variant>
      <vt:variant>
        <vt:i4>47</vt:i4>
      </vt:variant>
    </vt:vector>
  </HeadingPairs>
  <TitlesOfParts>
    <vt:vector size="63" baseType="lpstr">
      <vt:lpstr>ＭＳ Ｐゴシック</vt:lpstr>
      <vt:lpstr>Arial</vt:lpstr>
      <vt:lpstr>Arial Rounded MT Bold</vt:lpstr>
      <vt:lpstr>BasicCommercial LT Com Light</vt:lpstr>
      <vt:lpstr>BasicCommercial LT Com Roman</vt:lpstr>
      <vt:lpstr>Calibri</vt:lpstr>
      <vt:lpstr>Courier New</vt:lpstr>
      <vt:lpstr>Georgia</vt:lpstr>
      <vt:lpstr>Helvetica</vt:lpstr>
      <vt:lpstr>Lucida Grande</vt:lpstr>
      <vt:lpstr>Lucida Sans</vt:lpstr>
      <vt:lpstr>Lucida Sans Unicode</vt:lpstr>
      <vt:lpstr>Mangal</vt:lpstr>
      <vt:lpstr>Times New Roman</vt:lpstr>
      <vt:lpstr>Wingdings</vt:lpstr>
      <vt:lpstr>Presentation idemönster</vt:lpstr>
      <vt:lpstr>Välkomna på utbildning i ärendehantering på Bygglovskontoret –  Rätt från början!</vt:lpstr>
      <vt:lpstr>Program</vt:lpstr>
      <vt:lpstr>Vad är en handling?</vt:lpstr>
      <vt:lpstr>Vad är en allmän handling?</vt:lpstr>
      <vt:lpstr>Inkommen</vt:lpstr>
      <vt:lpstr>Upprättad</vt:lpstr>
      <vt:lpstr>Förvarad (TF 2 kap 3 §)</vt:lpstr>
      <vt:lpstr> Följande är inte allmänna handlingar: </vt:lpstr>
      <vt:lpstr> Att tänka på rörande e-post</vt:lpstr>
      <vt:lpstr>Postöppning</vt:lpstr>
      <vt:lpstr>Diarieföring</vt:lpstr>
      <vt:lpstr>PowerPoint-presentation</vt:lpstr>
      <vt:lpstr>Vi ska diarieföra handlingar </vt:lpstr>
      <vt:lpstr>Registrering</vt:lpstr>
      <vt:lpstr>Vilka handlingar ska diarieföras? </vt:lpstr>
      <vt:lpstr>Undantag från diarieföring: </vt:lpstr>
      <vt:lpstr>Aktrensning (enligt RA-FS 1997:8)</vt:lpstr>
      <vt:lpstr> Offentlighet och sekretess</vt:lpstr>
      <vt:lpstr>Offentlighets- och sekretesslag (OSL 2009:400)</vt:lpstr>
      <vt:lpstr>OSL forts.</vt:lpstr>
      <vt:lpstr>Begäran om utlämnande av allmän handling</vt:lpstr>
      <vt:lpstr> Beslut att inte lämna ut allmän handling</vt:lpstr>
      <vt:lpstr>OSL forts.</vt:lpstr>
      <vt:lpstr>Förvaltningslag (1986:223)</vt:lpstr>
      <vt:lpstr>PowerPoint-presentation</vt:lpstr>
      <vt:lpstr>Varför arkiverar vi? arkiveringen startar när handlingen kommer in inte i slutet av processen </vt:lpstr>
      <vt:lpstr>PowerPoint-presentation</vt:lpstr>
      <vt:lpstr>Arkivering hela vägen</vt:lpstr>
      <vt:lpstr>Dokumenthanteringsplaner</vt:lpstr>
      <vt:lpstr>Dokumenthanteringsplaner</vt:lpstr>
      <vt:lpstr>PowerPoint-presentation</vt:lpstr>
      <vt:lpstr>Leveransprocessen (Handbokens uppbyggnad)  </vt:lpstr>
      <vt:lpstr>PowerPoint-presentation</vt:lpstr>
      <vt:lpstr>PowerPoint-presentation</vt:lpstr>
      <vt:lpstr>PowerPoint-presentation</vt:lpstr>
      <vt:lpstr>Dataskyddsförordningen</vt:lpstr>
      <vt:lpstr>Vad är informationssäkerhet? </vt:lpstr>
      <vt:lpstr>Vilka är aspekterna?</vt:lpstr>
      <vt:lpstr>Ledningssystem för informationssäkerhet (LIS)</vt:lpstr>
      <vt:lpstr>PowerPoint-presentation</vt:lpstr>
      <vt:lpstr>Vad är informationsklassning?</vt:lpstr>
      <vt:lpstr>PowerPoint-presentation</vt:lpstr>
      <vt:lpstr>Informationsklassning Vem och hur går det till? </vt:lpstr>
      <vt:lpstr>PowerPoint-presentation</vt:lpstr>
      <vt:lpstr>PowerPoint-presentation</vt:lpstr>
      <vt:lpstr>PowerPoint-presentation</vt:lpstr>
      <vt:lpstr>Sammanfattning</vt:lpstr>
    </vt:vector>
  </TitlesOfParts>
  <Company>Linköpings Kommun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Aman Susanne</dc:creator>
  <dc:description>LKPG9000, v2.0, 2015-04-26</dc:description>
  <cp:lastModifiedBy>dalmar</cp:lastModifiedBy>
  <cp:revision>74</cp:revision>
  <cp:lastPrinted>2017-11-16T07:06:36Z</cp:lastPrinted>
  <dcterms:created xsi:type="dcterms:W3CDTF">2017-10-25T13:21:36Z</dcterms:created>
  <dcterms:modified xsi:type="dcterms:W3CDTF">2017-12-06T11:42:06Z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0x01010030E55AC9039740E9A13D824D6408D0310500BE36EE51ADA0B64E88669C154578943E</vt:lpwstr>
  </property>
</Properties>
</file>